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65" r:id="rId5"/>
    <p:sldId id="258" r:id="rId6"/>
    <p:sldId id="264" r:id="rId7"/>
    <p:sldId id="262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867C-BBEA-4624-AE05-FFBB519B53F4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73675-C714-47EC-A734-D3A1A5FE6F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84664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.1.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Neodkladná resuscitace u dospělých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Postup ABC, pravidla, zásady,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VY_32_INOVACE_PPM12760NÁP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1268760"/>
            <a:ext cx="511256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Základní resuscitace u dospělého:</a:t>
            </a:r>
          </a:p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Ověříme bezvědomí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Přivoláme pomoc z okolí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Uložíme postiženého naznak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Uvolníme dýchací cesty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Zkontrolujeme dýchání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Zatelefonujeme na linku 155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Zahájíme zevní masáž srdce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Zahájíme umělé dýchání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Opakujeme body 7-8 do předání postiženého ZZS v poměru 30 : 2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732240" y="1412776"/>
            <a:ext cx="1224136" cy="39395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25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25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476672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Zdroje:</a:t>
            </a:r>
          </a:p>
          <a:p>
            <a:r>
              <a:rPr lang="cs-CZ" dirty="0" smtClean="0"/>
              <a:t>http://zdar.</a:t>
            </a:r>
            <a:r>
              <a:rPr lang="cs-CZ" dirty="0" err="1" smtClean="0"/>
              <a:t>wz.cz</a:t>
            </a:r>
            <a:r>
              <a:rPr lang="cs-CZ" dirty="0" smtClean="0"/>
              <a:t>/</a:t>
            </a:r>
            <a:r>
              <a:rPr lang="cs-CZ" dirty="0" err="1" smtClean="0"/>
              <a:t>knihovnicka</a:t>
            </a:r>
            <a:r>
              <a:rPr lang="cs-CZ" dirty="0" smtClean="0"/>
              <a:t>/</a:t>
            </a:r>
          </a:p>
          <a:p>
            <a:r>
              <a:rPr lang="cs-CZ" dirty="0" smtClean="0"/>
              <a:t>http</a:t>
            </a:r>
            <a:r>
              <a:rPr lang="cs-CZ" dirty="0" smtClean="0"/>
              <a:t>://is.muni.cz/el/1451/jaro2008/ekurzy2008/um/5490388/web/index.html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27584" y="76470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Neodkladná resuscitace - dospělí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1340768"/>
            <a:ext cx="7272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Postup při poskytování neodkladné resuscitace vychází z doporučení Evropské rady pro resuscitaci –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Guidelines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2010.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4869160"/>
            <a:ext cx="6984776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Čím jednodušší efektivní postup, tím snadnější nácvik a větší naděje pro postiženého!</a:t>
            </a:r>
          </a:p>
          <a:p>
            <a:pPr algn="ctr"/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827584" y="2564904"/>
            <a:ext cx="37444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Důvodem k resuscitaci je selhání základních životních funkcí: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bezvědomí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zástava dýchání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zástava krevního oběhu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PR,dýchání z úst do úst,kardiopulmonární resuscitace,léka&amp;rcaron;ství,lidé,lidé p&amp;rcaron;i práci,mu&amp;zcaron;,mu&amp;zcaron;i,osoba,pacienti,páni,resuscitace,záchrana,zachra&amp;ncaron;ování,zdravotníci,zdravotnictví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060848"/>
            <a:ext cx="2304256" cy="23042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5652120" y="4365104"/>
            <a:ext cx="2376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=resuscitace&amp;ex=1#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:MC900071261|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764704"/>
            <a:ext cx="81369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Závažná porucha vědomí může vyvolat: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neprůchodnost dýchacích cest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zástavu dýchání 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zástavu oběhu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212976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Pokud je zastaveno dýchání na 4 – 5 minut, stoupá riziko, že se nenávratně poškodí vyšší nervová činnost postiženého. Dojde-li až po této době k návratu oběhu a dýchání, je malá pravděpodobnost, že se postižený navrátí k bývalé kvalitě všech mozkových funkcí.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4941168"/>
            <a:ext cx="7488832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 dlouhé uvažování a rozhodování není mnoho času!!!</a:t>
            </a:r>
          </a:p>
          <a:p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11560" y="2348880"/>
            <a:ext cx="60486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 náhlé zástavě oběhu upadá postižený do bezvědomí.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92280" y="404664"/>
            <a:ext cx="864096" cy="2862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620688"/>
            <a:ext cx="70567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Neodkladná resuscitace – kardiopulmonální (KPR) 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soubor jednoduchých, logicky na sebe navazujících postupů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význam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neprodlené obnovení dodávky okysličené krve mozku u osob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postižených náhlým selháním jedné nebo více základních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životních funkcí </a:t>
            </a:r>
          </a:p>
          <a:p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cíl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chránit před nezvratným poškozením zejména mozek a srdce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ile:Humhr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4293096"/>
            <a:ext cx="1647825" cy="213360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1907704" y="6453336"/>
            <a:ext cx="17819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http://commons.wikimedia.org/wiki/File:Humhrt2.jpg</a:t>
            </a:r>
            <a:endParaRPr lang="cs-CZ" sz="800" dirty="0"/>
          </a:p>
        </p:txBody>
      </p:sp>
      <p:pic>
        <p:nvPicPr>
          <p:cNvPr id="1028" name="Picture 4" descr="File:Alobar holoprosencephal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4437112"/>
            <a:ext cx="2664296" cy="19982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4644008" y="6519446"/>
            <a:ext cx="27900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http://commons.wikimedia.org/wiki/File:Alobar_holoprosencephaly.jpg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92696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Abeceda resuscitace: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1772816"/>
            <a:ext cx="648072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airway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		průchodnost dýchacích cest</a:t>
            </a:r>
          </a:p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breathing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	dýchání</a:t>
            </a:r>
          </a:p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circulation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	krevní oběh</a:t>
            </a: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drugs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			podání léků</a:t>
            </a:r>
          </a:p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CG	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Electro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Cardio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Graph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	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monitorace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		vyhodnocení EKG křivky</a:t>
            </a:r>
          </a:p>
          <a:p>
            <a:r>
              <a:rPr lang="cs-CZ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fibrillation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treatment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	defibrilace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619672" y="1412776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základní resuscitace: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691680" y="357301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rozšířená resuscitace: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File:Defibrillator Moni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348880"/>
            <a:ext cx="2400266" cy="1800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6084168" y="4221088"/>
            <a:ext cx="2448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http://commons.wikimedia.org/wiki/File:Defibrillator_Monitor.jpg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1052736"/>
            <a:ext cx="58326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Jaké znáte způsoby zprůchodnění dýchacích cest?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5616" y="4293096"/>
            <a:ext cx="3024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vyčištění dutiny ústní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záklon hlavy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trojitý manévr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Gordonův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manévr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Heimlichův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manévr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187624" y="3573016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76256" y="620688"/>
            <a:ext cx="12241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99592" y="980728"/>
            <a:ext cx="5040560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043608" y="4221088"/>
            <a:ext cx="3168352" cy="1754326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44444E-6 L 0.004 0.1854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3151 -0.00185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980728"/>
            <a:ext cx="5904656" cy="175432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Poměr kompresí hrudníku a dýchání je:</a:t>
            </a:r>
          </a:p>
          <a:p>
            <a:pPr algn="ctr"/>
            <a:r>
              <a:rPr lang="cs-CZ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 : 2</a:t>
            </a:r>
          </a:p>
          <a:p>
            <a:pPr algn="ctr"/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cs-CZ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403648" y="3140968"/>
            <a:ext cx="42484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Pokud je zachránců více, střídají se asi po dvou minutách.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4221088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Jestliže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nemůžeme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do postiženého dýchat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(poranění v oblasti obličeje, obavy z přenosu infekce apod.):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provádíme nepřerušeným rytmem  komprese hrudníku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zachovalá průchodnost dýchacích cest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(pomocník udržuje hlavu zachraňovaného v záklonu, nebo tělo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postiženého podložíme pod lopatkami)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196752"/>
            <a:ext cx="1619250" cy="22383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948264" y="3429000"/>
            <a:ext cx="19442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55576" y="620688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Pokud je KPR úspěšná tj. postižený dostatečně dýchá a nemá vážnější poranění a zlomeniny, uložíme jej do polohy na boku.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http://is.muni.cz/el/1451/jaro2008/ekurzy2008/um/5490388/web/img/foto6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5184576" cy="38884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1691680" y="5805264"/>
            <a:ext cx="514806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http://is.muni.cz/el/1451/jaro2008/ekurzy2008/um/5490388/web/pages/polohovani-a-transport-postizeneho.html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1988840"/>
            <a:ext cx="40324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Zahájíme zevní masáž srdce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Opakujeme masáž a dýchání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Uvolníme dýchací cesty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Ověříme bezvědomí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Uložíme postiženého naznak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Zatelefonujeme na linku 155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Zkontrolujeme dýchání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Zahájíme umělé dýchání </a:t>
            </a:r>
          </a:p>
          <a:p>
            <a:pPr marL="342900" indent="-342900">
              <a:buFont typeface="+mj-lt"/>
              <a:buAutoNum type="alphaLcParenR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Přivoláme pomoc z okolí</a:t>
            </a:r>
          </a:p>
          <a:p>
            <a:pPr marL="342900" indent="-342900"/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4" y="1196752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Seřaďte jednotlivé kroky základní resuscitace dospělého tak, jak je postupně budete vykonávat: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427984" y="1988840"/>
            <a:ext cx="10081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cs-CZ" sz="2000" dirty="0" smtClean="0"/>
              <a:t>–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2000" dirty="0" smtClean="0"/>
              <a:t>–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cs-CZ" sz="2000" dirty="0" smtClean="0"/>
              <a:t> –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2000" dirty="0" smtClean="0"/>
              <a:t>–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cs-CZ" sz="2000" dirty="0" smtClean="0"/>
              <a:t>–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cs-CZ" sz="2000" dirty="0" smtClean="0"/>
              <a:t> –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cs-CZ" sz="2000" dirty="0" smtClean="0"/>
              <a:t>–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8. –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cs-CZ" sz="2000" dirty="0" smtClean="0"/>
              <a:t>–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04248" y="2636912"/>
            <a:ext cx="10081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1. – d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2. – i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3. – e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4. – c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5. – g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6. – f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7. – a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8. – h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9. – b</a:t>
            </a:r>
          </a:p>
          <a:p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732240" y="332656"/>
            <a:ext cx="12241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660232" y="198884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7544" y="980728"/>
            <a:ext cx="5328592" cy="424731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732240" y="2636912"/>
            <a:ext cx="936104" cy="286232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3.7037E-6 L -4.72222E-6 0.5828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44444E-6 L 0.11423 0.00138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476</Words>
  <Application>Microsoft Office PowerPoint</Application>
  <PresentationFormat>Předvádění na obrazovce (4:3)</PresentationFormat>
  <Paragraphs>137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Výukový materiál v rámci projektu OPVK 1.5 Peníze středním školám  Číslo projektu:  CZ.1.07/1.5.00/34.0883  Název projektu:  Rozvoj vzdělanosti Číslo šablony:     III/2 Datum vytvoření:  2.1. 2013 Autor:   Ing. Ivana Náplavová Určeno pro předmět: První pomoc  Tematická oblast:  Bezvědomí a neodkladná resuscitace, intoxikace Obor vzdělání:  Masér sportovní a rekondiční 69-41-L/002 1. ročník Název výukového materiálu:  Výuková prezentace: Neodkladná resuscitace u dospělých Popis využití:  Postup ABC, pravidla, zásady, úkoly pro žáky Čas:     15 minut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49</cp:revision>
  <dcterms:created xsi:type="dcterms:W3CDTF">2012-07-25T11:28:35Z</dcterms:created>
  <dcterms:modified xsi:type="dcterms:W3CDTF">2013-03-28T09:28:54Z</dcterms:modified>
</cp:coreProperties>
</file>