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59" r:id="rId6"/>
    <p:sldId id="264" r:id="rId7"/>
    <p:sldId id="260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E3C0-AB65-4CC6-80CE-C82068DD207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1BD5-F08D-49BA-9627-9353146CB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pp.zshk.cz/vyuka/cizi-teleso.asp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11.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Zajištění průchodnosti dýchacích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			cest.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Způsoby zprůchodnění dýchacích cest, zásady, pravidla,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  			úkoly pro žáky, video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VY_32_INOVACE_PPM12260NÁP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První pomoc pro střední zdravotnické školy,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Ilustr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T.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Laub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://is.muni.cz/el/1451/jaro2008/ekurzy2008/um/5490388/web/index.html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43608" y="62068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Poruchy průchodnosti dýchacích cest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141277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Příčinou bývá: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vdechnutí cizího tělesa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hluboké bezvědomí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vzácně i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alergická reakce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úraz, nádor, infekce apod.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3284984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lapavé dechy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vedlejší dechové fenomény – chrčení, pískot, kašlání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projevy dechové tísně v obličeji – vdech otevřenými ústy,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výdech proti zavřeným rtům,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vlání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nosních křídel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vědomí – neklid, zmatenost až bezvědomí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změna barvy – kůže je růžová, po několika sekundách promodrává,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rty, ušní lalůčky, nehtová lůžka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rychlý eventuálně nepravidelný tep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196752"/>
            <a:ext cx="2160240" cy="264756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6948264" y="3861049"/>
            <a:ext cx="1584176" cy="33855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2852936"/>
            <a:ext cx="7272808" cy="16312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solidFill>
                <a:srgbClr val="C00000"/>
              </a:solidFill>
            </a:endParaRPr>
          </a:p>
          <a:p>
            <a:pPr algn="ctr"/>
            <a:r>
              <a:rPr lang="cs-CZ" sz="2000" dirty="0" smtClean="0">
                <a:solidFill>
                  <a:srgbClr val="C00000"/>
                </a:solidFill>
              </a:rPr>
              <a:t>1) Co může způsobit otok hrtanu a hltanu? </a:t>
            </a:r>
          </a:p>
          <a:p>
            <a:pPr algn="ctr"/>
            <a:r>
              <a:rPr lang="cs-CZ" sz="2000" dirty="0" smtClean="0">
                <a:solidFill>
                  <a:srgbClr val="C00000"/>
                </a:solidFill>
              </a:rPr>
              <a:t>2) Jaká cizí tělesa mohou způsobit neprůchodnost dýchacích cest? </a:t>
            </a:r>
          </a:p>
          <a:p>
            <a:pPr algn="ctr"/>
            <a:r>
              <a:rPr lang="cs-CZ" sz="2000" dirty="0" smtClean="0">
                <a:solidFill>
                  <a:srgbClr val="C00000"/>
                </a:solidFill>
              </a:rPr>
              <a:t>3) Nač je třeba dávat pozor u malých dětí?</a:t>
            </a:r>
          </a:p>
          <a:p>
            <a:pPr algn="ctr"/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948264" y="1052736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26876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psací potřeby, papír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3968" y="148478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2708920"/>
            <a:ext cx="7560840" cy="20162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2.5E-6 0.2835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9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Zajištění průchodnosti dýchacích cest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19675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Vyčištění dutiny ústní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700808"/>
            <a:ext cx="626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postiženému otevřeme ústa – manévr zkřížených prstů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hlavu postiženého obrátíme na stranu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měkkou část tváře zatlačíme mezi horní a dolní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čelist – drenáž tekutého obsahu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vytřeme dutinu ústní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3717032"/>
            <a:ext cx="3384376" cy="22467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 čištění dutiny ústní bez kontroly zraku existuje vysoké nebezpečí zatlačení cizího tělesa dále do dýchacích cest!!!</a:t>
            </a:r>
          </a:p>
          <a:p>
            <a:pPr algn="ctr"/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lenka\prezentaceobrazkyPRVNI POMOC\cistenihu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17032"/>
            <a:ext cx="3456384" cy="22945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Záklon hlavy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268760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syndrom zapadlého jazyka = v bezvědomí uvolnění napětí žvýkacích svalů, dolní čelist vlastní vahou poklesne a jazyk s ní spojený vlastní vahou zúží nebo úplně </a:t>
            </a:r>
            <a:r>
              <a:rPr lang="cs-CZ" sz="2000" b="1" i="1" dirty="0" err="1" smtClean="0">
                <a:latin typeface="Times New Roman" pitchFamily="18" charset="0"/>
                <a:cs typeface="Times New Roman" pitchFamily="18" charset="0"/>
              </a:rPr>
              <a:t>zneprůchodní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 dýchací cesty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3501008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 postiženému přistupujeme ze strany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jednu ruku přiložíme na hranici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čela a vlasaté části hlavy, druhou ruku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přiložíme na bradu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opatrným tlakem zakloníme hlavu až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 přirozený odpor tkání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31640" y="2348880"/>
            <a:ext cx="2952328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Úspěšnost je až 80 %!!!   </a:t>
            </a:r>
          </a:p>
          <a:p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5805264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Při jakém poranění nemůžeme pro uvolnění dýchacích cest použít záklon hlavy?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660232" y="5373216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99592" y="5661248"/>
            <a:ext cx="504056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5940152" y="5085184"/>
            <a:ext cx="2736304" cy="21544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</a:t>
            </a:r>
            <a:endParaRPr lang="cs-CZ" sz="8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3297332" cy="2579731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1.66667E-6 0.1847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14096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Trojitý manévr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378904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záklon hlavy (1)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předsunutí dolní čelisti (2)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pootevření úst (3)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5085184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Použijeme v případě, kdy je pouhý záklon hlavy nedostačující.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580112" y="5949280"/>
            <a:ext cx="280831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</a:t>
            </a:r>
            <a:endParaRPr lang="cs-CZ" sz="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68960"/>
            <a:ext cx="4320480" cy="2818651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827584" y="908720"/>
            <a:ext cx="7416824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2 až 3 minut po ztrátě průchodnosti dýchacích cest nastává ztráta vědomí a zástava oběhu.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Odstranění cizího tělesa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55679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Postižený se dusí, bojuje o dech, snaží se kašlat.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dostatečně kašle není třeba podnikat další akce.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234888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Prohlédneme dutinu ústní, pokud je cizí těleso vidět, odstraníme je. (jinak do dutiny ústní nesaháme)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3429000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Úder do zad mezi lopatky (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Gordonův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manévr)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3861048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horní polovinu těla postiženého směřujeme dolů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opakovaně rychle 3-5x udeříme zápěstní hranou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ruky mezi lopatky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malé dítě položíme obličejem na předloktí ruky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576" y="5733256"/>
            <a:ext cx="402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2"/>
              </a:rPr>
              <a:t>http://ppp.zshk.cz/vyuka/cizi-teleso.aspx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76056" y="551723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Video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Gordonův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Heimlichův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manévr, 40 vteřin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372200" y="4869160"/>
            <a:ext cx="2627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http://is.muni.cz/el/1451/jaro2008/ekurzy2008/um/5490388/web/pages/neurazove-urgentni-stavy.html#dusnost</a:t>
            </a:r>
            <a:endParaRPr lang="cs-CZ" sz="800" dirty="0"/>
          </a:p>
        </p:txBody>
      </p:sp>
      <p:pic>
        <p:nvPicPr>
          <p:cNvPr id="3090" name="Picture 18" descr="Foto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140968"/>
            <a:ext cx="2208243" cy="16561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Komprese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břicha (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Heimlichův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manévr)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340768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není postižený v bezvědomí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nepomohou údery do zad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opakujeme 4-5x.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2492896"/>
            <a:ext cx="5616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postup: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 postiženého, který stojí nebo sedí v mírném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předklonu, zachránce zaujme polohu za jeho zády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obejme postiženého pod jeho pažemi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palcovou stranu pěsti přiloží do střední čáry mezi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konec mečovitého výběžku a pupek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přiloží druhou ruku prudce a opakovaně stlačí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směrem k bránici  (dovnitř a nahoru)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060848"/>
            <a:ext cx="2365739" cy="351566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6300192" y="5661248"/>
            <a:ext cx="2627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http://is.muni.cz/el/1451/jaro2008/ekurzy2008/um/5490388/web/pages/neurazove-urgentni-stavy.html#dusnost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700808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Nežádoucí účinky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vytlačení žaludečního obsahu a jeho následné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vdechnutí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poranění dutých nitrobřišních orgánů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3573016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Manévr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nelze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použít u těhotenství vyššího stupně.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Manévr je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neúčinný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při značné obezitě postiženého.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43608" y="980728"/>
            <a:ext cx="2789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Heimlichův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manévr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520</Words>
  <Application>Microsoft Office PowerPoint</Application>
  <PresentationFormat>Předvádění na obrazovce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   Výukový materiál v rámci projektu OPVK 1.5 Peníze středním školám Číslo projektu:  CZ.1.07/1.5.00/34.0883  Název projektu:  Rozvoj vzdělanosti Číslo šablony:     III/2 Datum vytvoření:  22. 11. 2012 Autor:   Ing. Ivana Náplavová Určeno pro předmět: První pomoc  Tematická oblast:  Bezvědomí a neodkladná resuscitace, intoxikace Obor vzdělání:  Masér sportovní a rekondiční 69-41-L/002 1. ročník Název výukového materiálu:  Výuková prezentace: Zajištění průchodnosti dýchacích     cest. Popis využití:  Způsoby zprůchodnění dýchacích cest, zásady, pravidla,       úkoly pro žáky, video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 </dc:title>
  <dc:creator>Paul</dc:creator>
  <cp:lastModifiedBy>ucitel</cp:lastModifiedBy>
  <cp:revision>55</cp:revision>
  <dcterms:created xsi:type="dcterms:W3CDTF">2012-07-25T07:03:38Z</dcterms:created>
  <dcterms:modified xsi:type="dcterms:W3CDTF">2013-03-28T09:22:05Z</dcterms:modified>
</cp:coreProperties>
</file>