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58" r:id="rId5"/>
    <p:sldId id="263" r:id="rId6"/>
    <p:sldId id="259" r:id="rId7"/>
    <p:sldId id="260" r:id="rId8"/>
    <p:sldId id="264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58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F8B0-0853-4C89-8861-1A59F2373030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06DF-8CB5-4E3A-9D37-04BF422159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F8B0-0853-4C89-8861-1A59F2373030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06DF-8CB5-4E3A-9D37-04BF422159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F8B0-0853-4C89-8861-1A59F2373030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06DF-8CB5-4E3A-9D37-04BF422159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F8B0-0853-4C89-8861-1A59F2373030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06DF-8CB5-4E3A-9D37-04BF422159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F8B0-0853-4C89-8861-1A59F2373030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06DF-8CB5-4E3A-9D37-04BF422159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F8B0-0853-4C89-8861-1A59F2373030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06DF-8CB5-4E3A-9D37-04BF422159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F8B0-0853-4C89-8861-1A59F2373030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06DF-8CB5-4E3A-9D37-04BF422159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F8B0-0853-4C89-8861-1A59F2373030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06DF-8CB5-4E3A-9D37-04BF422159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F8B0-0853-4C89-8861-1A59F2373030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06DF-8CB5-4E3A-9D37-04BF422159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F8B0-0853-4C89-8861-1A59F2373030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06DF-8CB5-4E3A-9D37-04BF422159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CF8B0-0853-4C89-8861-1A59F2373030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06DF-8CB5-4E3A-9D37-04BF422159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CF8B0-0853-4C89-8861-1A59F2373030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606DF-8CB5-4E3A-9D37-04BF422159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17. 1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Bezvědomí a neodkladná resuscitace, intoxikace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Akutní intoxikace, otravy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Způsob vzniku, diagnóza, technická a zdravotnická 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první pomoc, úkoly pro žáky, </a:t>
            </a:r>
            <a:r>
              <a:rPr kumimoji="0" lang="cs-CZ" sz="1600" dirty="0" err="1" smtClean="0">
                <a:latin typeface="Times New Roman" pitchFamily="18" charset="0"/>
                <a:cs typeface="Times New Roman" pitchFamily="18" charset="0"/>
              </a:rPr>
              <a:t>antidotum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VY_32_INOVACE_PPM13660NÁP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83671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Konzultace s toxikologickým střediskem !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331640" y="4653136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Antidotum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látka, která výrazným způsobem snižuje závažnost nebo trvání toxického účinku jedu (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protijed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91680" y="1700808"/>
            <a:ext cx="5760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 České republice funguje 24 hodin služba na toxikologickém informačním centru:</a:t>
            </a:r>
          </a:p>
        </p:txBody>
      </p:sp>
      <p:pic>
        <p:nvPicPr>
          <p:cNvPr id="5122" name="Picture 2" descr="informace,symboly,zna&amp;ccaron;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08920"/>
            <a:ext cx="1440160" cy="1440160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3347864" y="29249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Bojišti 1, Praha 2 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Tel. Č. 224 915 399, 224 915 402, 224 911 267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E-mail: tis@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mbox.cesnet.cz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187624" y="4149080"/>
            <a:ext cx="1584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=informace&amp;ex=1#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:MC900343619|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98072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2006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87624" y="69269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Akutní otravy - intoxikace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87624" y="2204864"/>
            <a:ext cx="41044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Projev účinku toxické látky závisí: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 použitém množství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 cestě podání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 individuální situaci organismu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403648" y="1196752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Akutní otrava (intoxikace) je porucha zdraví, vzniklá působením biologicky aktivní látky.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187624" y="44371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Intoxikace můžeme dělit: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187624" y="4725144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Podle způsobu vzniku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Podle druhu toxické látky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Podle vstupu toxické látky do organismu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348880"/>
            <a:ext cx="2190750" cy="30861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4" name="Obdélník 13"/>
          <p:cNvSpPr/>
          <p:nvPr/>
        </p:nvSpPr>
        <p:spPr>
          <a:xfrm>
            <a:off x="5652120" y="5445224"/>
            <a:ext cx="26460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=jed&amp;ex=2#</a:t>
            </a:r>
            <a:r>
              <a:rPr lang="cs-CZ" sz="800" dirty="0" err="1" smtClean="0"/>
              <a:t>ai</a:t>
            </a:r>
            <a:r>
              <a:rPr lang="cs-CZ" sz="800" dirty="0" smtClean="0"/>
              <a:t>:MP900321132|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4581128"/>
            <a:ext cx="7560840" cy="16312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Látka, která má vliv na živý organismus, může být přírodní – rostlinná i živočišná, může být  i syntetická.  Např. stimuluje u člověka obranyschopnost, u rostlin odolnost proti škůdcům  u zvířat odpuzuje parazity ap.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Masážní prostředky, emulze, oleje...</a:t>
            </a: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43608" y="1772816"/>
            <a:ext cx="6120680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 rozumíte pojmu „biologicky aktivní látky“?</a:t>
            </a:r>
          </a:p>
          <a:p>
            <a:pPr marL="457200" indent="-457200" algn="ctr">
              <a:buFont typeface="+mj-lt"/>
              <a:buAutoNum type="arabicPeriod"/>
            </a:pP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Například které přípravky (ve vztahu k vašemu oboru) biologicky aktivní látky obsahují?</a:t>
            </a:r>
          </a:p>
          <a:p>
            <a:pPr algn="ctr"/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380312" y="404664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908720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Vyhledávání na internetu	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práce ve dvojici	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5 minut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43608" y="1700808"/>
            <a:ext cx="6192688" cy="203132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15616" y="407707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67136" y="6119336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99592" y="4509120"/>
            <a:ext cx="7776864" cy="17543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-1.11111E-6 0.2712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68525 -0.00115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71600" y="3140968"/>
            <a:ext cx="540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Podle druhu toxické látky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intoxikace léky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intoxikace chemickými látkami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intoxikace obchodními přípravky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(čistící a prací prostředky,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kosmetické přípravky apod.)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intoxikace agrochemikáliemi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(hnojiva, pesticidy, herbicidy atd.)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intoxikace živočichy (hmyzem, pavouky, hady)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intoxikace rostlinami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59632" y="620688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	Intoxikace podle způsobu vzniku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259632" y="1412776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neúmyslné: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náhodné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pracovní úraz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hromadná neštěstí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139952" y="1412776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úmyslné: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vražedné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teroristický útok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sebevražedné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Přímá spojovací šipka 9"/>
          <p:cNvCxnSpPr>
            <a:stCxn id="6" idx="2"/>
          </p:cNvCxnSpPr>
          <p:nvPr/>
        </p:nvCxnSpPr>
        <p:spPr>
          <a:xfrm>
            <a:off x="3347864" y="1020798"/>
            <a:ext cx="1152128" cy="3919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>
            <a:stCxn id="6" idx="2"/>
            <a:endCxn id="7" idx="0"/>
          </p:cNvCxnSpPr>
          <p:nvPr/>
        </p:nvCxnSpPr>
        <p:spPr>
          <a:xfrm flipH="1">
            <a:off x="2483768" y="1020798"/>
            <a:ext cx="864096" cy="3919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140968"/>
            <a:ext cx="1875222" cy="12678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6" name="Obdélník 15"/>
          <p:cNvSpPr/>
          <p:nvPr/>
        </p:nvSpPr>
        <p:spPr>
          <a:xfrm>
            <a:off x="5076056" y="4437112"/>
            <a:ext cx="2808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=pavouk&amp;ex=1#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:MP900401528|</a:t>
            </a:r>
            <a:endParaRPr lang="cs-CZ" sz="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764704"/>
            <a:ext cx="1283933" cy="1617554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8" name="Obdélník 17"/>
          <p:cNvSpPr/>
          <p:nvPr/>
        </p:nvSpPr>
        <p:spPr>
          <a:xfrm>
            <a:off x="6128723" y="2420888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=chemik%C3%A1lie&amp;ex=1#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:MP900403688|</a:t>
            </a:r>
            <a:endParaRPr lang="cs-CZ" sz="8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013176"/>
            <a:ext cx="1084709" cy="116879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21" name="Obdélník 20"/>
          <p:cNvSpPr/>
          <p:nvPr/>
        </p:nvSpPr>
        <p:spPr>
          <a:xfrm>
            <a:off x="5436096" y="6237312"/>
            <a:ext cx="30060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=l%C3%A9ky&amp;ex=1#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:MP900405260|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836712"/>
            <a:ext cx="59046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Podle vstupu toxické látky do organismu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ústy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vdechováním (inhalační)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kůží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nitrožilní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71600" y="4797152"/>
            <a:ext cx="7488832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Informace z místa příhody jsou nenahraditelné!!!</a:t>
            </a:r>
          </a:p>
          <a:p>
            <a:pPr algn="ctr"/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72816"/>
            <a:ext cx="2232248" cy="164904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5436096" y="3429000"/>
            <a:ext cx="2736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=injekce&amp;ex=1#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:MP900337227|</a:t>
            </a:r>
            <a:endParaRPr lang="cs-CZ" sz="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708920"/>
            <a:ext cx="1728192" cy="128799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331639" y="3996912"/>
            <a:ext cx="2069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=%C3%</a:t>
            </a:r>
            <a:r>
              <a:rPr lang="cs-CZ" sz="800" dirty="0" err="1" smtClean="0"/>
              <a:t>BAsta</a:t>
            </a:r>
            <a:r>
              <a:rPr lang="cs-CZ" sz="800" dirty="0" smtClean="0"/>
              <a:t>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:MP900448668|</a:t>
            </a:r>
            <a:endParaRPr lang="cs-CZ" sz="800" dirty="0"/>
          </a:p>
        </p:txBody>
      </p:sp>
      <p:pic>
        <p:nvPicPr>
          <p:cNvPr id="3076" name="Picture 4" descr="File:Lidský n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132856"/>
            <a:ext cx="1445146" cy="199430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3779912" y="4149080"/>
            <a:ext cx="1637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http://commons.wikimedia.org/wiki/File:Lidsk%C3%BD_nos.jpg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7584" y="548680"/>
            <a:ext cx="727280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 rychlou diagnózu a léčbu intoxikace jsou důležité tyto informace: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kdy došlo k intoxikaci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čím byla intoxikace způsobena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kde byl pacient nalezen (např. místnost,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kde hořelo – intoxikace CO)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zbytky požité potravy (např. houby, čaje atd.)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lékové obaly a zbytky léků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zbytky roztoků, nádoby s ředidly atd.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nalezené stříkačky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zvratky postiženého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je-li to možné - předchozí anamnéza postiženého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(předchozí  onemocnění, jaké bere léky popř. návykové látky, atd.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732240" y="1196752"/>
            <a:ext cx="1440160" cy="39395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5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25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40466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1916832"/>
            <a:ext cx="4248472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Vždy je nutné dbát na vlastní bezpečnost a používat ochranné pomůcky!!!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48680"/>
            <a:ext cx="1410887" cy="195034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660232" y="2536460"/>
            <a:ext cx="1556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43608" y="908720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technická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zdravotnická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27584" y="4221088"/>
            <a:ext cx="51125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oplachování potřísněné kůže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zajištění průchodnosti dýchacích cest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péče o pacienta v bezvědomí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vynesení postiženého ze zamořeného prostoru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vyvolání zvracení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sejmutí potřísněného oděvu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99592" y="3573016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Které činnosti zajišťuje technická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které zdravotnická PP?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516216" y="4725144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a), d), f)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technická PP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b), c), e)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zdravotnická PP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516216" y="4293096"/>
            <a:ext cx="9957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7236296" y="306896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ú</a:t>
            </a:r>
            <a:endParaRPr lang="cs-CZ" sz="8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827584" y="3429000"/>
            <a:ext cx="4752528" cy="313932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516216" y="4653136"/>
            <a:ext cx="2016224" cy="147732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724128" y="357301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2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2.77778E-6 0.4430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3.33333E-6 0.21783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3789040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Zdravotnická první pomoc</a:t>
            </a:r>
          </a:p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zajištění průchodnosti dýchacích cest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případě nutnosti zajištění umělé plicní ventilace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je-li to nutné zahájení KPR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obecná péče o pacienta v bezvědomí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jedná-li se intoxikaci ústy a postižený je při vědomí,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vyvolání zvracení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836712"/>
            <a:ext cx="5472608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Technická první pomoc</a:t>
            </a:r>
          </a:p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900" b="1" dirty="0" smtClean="0">
                <a:latin typeface="Times New Roman" pitchFamily="18" charset="0"/>
                <a:cs typeface="Times New Roman" pitchFamily="18" charset="0"/>
              </a:rPr>
              <a:t>Zabrání dalšímu vstřebávání látky do organismu.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inhalační intoxikace – vynesení postiženého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ze zamořeného prostoru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intoxikace kůží – sejmutí potřísněného oděvu,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oplachování kůže, vyplachování očí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340768"/>
            <a:ext cx="2197560" cy="303780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6660232" y="4437112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4077072"/>
            <a:ext cx="4536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Zvracení nevyvoláváme:</a:t>
            </a:r>
          </a:p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 požití silných kyselin a zásad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 požití benzínu, petroleje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křečích a poruše srdečního rytmu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poruše vědomí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99592" y="908720"/>
            <a:ext cx="5040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Vyvolání zvracení</a:t>
            </a:r>
          </a:p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mechanické podráždění kořene jazyka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podání roztoku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který tonizuje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žaludek a zabraňuje dalšímu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vstřebávání požité látky – 2 kávové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lžičky   soli do 2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dcl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vody)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6084168" y="3717032"/>
            <a:ext cx="936104" cy="28623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8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18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980728"/>
            <a:ext cx="1584176" cy="197886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516216" y="2996952"/>
            <a:ext cx="243001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/archive/display/219596</a:t>
            </a:r>
            <a:endParaRPr lang="cs-CZ" sz="8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700808"/>
            <a:ext cx="720080" cy="126467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5364088" y="2996952"/>
            <a:ext cx="1133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/archive/display/3702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514</Words>
  <Application>Microsoft Office PowerPoint</Application>
  <PresentationFormat>Předvádění na obrazovce (4:3)</PresentationFormat>
  <Paragraphs>142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     Výukový materiál v rámci projektu OPVK 1.5 Peníze středním školám Číslo projektu:  CZ.1.07/1.5.00/34.0883  Název projektu:  Rozvoj vzdělanosti Číslo šablony:     III/2 Datum vytvoření:  17. 1. 2013 Autor:   Ing. Ivana Náplavová Určeno pro předmět: První pomoc  Tematická oblast:  Bezvědomí a neodkladná resuscitace, intoxikace Obor vzdělání:  Masér sportovní a rekondiční 69-41-L/002 1. ročník Název výukového materiálu:  Výuková prezentace: Akutní intoxikace, otravy Popis využití:  Způsob vzniku, diagnóza, technická a zdravotnická     první pomoc, úkoly pro žáky, antidotum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Bezvědomí a neodkladná resuscitace, intoxikace Obor vzdělání:  Masér sportovní a rekondiční 69-41-L/002 1. ročník Název výukového materiálu:  Výuková prezentace Popis využití: Čas:  00 minut</dc:title>
  <dc:creator>Paul</dc:creator>
  <cp:lastModifiedBy>ucitel</cp:lastModifiedBy>
  <cp:revision>37</cp:revision>
  <dcterms:created xsi:type="dcterms:W3CDTF">2012-07-26T12:29:06Z</dcterms:created>
  <dcterms:modified xsi:type="dcterms:W3CDTF">2013-03-28T09:37:21Z</dcterms:modified>
</cp:coreProperties>
</file>