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5" r:id="rId4"/>
    <p:sldId id="266" r:id="rId5"/>
    <p:sldId id="259" r:id="rId6"/>
    <p:sldId id="267" r:id="rId7"/>
    <p:sldId id="260" r:id="rId8"/>
    <p:sldId id="261" r:id="rId9"/>
    <p:sldId id="268" r:id="rId10"/>
    <p:sldId id="262" r:id="rId11"/>
    <p:sldId id="26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582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1F1A9-A1AE-4BA4-A0AB-B2C3562F218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F7E5F-212F-4DDF-B4C0-C20B1A066A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. 2.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Bezvědomí a neodkladná resuscitace, intoxikace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Otrava potravinami, léky, 				inhalační intoxikace, uštknutí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Příčiny, příznaky intoxikací, první pomoc, úkoly 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VY_32_INOVACE_PPM13860NÁP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Uštknutí jedovatým hadem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27584" y="4581128"/>
            <a:ext cx="676875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Základem péče je snaha o zpomalení vstřebávání jedu: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naložení tlakové bandáže na postiženou oblast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znehybnění postižené končetiny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zamezit pacientovi fyzickou aktivitu, transportovat vleže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27584" y="1124744"/>
            <a:ext cx="439248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liší se podle druhu hada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otok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drobná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špendlíkovitá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prokrvácení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puchýřky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ochrnutí svalstva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znecitlivění úst, jazyka, obtížná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artikulace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obrna dýchacího svalstva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zástava oběhu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9" name="Picture 1" descr="C:\Users\Paul\Desktop\FOTKY\Samčanka Beskydy2012\147_1508\IMG_17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700808"/>
            <a:ext cx="3264363" cy="244827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548680"/>
            <a:ext cx="763284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764704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Otrava potravinami včetně hub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59" y="1484784"/>
            <a:ext cx="374441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závratě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porucha vidění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nevolnost, zvracení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průjem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bolesti hlavy, břicha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křeče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potíže s polykáním, slinění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pocit horka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studený lepkavý pot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porucha vědomí až bezvědomí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porucha dýchání až zástava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pulz je rychlý a téměř nehmatný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860032" y="4293096"/>
            <a:ext cx="3456384" cy="193899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 požití některých hub – muchomůrka zelená, se příznaky mohou dostavit až za 36 hodin!</a:t>
            </a:r>
          </a:p>
          <a:p>
            <a:pPr algn="ctr"/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File:Amanita phalloid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08104" y="764704"/>
            <a:ext cx="2111824" cy="294182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7" name="Obdélník 6"/>
          <p:cNvSpPr/>
          <p:nvPr/>
        </p:nvSpPr>
        <p:spPr>
          <a:xfrm rot="10800000" flipV="1">
            <a:off x="5508104" y="3717032"/>
            <a:ext cx="21419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http://commons.wikimedia.org/wiki/File:Amanita_phalloides.jpg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1052736"/>
            <a:ext cx="5184575" cy="3549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postiženého uložíme do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polosedu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nebo do polohy na boku podle stavu 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sledujeme fyziologické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pokud je postižený při vědomí, můžeme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vyvolat zvracení a podat živočišné uhlí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(8 tablet 250 ml vody)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uvolníme dýchací cesty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zástavě zahajujeme ihned KPR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provádíme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protišoková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opatření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příjezd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1484784"/>
            <a:ext cx="2066417" cy="285651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4" name="Obdélník 3"/>
          <p:cNvSpPr/>
          <p:nvPr/>
        </p:nvSpPr>
        <p:spPr>
          <a:xfrm>
            <a:off x="6243303" y="4437113"/>
            <a:ext cx="18002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pic>
        <p:nvPicPr>
          <p:cNvPr id="7170" name="Picture 2" descr="http://upload.wikimedia.org/wikipedia/commons/thumb/1/1d/%C5%BDivo%C4%8Di%C5%A1n%C3%A9_uhl%C3%AD_%28Carbocit%29.jpg/120px-%C5%BDivo%C4%8Di%C5%A1n%C3%A9_uhl%C3%AD_%28Carbocit%2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4869160"/>
            <a:ext cx="1800200" cy="135015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6" name="Obdélník 5"/>
          <p:cNvSpPr/>
          <p:nvPr/>
        </p:nvSpPr>
        <p:spPr>
          <a:xfrm>
            <a:off x="2195736" y="6237312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http://commons.wikimedia.org/w/index.php?search=%C5%BEivo%C4%8Di%C5%A1n%C3%A9+uhl%C3%AD&amp;title=Special%3ASearch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971600" y="4653136"/>
            <a:ext cx="69847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Klobásový jed – botulotoxin. Jde o špatně sterilované konzervy a uzeniny, nakládanou zeleninu, houby v oleji apod. Spory mohou být přítomny dokonce i v medu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v-SE" sz="2000" dirty="0" smtClean="0">
                <a:latin typeface="Times New Roman" pitchFamily="18" charset="0"/>
                <a:cs typeface="Times New Roman" pitchFamily="18" charset="0"/>
              </a:rPr>
              <a:t> V potravinách se toxin ničí varem po dobu min. 10 min.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Používá se k léčbě epilepsie a jako anxiolytikum, také v kosmetice.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15616" y="764704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Hledání na internetu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3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236296" y="260648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187624" y="1484784"/>
            <a:ext cx="6264696" cy="120032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b="1" dirty="0" smtClean="0">
              <a:solidFill>
                <a:srgbClr val="C00000"/>
              </a:solidFill>
            </a:endParaRPr>
          </a:p>
          <a:p>
            <a:pPr algn="ctr"/>
            <a:r>
              <a:rPr lang="cs-CZ" b="1" dirty="0" smtClean="0">
                <a:solidFill>
                  <a:srgbClr val="C00000"/>
                </a:solidFill>
              </a:rPr>
              <a:t>Co je to klobásový jed? Jak vzniká? Jak se dá v potravinách</a:t>
            </a:r>
            <a:br>
              <a:rPr lang="cs-CZ" b="1" dirty="0" smtClean="0">
                <a:solidFill>
                  <a:srgbClr val="C00000"/>
                </a:solidFill>
              </a:rPr>
            </a:br>
            <a:r>
              <a:rPr lang="cs-CZ" b="1" dirty="0" smtClean="0">
                <a:solidFill>
                  <a:srgbClr val="C00000"/>
                </a:solidFill>
              </a:rPr>
              <a:t> zničit? Má využití?</a:t>
            </a:r>
          </a:p>
          <a:p>
            <a:pPr algn="ctr"/>
            <a:endParaRPr lang="cs-CZ" b="1" dirty="0">
              <a:solidFill>
                <a:srgbClr val="C0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115616" y="1340768"/>
            <a:ext cx="6408712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1115616" y="4221088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043608" y="4725144"/>
            <a:ext cx="7056784" cy="1477328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40741E-7 L -0.00382 0.2071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44444E-6 L 0.00018 0.22431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71600" y="548680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Otrava léky – paracetamolem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27584" y="1268760"/>
            <a:ext cx="4968552" cy="132343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 předávkování dochází v důsledku nedodržení doporučeného dávkování! </a:t>
            </a:r>
          </a:p>
          <a:p>
            <a:pPr algn="ctr"/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3861048"/>
            <a:ext cx="81369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bolesti břicha, návaly na zvracení,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zvracení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kůže je bledá, opocená, zarudnutí, svědění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hypovolemický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šok – rozšíření periferního cévního řečiště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je možné i přímé poškození myokardu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poškození jater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nejkritičtější otravy končí úmrtím intoxikovaného za 3 – 7 dní po požití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cdn.morguefile.com/imageData/public/files/a/alvimann/preview/fldr_2009_12_31/file94412622957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628800"/>
            <a:ext cx="1782198" cy="2376265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444208" y="3861048"/>
            <a:ext cx="138640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/archive/display/642776</a:t>
            </a:r>
            <a:endParaRPr lang="cs-CZ" sz="800" dirty="0"/>
          </a:p>
        </p:txBody>
      </p:sp>
      <p:sp>
        <p:nvSpPr>
          <p:cNvPr id="9" name="Obdélník 8"/>
          <p:cNvSpPr/>
          <p:nvPr/>
        </p:nvSpPr>
        <p:spPr>
          <a:xfrm>
            <a:off x="899592" y="278092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Nadměrné množství toxického metabolitu poškozuje jaterní buňky.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259632" y="908720"/>
            <a:ext cx="43204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zajistit základní životní funkce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přivolání ZZS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vyvolat zvracení </a:t>
            </a:r>
          </a:p>
          <a:p>
            <a:pPr>
              <a:buFont typeface="Arial" pitchFamily="34" charset="0"/>
              <a:buChar char="•"/>
            </a:pP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115616" y="2492896"/>
            <a:ext cx="5544616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Vyvolání zvracení po déle než 4 hodinách od požití je bezpředmětné!!!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File:CZ-IJ03 První pomo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48680"/>
            <a:ext cx="1259210" cy="174067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6876256" y="2348880"/>
            <a:ext cx="1511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http://commons.wikimedia.org/wiki/File:CZ-IJ03_Prvn%C3%AD_pomoc.jpg</a:t>
            </a:r>
            <a:endParaRPr lang="cs-CZ" sz="800" dirty="0"/>
          </a:p>
        </p:txBody>
      </p:sp>
      <p:sp>
        <p:nvSpPr>
          <p:cNvPr id="7" name="Obdélník 6"/>
          <p:cNvSpPr/>
          <p:nvPr/>
        </p:nvSpPr>
        <p:spPr>
          <a:xfrm>
            <a:off x="899592" y="5517232"/>
            <a:ext cx="68407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paracetamol,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paralen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panadol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dafalgan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eferalgan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mexalen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coldrex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korylan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panadol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extra,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ataralgin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zaldiar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atd.</a:t>
            </a:r>
          </a:p>
        </p:txBody>
      </p:sp>
      <p:sp>
        <p:nvSpPr>
          <p:cNvPr id="8" name="Obdélník 7"/>
          <p:cNvSpPr/>
          <p:nvPr/>
        </p:nvSpPr>
        <p:spPr>
          <a:xfrm>
            <a:off x="7020272" y="2924944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043608" y="3645024"/>
            <a:ext cx="5760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Práce ve dvojici			Čas: 2 minuty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403648" y="4221088"/>
            <a:ext cx="4824536" cy="40011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Znáte léky, které obsahují paracetamol?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259632" y="4077072"/>
            <a:ext cx="5112568" cy="646331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899592" y="5013176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827584" y="5445224"/>
            <a:ext cx="6480720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56319 -0.0048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-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59259E-6 L -1.66667E-6 0.13866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1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620688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Inhalační intoxikace 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spray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kouř, plyny, páry)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2420888"/>
            <a:ext cx="554461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značně  se různí podle charakteru jedu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místní podráždění až poškození dýchacích cest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a plic (chlor, amoniak, oxid siřičitý)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změny chování (euforie, deprese)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pálení v očích, ústech, nose, krku nebo hrudníku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bolesti hlavy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nucení na zvracení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různé stupně bezvědomí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poruchy dechu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poruchy srdeční činnosti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83568" y="1268760"/>
            <a:ext cx="65527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Látky se vdechováním dostávají do plicních sklípků, odkud se snadno a rychle vstřebávají do krve.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aerosoly,domácnost,plechovky se sprejem,spre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2708920"/>
            <a:ext cx="2232248" cy="22322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6372200" y="4941168"/>
            <a:ext cx="2088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=sprej&amp;ex=1#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:MC900371148|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3573016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Příznaky:</a:t>
            </a:r>
          </a:p>
        </p:txBody>
      </p:sp>
      <p:sp>
        <p:nvSpPr>
          <p:cNvPr id="4" name="Obdélník 3"/>
          <p:cNvSpPr/>
          <p:nvPr/>
        </p:nvSpPr>
        <p:spPr>
          <a:xfrm>
            <a:off x="827584" y="3933056"/>
            <a:ext cx="35283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0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Při nižší koncentraci: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bolesti hlavy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závratě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hučení v uších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bušení srdce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bolesti v končetinách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zčervenání v obličeji</a:t>
            </a:r>
          </a:p>
          <a:p>
            <a:pPr lvl="0">
              <a:buFont typeface="Arial" pitchFamily="34" charset="0"/>
              <a:buChar char="•"/>
            </a:pPr>
            <a:r>
              <a:rPr lang="cs-CZ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nucení na zvracení, </a:t>
            </a:r>
            <a:r>
              <a:rPr lang="cs-CZ" sz="20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zvracení</a:t>
            </a:r>
            <a:endParaRPr lang="cs-CZ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44008" y="4005064"/>
            <a:ext cx="410445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Při vyšší koncentraci: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zmatenost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výrazná excitace až zuřivost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později postižený ztrácí vědomí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objevují se křeče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pokles tepové frekvence 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zástava dechu.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692696"/>
            <a:ext cx="3672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Otrava oxidem uhelnatým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827584" y="1268760"/>
            <a:ext cx="53285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Zdroje intoxikace: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užívání plynových spotřebičů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nedokonalé spalování pevných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paliv v kamnech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požárech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výfukové plyny zejména benzínových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motorů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File:Warmwatergeis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548680"/>
            <a:ext cx="2268252" cy="302433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5796136" y="3573016"/>
            <a:ext cx="2304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http://commons.wikimedia.org/wiki/File:Warmwatergeiser.jpg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3284984"/>
            <a:ext cx="43204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První pomoc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vynesení postiženého ze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zamořeného prostoru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zajistíme průchodnost dýchacích cest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při selhávání krevního oběhu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zajistíme KPR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ZZS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71600" y="1052736"/>
            <a:ext cx="3960440" cy="16312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Pozor!!!</a:t>
            </a: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 nebezpečí výbuchu!</a:t>
            </a:r>
          </a:p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Na vlastní bezpečnost!</a:t>
            </a:r>
          </a:p>
          <a:p>
            <a:pPr algn="ctr"/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File:Automobile exhaust g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692497"/>
            <a:ext cx="2795449" cy="225947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5" name="Obdélník 4"/>
          <p:cNvSpPr/>
          <p:nvPr/>
        </p:nvSpPr>
        <p:spPr>
          <a:xfrm>
            <a:off x="5940152" y="5949280"/>
            <a:ext cx="22139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http://commons.wikimedia.org/wiki/File:Automobile_exhaust_gas.jpg</a:t>
            </a:r>
            <a:endParaRPr lang="cs-CZ" sz="800" dirty="0"/>
          </a:p>
        </p:txBody>
      </p:sp>
      <p:pic>
        <p:nvPicPr>
          <p:cNvPr id="23558" name="Picture 6" descr="File:Waermebildkamer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5580112" y="764704"/>
            <a:ext cx="2790310" cy="223224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8" name="Obdélník 7"/>
          <p:cNvSpPr/>
          <p:nvPr/>
        </p:nvSpPr>
        <p:spPr>
          <a:xfrm>
            <a:off x="5580112" y="2996952"/>
            <a:ext cx="28803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http://commons.wikimedia.org/wiki/File:Waermebildkamera.jpg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553</Words>
  <Application>Microsoft Office PowerPoint</Application>
  <PresentationFormat>Předvádění na obrazovce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      Výukový materiál v rámci projektu OPVK 1.5 Peníze středním školám Číslo projektu:  CZ.1.07/1.5.00/34.0883  Název projektu:  Rozvoj vzdělanosti Číslo šablony:     III/2 Datum vytvoření:  7. 2. 2013 Autor:   Ing. Ivana Náplavová Určeno pro předmět: První pomoc  Tematická oblast:  Bezvědomí a neodkladná resuscitace, intoxikace Obor vzdělání:  Masér sportovní a rekondiční 69-41-L/002 1. ročník Název výukového materiálu:  Výuková prezentace: Otrava potravinami, léky,     inhalační intoxikace, uštknutí  Popis využití:  Příčiny, příznaky intoxikací, první pomoc, úkoly pro žáky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Výukový materiál v rámci projektu OPVK 1.5 Peníze středním školám  Číslo projektu:  CZ.1.07/1.5.00/34.0883  Název projektu:  Rozvoj vzdělanosti Číslo šablony:     III/2 Datum vytvoření:  1.9. 2012 Autor:   Ing. Ivana Náplavová Určeno pro předmět: První pomoc  Tematická oblast:  Bezvědomí a neodkladná resuscitace, intoxikace Obor vzdělání:  Masér sportovní a rekondiční 69-41-L/002 1. ročník Název výukového materiálu:  Výuková prezentace Popis využití: Čas:  00 minut</dc:title>
  <dc:creator>Paul</dc:creator>
  <cp:lastModifiedBy>ucitel</cp:lastModifiedBy>
  <cp:revision>42</cp:revision>
  <dcterms:created xsi:type="dcterms:W3CDTF">2012-07-26T12:29:12Z</dcterms:created>
  <dcterms:modified xsi:type="dcterms:W3CDTF">2013-03-28T09:38:49Z</dcterms:modified>
</cp:coreProperties>
</file>