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3" r:id="rId5"/>
    <p:sldId id="261" r:id="rId6"/>
    <p:sldId id="264" r:id="rId7"/>
    <p:sldId id="265" r:id="rId8"/>
    <p:sldId id="258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94AED-3F7A-4471-B01D-D02431323053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1177-57A0-45FF-9163-21159FD2AB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el/1451/jaro2008/ekurzy2008/um/5490388/web/pages/kardiopulmonalni-resuscitace1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citel\Documents\mamca\sablony\DUMyna%20odevzd&#225;n&#237;\21-40%20a%20videa\res_dospely.avi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12.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Nepřímá srdeční masáž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Základní pravidla nepřímé srdeční masáže, metodika,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VY_32_INOVACE_PPM12660NÁP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99592" y="90872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Nepřímá srdeční masáž - dospělý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700808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Rytmické stlačování hrudníku, čili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komprese srdce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mezi hrudní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kostí a páteří.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2280" y="314096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187624" y="321297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Pomůcky: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psací potřeby, papír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57369" y="3513227"/>
            <a:ext cx="2497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7 minut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259632" y="4509120"/>
            <a:ext cx="5616624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Sledujte pozorně video a zapisujte jednotlivé kroky  postupu zachránce.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187624" y="4365104"/>
            <a:ext cx="5832648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File:CPR training-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6672"/>
            <a:ext cx="2742065" cy="24482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3" name="Obdélník 12"/>
          <p:cNvSpPr/>
          <p:nvPr/>
        </p:nvSpPr>
        <p:spPr>
          <a:xfrm>
            <a:off x="5508104" y="2996952"/>
            <a:ext cx="329411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http://commons.wikimedia.org/wiki/File:CPR_training-04.jpg?uselang=cs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25532E-6 L 0.004 0.1852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47667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Video – nepřímá srdeční masáž dospělý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24328" y="3326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 minut</a:t>
            </a:r>
            <a:endParaRPr lang="cs-CZ" dirty="0"/>
          </a:p>
        </p:txBody>
      </p:sp>
      <p:sp>
        <p:nvSpPr>
          <p:cNvPr id="5" name="Obdélník 4">
            <a:hlinkClick r:id="rId3"/>
          </p:cNvPr>
          <p:cNvSpPr/>
          <p:nvPr/>
        </p:nvSpPr>
        <p:spPr>
          <a:xfrm>
            <a:off x="539552" y="6237312"/>
            <a:ext cx="8388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is.muni.cz/el/1451/jaro2008/ekurzy2008/um/5490388/web/pages/kardiopulmonalni-resuscitace1.html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res_dospely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15616" y="1052736"/>
            <a:ext cx="6768752" cy="5076564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764704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resuscitace u dospělého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87624" y="1556792"/>
            <a:ext cx="42484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Ověříme bezvědomí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Přivoláme pomoc z okolí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Uložíme postiženého naznak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Uvolníme dýchací cesty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Zkontrolujeme dýchání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Zatelefonujeme na linku 155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Zahájíme zevní masáž srdce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Zahájíme umělé dýchání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Pokračujeme body 7 a 8 do předání postiženého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628800"/>
            <a:ext cx="1737460" cy="3384376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6300191" y="5217037"/>
            <a:ext cx="1745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228184" y="83671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Kontrola úkolu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268760"/>
            <a:ext cx="82444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postižený leží vodorovně na pevné podložce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k postiženému přistupujeme ze strany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tlakový bod je ve středu hrudní kosti  (střed spojnice prsních bradavek)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907704" y="62068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Metodika nepřímé srdeční masáže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564904"/>
            <a:ext cx="4680520" cy="2900604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5292080" y="5517232"/>
            <a:ext cx="14414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Ilustrace : © Magdalena Říčná</a:t>
            </a:r>
            <a:endParaRPr lang="cs-CZ" sz="800" dirty="0"/>
          </a:p>
        </p:txBody>
      </p:sp>
      <p:pic>
        <p:nvPicPr>
          <p:cNvPr id="6" name="Picture 4" descr="Den sv. Valentýna,emoce,iStockphoto,lásky,románky,romantika,srdce,symboly,valentýnky,zvláštní p&amp;rcaron;íle&amp;zcaron;itos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764704"/>
            <a:ext cx="1296144" cy="129614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7020272" y="2060848"/>
            <a:ext cx="1493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=srdce&amp;ex=1#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:MP900433140|</a:t>
            </a:r>
            <a:r>
              <a:rPr lang="cs-CZ" sz="800" dirty="0" err="1" smtClean="0"/>
              <a:t>mt</a:t>
            </a:r>
            <a:r>
              <a:rPr lang="cs-CZ" sz="800" dirty="0" smtClean="0"/>
              <a:t>:2|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1268760"/>
            <a:ext cx="48965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v místě tlakového bodu stlačujeme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hrudník  oběma rukama proti      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pevné podložce o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4 – 5 cm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přenášíme hmotnost horní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poloviny těla na hrudník postiženého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horní končetiny napneme v lokti,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síla směřuje kolmo dolů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124744"/>
            <a:ext cx="3456384" cy="3456384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5076056" y="465313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Cardiopulmonary</a:t>
            </a:r>
            <a:r>
              <a:rPr lang="cs-CZ" sz="800" dirty="0" smtClean="0"/>
              <a:t>+</a:t>
            </a:r>
            <a:r>
              <a:rPr lang="cs-CZ" sz="800" dirty="0" err="1" smtClean="0"/>
              <a:t>resuscitation</a:t>
            </a:r>
            <a:r>
              <a:rPr lang="cs-CZ" sz="800" dirty="0" smtClean="0"/>
              <a:t>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:MP900422269|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268760"/>
            <a:ext cx="4392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hmotnost těla přenášíme hranou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dlaně – prsty zůstávají zvednuty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ruce z tlakového bodu nezvedáme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hrudník mezi jednotlivými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kompresemi musí být uvolněn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7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frekvence kompresí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u dospělého přibližně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2x za sekundu tj. 100 – 120/min</a:t>
            </a:r>
            <a:endParaRPr lang="cs-CZ" sz="2000" dirty="0"/>
          </a:p>
        </p:txBody>
      </p:sp>
      <p:pic>
        <p:nvPicPr>
          <p:cNvPr id="22532" name="Picture 4" descr="http://img.mf.cz/558/283/2-475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268760"/>
            <a:ext cx="3456384" cy="38411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4932040" y="5085184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Cardiopulmonary</a:t>
            </a:r>
            <a:r>
              <a:rPr lang="cs-CZ" sz="800" dirty="0" smtClean="0"/>
              <a:t>+</a:t>
            </a:r>
            <a:r>
              <a:rPr lang="cs-CZ" sz="800" dirty="0" err="1" smtClean="0"/>
              <a:t>resuscitation</a:t>
            </a:r>
            <a:r>
              <a:rPr lang="cs-CZ" sz="800" dirty="0" smtClean="0"/>
              <a:t>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:MP900422269|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Den sv. Valentýna,emoce,iStockphoto,lásky,románky,romantika,srdce,symboly,valentýnky,zvláštní p&amp;rcaron;íle&amp;zcaron;it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085184"/>
            <a:ext cx="1008112" cy="10081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2" name="TextovéPole 1"/>
          <p:cNvSpPr txBox="1"/>
          <p:nvPr/>
        </p:nvSpPr>
        <p:spPr>
          <a:xfrm>
            <a:off x="755576" y="980728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případě správně prováděné nepřímé srdeční masáže se docílí maximálně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30%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průtoku krve ve srovnání s normálním stavem.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164288" y="1268760"/>
            <a:ext cx="864096" cy="2862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331640" y="2564904"/>
            <a:ext cx="4572000" cy="156966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Masáž srdce nelze přerušit na déle než 5 sekund!</a:t>
            </a:r>
          </a:p>
          <a:p>
            <a:pPr algn="ctr"/>
            <a:endParaRPr lang="cs-CZ" sz="2400" b="1" dirty="0">
              <a:solidFill>
                <a:srgbClr val="C00000"/>
              </a:solidFill>
            </a:endParaRPr>
          </a:p>
        </p:txBody>
      </p:sp>
      <p:pic>
        <p:nvPicPr>
          <p:cNvPr id="5124" name="Picture 4" descr="Den sv. Valentýna,emoce,iStockphoto,lásky,románky,romantika,srdce,symboly,valentýnky,zvláštní p&amp;rcaron;íle&amp;zcaron;it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85184"/>
            <a:ext cx="1008112" cy="10081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9" name="Picture 4" descr="Den sv. Valentýna,emoce,iStockphoto,lásky,románky,romantika,srdce,symboly,valentýnky,zvláštní p&amp;rcaron;íle&amp;zcaron;it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085184"/>
            <a:ext cx="1008112" cy="10081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10" name="Picture 4" descr="Den sv. Valentýna,emoce,iStockphoto,lásky,románky,romantika,srdce,symboly,valentýnky,zvláštní p&amp;rcaron;íle&amp;zcaron;it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085184"/>
            <a:ext cx="1008112" cy="1008112"/>
          </a:xfrm>
          <a:prstGeom prst="rect">
            <a:avLst/>
          </a:prstGeom>
          <a:solidFill>
            <a:schemeClr val="accent2"/>
          </a:solidFill>
          <a:ln w="38100">
            <a:solidFill>
              <a:srgbClr val="C00000"/>
            </a:solidFill>
          </a:ln>
        </p:spPr>
      </p:pic>
      <p:pic>
        <p:nvPicPr>
          <p:cNvPr id="12" name="Picture 4" descr="Den sv. Valentýna,emoce,iStockphoto,lásky,románky,romantika,srdce,symboly,valentýnky,zvláštní p&amp;rcaron;íle&amp;zcaron;ito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085184"/>
            <a:ext cx="1008112" cy="10081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980728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/>
              <a:t>http://zdar.</a:t>
            </a:r>
            <a:r>
              <a:rPr lang="cs-CZ" dirty="0" err="1" smtClean="0"/>
              <a:t>wz.cz</a:t>
            </a:r>
            <a:r>
              <a:rPr lang="cs-CZ" dirty="0" smtClean="0"/>
              <a:t>/</a:t>
            </a:r>
            <a:r>
              <a:rPr lang="cs-CZ" dirty="0" err="1" smtClean="0"/>
              <a:t>knihovnicka</a:t>
            </a:r>
            <a:r>
              <a:rPr lang="cs-CZ" dirty="0" smtClean="0"/>
              <a:t>/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/>
              <a:t>Nebojte se první pomoci,  MUDr. </a:t>
            </a:r>
            <a:r>
              <a:rPr lang="cs-CZ" dirty="0" err="1" smtClean="0"/>
              <a:t>Juljo</a:t>
            </a:r>
            <a:r>
              <a:rPr lang="cs-CZ" dirty="0" smtClean="0"/>
              <a:t> </a:t>
            </a:r>
            <a:r>
              <a:rPr lang="cs-CZ" smtClean="0"/>
              <a:t>Hasík, </a:t>
            </a:r>
            <a:r>
              <a:rPr lang="cs-CZ" dirty="0" smtClean="0"/>
              <a:t>Ilustrace a grafická úprava: © Magdalena </a:t>
            </a:r>
            <a:r>
              <a:rPr lang="cs-CZ" dirty="0" smtClean="0"/>
              <a:t>Říčná, Vydal</a:t>
            </a:r>
            <a:r>
              <a:rPr lang="cs-CZ" dirty="0" smtClean="0"/>
              <a:t>: © MAAGS. s.r.o., </a:t>
            </a:r>
            <a:r>
              <a:rPr lang="cs-CZ" dirty="0" err="1" smtClean="0"/>
              <a:t>Černovická</a:t>
            </a:r>
            <a:r>
              <a:rPr lang="cs-CZ" dirty="0" smtClean="0"/>
              <a:t> 13, </a:t>
            </a:r>
            <a:r>
              <a:rPr lang="cs-CZ" dirty="0" smtClean="0"/>
              <a:t>Brno 2003 </a:t>
            </a:r>
            <a:r>
              <a:rPr lang="cs-CZ" dirty="0" smtClean="0"/>
              <a:t>– </a:t>
            </a:r>
            <a:r>
              <a:rPr lang="cs-CZ" dirty="0" smtClean="0"/>
              <a:t>001.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272</Words>
  <Application>Microsoft Office PowerPoint</Application>
  <PresentationFormat>Předvádění na obrazovce (4:3)</PresentationFormat>
  <Paragraphs>59</Paragraphs>
  <Slides>9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6. 12. 2012 Autor:   Ing. Ivana Náplavová Určeno pro předmět: První pomoc  Tematická oblast:  Bezvědomí a neodkladná resuscitace, intoxikace Obor vzdělání:  Masér sportovní a rekondiční 69-41-L/002 1. ročník Název výukového materiálu:  Výuková prezentace: Nepřímá srdeční masáž Popis využití:  Základní pravidla nepřímé srdeční masáže, metodika,     úkoly pro žáky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43</cp:revision>
  <dcterms:created xsi:type="dcterms:W3CDTF">2012-07-25T12:08:02Z</dcterms:created>
  <dcterms:modified xsi:type="dcterms:W3CDTF">2013-03-28T09:26:37Z</dcterms:modified>
</cp:coreProperties>
</file>