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2" r:id="rId4"/>
    <p:sldId id="263" r:id="rId5"/>
    <p:sldId id="260" r:id="rId6"/>
    <p:sldId id="259" r:id="rId7"/>
    <p:sldId id="264" r:id="rId8"/>
    <p:sldId id="258" r:id="rId9"/>
    <p:sldId id="265" r:id="rId10"/>
    <p:sldId id="266" r:id="rId11"/>
    <p:sldId id="26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CD6A-79A9-4E40-BB64-D4F21DECDE7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7F46-D95E-42CB-9889-D92260C9E5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CD6A-79A9-4E40-BB64-D4F21DECDE7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7F46-D95E-42CB-9889-D92260C9E5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CD6A-79A9-4E40-BB64-D4F21DECDE7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7F46-D95E-42CB-9889-D92260C9E5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CD6A-79A9-4E40-BB64-D4F21DECDE7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7F46-D95E-42CB-9889-D92260C9E5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CD6A-79A9-4E40-BB64-D4F21DECDE7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7F46-D95E-42CB-9889-D92260C9E5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CD6A-79A9-4E40-BB64-D4F21DECDE7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7F46-D95E-42CB-9889-D92260C9E5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CD6A-79A9-4E40-BB64-D4F21DECDE7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7F46-D95E-42CB-9889-D92260C9E5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CD6A-79A9-4E40-BB64-D4F21DECDE7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7F46-D95E-42CB-9889-D92260C9E5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CD6A-79A9-4E40-BB64-D4F21DECDE7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7F46-D95E-42CB-9889-D92260C9E5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CD6A-79A9-4E40-BB64-D4F21DECDE7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7F46-D95E-42CB-9889-D92260C9E5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8CD6A-79A9-4E40-BB64-D4F21DECDE7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17F46-D95E-42CB-9889-D92260C9E5A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8CD6A-79A9-4E40-BB64-D4F21DECDE7F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17F46-D95E-42CB-9889-D92260C9E5A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fsps.muni.cz/sdetmivpohode/kurzy/maska/maska.php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12. 2012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Bezvědomí a neodkladná resuscitace, intoxikace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Umělé dýchání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Pomůcky pro umělé dýchání, metodika, úkoly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10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VY_32_INOVACE_PPM12460NÁP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4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620688"/>
            <a:ext cx="75608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Nepřímé umělé dýchání dle Silvestra-</a:t>
            </a:r>
            <a:r>
              <a:rPr lang="cs-CZ" sz="2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Brosche</a:t>
            </a:r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 nouzovým východiskem při infekcích, kontaminaci toxickými látkami a poraněních obličeje.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6116" y="2636913"/>
            <a:ext cx="3266283" cy="324036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636912"/>
            <a:ext cx="3763176" cy="316835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6804248" y="5949280"/>
            <a:ext cx="139172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" dirty="0" smtClean="0"/>
              <a:t>Ilustrace © Magdalena Říčná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1560" y="692696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r>
              <a:rPr lang="cs-CZ" dirty="0" smtClean="0"/>
              <a:t>Nebojte se první pomoci,  MUDr. </a:t>
            </a:r>
            <a:r>
              <a:rPr lang="cs-CZ" dirty="0" err="1" smtClean="0"/>
              <a:t>Juljo</a:t>
            </a:r>
            <a:r>
              <a:rPr lang="cs-CZ" dirty="0" smtClean="0"/>
              <a:t> </a:t>
            </a:r>
            <a:r>
              <a:rPr lang="cs-CZ" dirty="0" err="1" smtClean="0"/>
              <a:t>Hasík</a:t>
            </a:r>
            <a:r>
              <a:rPr lang="cs-CZ" dirty="0" smtClean="0"/>
              <a:t> • Ilustrace a grafická úprava: © Magdalena </a:t>
            </a:r>
            <a:r>
              <a:rPr lang="cs-CZ" dirty="0" smtClean="0"/>
              <a:t>Říčná, Vydal</a:t>
            </a:r>
            <a:r>
              <a:rPr lang="cs-CZ" dirty="0" smtClean="0"/>
              <a:t>: © MAAGS. s.r.o., </a:t>
            </a:r>
            <a:r>
              <a:rPr lang="cs-CZ" dirty="0" err="1" smtClean="0"/>
              <a:t>Černovická</a:t>
            </a:r>
            <a:r>
              <a:rPr lang="cs-CZ" dirty="0" smtClean="0"/>
              <a:t> 13</a:t>
            </a:r>
            <a:r>
              <a:rPr lang="cs-CZ" smtClean="0"/>
              <a:t>, </a:t>
            </a:r>
            <a:r>
              <a:rPr lang="cs-CZ" smtClean="0"/>
              <a:t>Brno 2003 </a:t>
            </a:r>
            <a:r>
              <a:rPr lang="cs-CZ" dirty="0" smtClean="0"/>
              <a:t>– </a:t>
            </a:r>
            <a:r>
              <a:rPr lang="cs-CZ" dirty="0" smtClean="0"/>
              <a:t>001</a:t>
            </a:r>
            <a:r>
              <a:rPr lang="cs-CZ" smtClean="0"/>
              <a:t>, vydání první.</a:t>
            </a:r>
            <a:endParaRPr lang="cs-CZ" dirty="0" smtClean="0"/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71600" y="476672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Umělé dýchání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71600" y="980728"/>
            <a:ext cx="4824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aktivní vhánění vzduchu nebo kyslíku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do plic postiženého.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přerušovaný přetlak, který překoná odpor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dýchacích cest a elastický odpor hrudníku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výdech je pasivní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268760"/>
            <a:ext cx="2735647" cy="2304256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10" name="Obdélník 9"/>
          <p:cNvSpPr/>
          <p:nvPr/>
        </p:nvSpPr>
        <p:spPr>
          <a:xfrm>
            <a:off x="1043608" y="3501008"/>
            <a:ext cx="72728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Příčiny: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Vyřazení funkce dechového centra v mozku v důsledku úrazu nebo choroby.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Příznaky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modravé zabarvení obličeje, ušních lalůčku, rtů a jazyka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 hrudníku nelze registrovat žádný pohyb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není slyšitelný žádný dýchací zvuk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 úst a nosu chybí závan vzduchového proudu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43608" y="292494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Bezdeší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7164288" y="3645024"/>
            <a:ext cx="14414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" dirty="0" smtClean="0"/>
              <a:t>Ilustrace © Magdalena Říčná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429000"/>
            <a:ext cx="3286125" cy="1343025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1115616" y="2708920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Umělé dýchání provádíme: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115616" y="3429000"/>
            <a:ext cx="20882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Bez pomůcek: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 úst do úst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 úst do nosu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 úst do nosu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a úst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771800" y="5013176"/>
            <a:ext cx="3240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 pomůckami: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resuscitační rouška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resuscitační maska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ruční dýchací přístroj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115616" y="764704"/>
            <a:ext cx="6840760" cy="1446550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Při bezdeší dojde k zástavě krevního oběhu v důsledku nedostatku kyslíku!</a:t>
            </a:r>
          </a:p>
          <a:p>
            <a:pPr algn="ctr"/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516216" y="4797152"/>
            <a:ext cx="141897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800" dirty="0" smtClean="0"/>
              <a:t>Ilustrace </a:t>
            </a:r>
            <a:r>
              <a:rPr lang="cs-CZ" sz="800" dirty="0" smtClean="0"/>
              <a:t>:</a:t>
            </a:r>
            <a:r>
              <a:rPr lang="pt-BR" sz="800" dirty="0" smtClean="0"/>
              <a:t>© Magdalena Říčná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948264" y="404664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87624" y="98072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Papír, psací potřeby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283968" y="98072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5 minut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87624" y="2060848"/>
            <a:ext cx="6624736" cy="156966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1) Proč kontrolujeme dutinu ústní?</a:t>
            </a: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2) Jak kontrolujeme dutinu ústní?</a:t>
            </a: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3) Proč musí být při umělém dýchání hlava v záklonu?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115616" y="1916832"/>
            <a:ext cx="6768752" cy="175432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59259E-6 L 2.5E-6 0.26065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63080" y="1268760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Resuscitační rouška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63080" y="1700808"/>
            <a:ext cx="5149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Jednoduchá pomůcka z igelitu s jednocestným ventilem. Nezajišťuje průchodnost dýchacích cest, slouží ke snížení rizika přenosu infekce při dýchání z úst do úst.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63080" y="3284984"/>
            <a:ext cx="2340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Resuscitační maska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63080" y="3717032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Přiložíme ji na obličej postiženého, rukou ji obemkneme a zároveň udržujeme záklon hlavy postiženého.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Nezabraňuje vstupu vzduchu do žaludku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99592" y="5013176"/>
            <a:ext cx="2700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Ruční dýchací přístroj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63080" y="5373216"/>
            <a:ext cx="3923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Připojuje se na obličejovou masku, velikost vaku se volí podle věku postiženého.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99592" y="692696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Pomůcky pro umělé dýchání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File:Resuscita&amp;ccaron;ní rouš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268760"/>
            <a:ext cx="2592288" cy="19442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0" name="Obdélník 9"/>
          <p:cNvSpPr/>
          <p:nvPr/>
        </p:nvSpPr>
        <p:spPr>
          <a:xfrm>
            <a:off x="6156176" y="3284984"/>
            <a:ext cx="259228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http://commons.wikimedia.org/wiki/File:Resuscita%C4%8Dn%C3%AD_rou%C5%A1ka.jpg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4" name="Picture 6" descr="File:Beatmungsbeutel feuerwehr hambu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221088"/>
            <a:ext cx="2664296" cy="199722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4" name="Obdélník 13"/>
          <p:cNvSpPr/>
          <p:nvPr/>
        </p:nvSpPr>
        <p:spPr>
          <a:xfrm>
            <a:off x="5652120" y="6237312"/>
            <a:ext cx="26460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http://commons.wikimedia.org/wiki/File:Beatmungsbeutel_feuerwehr_hamburg.jpg?uselang=cs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105273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Použití resuscitační masky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804248" y="1052736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2 minuty</a:t>
            </a:r>
            <a:endParaRPr lang="cs-CZ" dirty="0"/>
          </a:p>
        </p:txBody>
      </p:sp>
      <p:sp>
        <p:nvSpPr>
          <p:cNvPr id="5" name="Obdélník 4">
            <a:hlinkClick r:id="rId2"/>
          </p:cNvPr>
          <p:cNvSpPr/>
          <p:nvPr/>
        </p:nvSpPr>
        <p:spPr>
          <a:xfrm>
            <a:off x="971600" y="1700808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fsps.muni.cz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sdetmivpohode</a:t>
            </a:r>
            <a:r>
              <a:rPr lang="cs-CZ" dirty="0" smtClean="0">
                <a:hlinkClick r:id="rId2"/>
              </a:rPr>
              <a:t>/kurzy/maska/maska.</a:t>
            </a:r>
            <a:r>
              <a:rPr lang="cs-CZ" dirty="0" err="1" smtClean="0">
                <a:hlinkClick r:id="rId2"/>
              </a:rPr>
              <a:t>php</a:t>
            </a:r>
            <a:endParaRPr lang="cs-CZ" dirty="0"/>
          </a:p>
        </p:txBody>
      </p:sp>
      <p:pic>
        <p:nvPicPr>
          <p:cNvPr id="5126" name="Picture 6" descr="File:CPR mask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420888"/>
            <a:ext cx="5184576" cy="359032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3" name="Obdélník 12"/>
          <p:cNvSpPr/>
          <p:nvPr/>
        </p:nvSpPr>
        <p:spPr>
          <a:xfrm>
            <a:off x="3995936" y="6093296"/>
            <a:ext cx="307808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http://commons.wikimedia.org/wiki/File:CPR_mask_2.jpg?uselang=cs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upload.wikimedia.org/wikipedia/commons/3/3e/Insulfation2.jpg?uselang=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88840"/>
            <a:ext cx="5544616" cy="400480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TextovéPole 7"/>
          <p:cNvSpPr txBox="1"/>
          <p:nvPr/>
        </p:nvSpPr>
        <p:spPr>
          <a:xfrm>
            <a:off x="971600" y="692696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Které úkony musíme při provádění umělého dýchání udělat?</a:t>
            </a:r>
          </a:p>
        </p:txBody>
      </p:sp>
      <p:sp>
        <p:nvSpPr>
          <p:cNvPr id="9" name="Obdélník 8"/>
          <p:cNvSpPr/>
          <p:nvPr/>
        </p:nvSpPr>
        <p:spPr>
          <a:xfrm>
            <a:off x="2915816" y="6021288"/>
            <a:ext cx="363589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http://upload.wikimedia.org/wikipedia/commons/3/3e/Insulfation2.jpg?uselang=cs</a:t>
            </a:r>
            <a:endParaRPr lang="cs-CZ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948264" y="404664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99592" y="908720"/>
            <a:ext cx="78036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uložíme do polohy naznak na tvrdou podložku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rychle zkontrolujeme obsah dutiny ústní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hlavu postiženého udržujeme v záklonu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prsty jedné ruky stiskneme obě nosní dírky postiženého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nadechneme se (běžný dechový objem)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rty pevně přitiskneme kolem úst postiženého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vydechneme vzduch do jeho plic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přitom pozorujeme, zda se mu zvedá hrudník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oddálením úst umožníme výdech zachraňovanému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kontrolujeme pohledem, zda mu hrudník klesá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současně se rychle nadechujeme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opakujeme výdech do postiženého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71600" y="332656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Postup umělé ventilace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3140968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1" name="Obdélník 10"/>
          <p:cNvSpPr/>
          <p:nvPr/>
        </p:nvSpPr>
        <p:spPr>
          <a:xfrm>
            <a:off x="6948264" y="5373216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836712"/>
            <a:ext cx="7200800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Při obavě z poranění páteře platí, že prioritu má zachování života, tedy v tomto případě obnovení </a:t>
            </a: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dýchání!</a:t>
            </a:r>
          </a:p>
          <a:p>
            <a:pPr algn="ctr"/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71600" y="3717032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Dostatečnost umělé ventilace posuzujeme podle pohybu hrudníku při vdechu a výdechu.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ile:Checking respiration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284984"/>
            <a:ext cx="2772704" cy="230425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5580112" y="5661248"/>
            <a:ext cx="24832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http://commons.wikimedia.org/wiki/File:Checking_respiration3.jpg?uselang=cs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485</Words>
  <Application>Microsoft Office PowerPoint</Application>
  <PresentationFormat>Předvádění na obrazovce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     Výukový materiál v rámci projektu OPVK 1.5 Peníze středním školám  Číslo projektu:  CZ.1.07/1.5.00/34.0883  Název projektu:  Rozvoj vzdělanosti Číslo šablony:     III/2 Datum vytvoření:  4. 12. 2012 Autor:   Ing. Ivana Náplavová Určeno pro předmět: První pomoc  Tematická oblast:  Bezvědomí a neodkladná resuscitace, intoxikace Obor vzdělání:  Masér sportovní a rekondiční 69-41-L/002 1. ročník Název výukového materiálu:  Výuková prezentace: Umělé dýchání Popis využití:  Pomůcky pro umělé dýchání, metodika, úkoly pro žáky Čas:     10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Bezvědomí a neodkladná resuscitace, intoxikace Obor vzdělání:  Masér sportovní a rekondiční 69-41-L/002 1. ročník Název výukového materiálu:  Výuková prezentace Popis využití: Čas:  00 minut</dc:title>
  <dc:creator>Paul</dc:creator>
  <cp:lastModifiedBy>ucitel</cp:lastModifiedBy>
  <cp:revision>48</cp:revision>
  <dcterms:created xsi:type="dcterms:W3CDTF">2012-07-25T08:07:05Z</dcterms:created>
  <dcterms:modified xsi:type="dcterms:W3CDTF">2013-03-28T09:24:43Z</dcterms:modified>
</cp:coreProperties>
</file>