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58" r:id="rId5"/>
    <p:sldId id="264" r:id="rId6"/>
    <p:sldId id="265" r:id="rId7"/>
    <p:sldId id="261" r:id="rId8"/>
    <p:sldId id="259" r:id="rId9"/>
    <p:sldId id="260" r:id="rId10"/>
    <p:sldId id="262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58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1F1A9-A1AE-4BA4-A0AB-B2C3562F2188}" type="datetimeFigureOut">
              <a:rPr lang="cs-CZ" smtClean="0"/>
              <a:pPr/>
              <a:t>28.3.2013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F7E5F-212F-4DDF-B4C0-C20B1A066A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pp.zshk.cz/vyuka/otrava-alkoholem.asp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525658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  <a:t>     Výukový materiál v rámci projektu OPVK 1.5 Peníze středním školám</a:t>
            </a:r>
            <a:br>
              <a:rPr kumimoji="0" lang="cs-CZ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Číslo projektu: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CZ.1.07/1.5.00/34.0883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Název projektu: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Rozvoj vzdělanosti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Číslo šablony:   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III/2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Datum vytvoření:	</a:t>
            </a:r>
            <a:r>
              <a:rPr kumimoji="0" lang="cs-CZ" sz="1600" b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smtClean="0">
                <a:latin typeface="Times New Roman" pitchFamily="18" charset="0"/>
                <a:cs typeface="Times New Roman" pitchFamily="18" charset="0"/>
              </a:rPr>
              <a:t>21. 1</a:t>
            </a:r>
            <a:r>
              <a:rPr kumimoji="0" lang="cs-CZ" sz="16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2013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Autor:	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Ing. Ivana Náplavová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Určeno pro předmět: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První pomoc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Tematická oblast: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Bezvědomí a neodkladná resuscitace, intoxikace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Obor vzdělání: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Masér sportovní a rekondiční 69-41-L/002 1. ročník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600" b="1" dirty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Název výukového materiálu: 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Výuková prezentace: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Intoxikace alkoholem a drogami</a:t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Popis využití: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Stadia, příznaky - objektivní, subjektivní, první pomoc, 				úkoly pro žáky, video </a:t>
            </a: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cs-CZ" sz="1600" b="1" dirty="0" smtClean="0">
                <a:latin typeface="Times New Roman" pitchFamily="18" charset="0"/>
                <a:cs typeface="Times New Roman" pitchFamily="18" charset="0"/>
              </a:rPr>
              <a:t>Čas:  			</a:t>
            </a:r>
            <a:r>
              <a:rPr kumimoji="0" lang="cs-CZ" sz="1600" dirty="0" smtClean="0">
                <a:latin typeface="Times New Roman" pitchFamily="18" charset="0"/>
                <a:cs typeface="Times New Roman" pitchFamily="18" charset="0"/>
              </a:rPr>
              <a:t>15 minut</a:t>
            </a:r>
            <a:r>
              <a:rPr kumimoji="0" lang="cs-CZ" sz="1800" b="1" dirty="0" smtClean="0">
                <a:solidFill>
                  <a:schemeClr val="tx2"/>
                </a:solidFill>
              </a:rPr>
              <a:t/>
            </a:r>
            <a:br>
              <a:rPr kumimoji="0" lang="cs-CZ" sz="1800" b="1" dirty="0" smtClean="0">
                <a:solidFill>
                  <a:schemeClr val="tx2"/>
                </a:solidFill>
              </a:rPr>
            </a:b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148064" y="332656"/>
            <a:ext cx="3376464" cy="36004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VY_32_INOVACE_PPM13760NÁP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Picture 3" descr="C:\Users\ucitel\Documents\mamca\sablony\loga\loga_sablony_pruhledne správné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320000" cy="961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1196752"/>
            <a:ext cx="67687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Intoxikace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psychostimulancii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Pervitin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Příznaky: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subjektivní: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euforie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snížený pocit 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hladu a žízně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zvýšená sebedůvěra</a:t>
            </a:r>
          </a:p>
          <a:p>
            <a:pPr marL="457200" lvl="2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úzkost</a:t>
            </a:r>
          </a:p>
          <a:p>
            <a:pPr marL="0" lvl="2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neklid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agresivita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zvýšený krevní tlak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zrychlený pulz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křeče</a:t>
            </a:r>
          </a:p>
        </p:txBody>
      </p:sp>
      <p:sp>
        <p:nvSpPr>
          <p:cNvPr id="4" name="Obdélník 3"/>
          <p:cNvSpPr/>
          <p:nvPr/>
        </p:nvSpPr>
        <p:spPr>
          <a:xfrm>
            <a:off x="6804248" y="836712"/>
            <a:ext cx="13681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8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ú</a:t>
            </a:r>
            <a:endParaRPr lang="cs-CZ" sz="8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292080" y="2204864"/>
            <a:ext cx="3312368" cy="101566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 znamená pravidlo 5T?</a:t>
            </a:r>
          </a:p>
          <a:p>
            <a:pPr algn="ctr"/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220072" y="14127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čas: 2 minuty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20072" y="2132856"/>
            <a:ext cx="3528392" cy="120032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436096" y="3789040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364088" y="4221088"/>
            <a:ext cx="2520280" cy="193899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Protišoková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opatření: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ticho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teplo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tekutiny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tišení bolesti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transport</a:t>
            </a: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20072" y="4149080"/>
            <a:ext cx="2736304" cy="2088232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13" name="Picture 6" descr="http://cdn.morguefile.com/imageData/public/files/i/imelenchon/preview/fldr_2011_02_05/file5571296929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021935" y="1450673"/>
            <a:ext cx="1012743" cy="151301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4" name="Obdélník 13"/>
          <p:cNvSpPr/>
          <p:nvPr/>
        </p:nvSpPr>
        <p:spPr>
          <a:xfrm>
            <a:off x="2771800" y="2780928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800" dirty="0" smtClean="0"/>
              <a:t>http://www.</a:t>
            </a:r>
            <a:r>
              <a:rPr lang="cs-CZ" sz="800" dirty="0" err="1" smtClean="0"/>
              <a:t>morguefile.com</a:t>
            </a:r>
            <a:r>
              <a:rPr lang="cs-CZ" sz="800" dirty="0" smtClean="0"/>
              <a:t>/archive/display/732484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35833 -0.003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2717 -0.00093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052736"/>
            <a:ext cx="51845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První pomoc:</a:t>
            </a:r>
          </a:p>
          <a:p>
            <a:endParaRPr lang="cs-CZ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zkontrolovat životní funkce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snažit se zjistit, o jaký druh požité látky jde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 jakém množství byla látka požita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volat 155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a) pokud je postižený v bezvědomí a má 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zachovány životní funkce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uložit jej do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Rautekovy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zotavovací 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polohy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b) jestliže postižený nemá zachovány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životní funkce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zprůchodnit dýchací cesty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zahájit neodkladnou resuscitaci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sledovat životní funkce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provádět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protišoková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opatření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File:CZ-IJ03 První pomo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908720"/>
            <a:ext cx="1619250" cy="223837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4" name="Obdélník 3"/>
          <p:cNvSpPr/>
          <p:nvPr/>
        </p:nvSpPr>
        <p:spPr>
          <a:xfrm>
            <a:off x="6516216" y="3140968"/>
            <a:ext cx="1944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http://commons.wikimedia.org/wiki/File:CZ-IJ03_Prvn%C3%AD_pomoc.jpg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548680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Zdroje: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Beránková, M. - Fleková, A.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Holzhauserová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B.: První pomoc. Praha,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Informatorium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2007.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Zemanová, J.: První pomoc pro učitele ZŠ a SŠ. Ostrava 2006.</a:t>
            </a:r>
          </a:p>
          <a:p>
            <a:endParaRPr lang="cs-CZ" dirty="0" smtClean="0"/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99592" y="548680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Otrava alkoholem</a:t>
            </a:r>
            <a:endParaRPr lang="cs-CZ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99592" y="1268760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Někdy je alkohol kombinován s léky nebo jinými návykovými látkami. </a:t>
            </a:r>
          </a:p>
          <a:p>
            <a:pPr algn="ctr"/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Reakce na požitý alkohol je vždy individuální.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99592" y="4509120"/>
            <a:ext cx="66967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Stadium euforické 0,5 – 1‰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euforie, vzestup sebevědomí, pokles zábran, mnohomluvnost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prodloužení reakční doby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narušení svalové koordinace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riskantní řešení situací</a:t>
            </a:r>
          </a:p>
        </p:txBody>
      </p:sp>
      <p:sp>
        <p:nvSpPr>
          <p:cNvPr id="10" name="Obdélník 9"/>
          <p:cNvSpPr/>
          <p:nvPr/>
        </p:nvSpPr>
        <p:spPr>
          <a:xfrm>
            <a:off x="899592" y="2420888"/>
            <a:ext cx="39604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Hladinu alkoholu v těle zjišťujeme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podle hladiny alkoholu v krvi: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lehká otrava:	0,5-1 ‰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střední otrava: 	1-2 ‰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těžká otrava: 	2-3 ‰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99592" y="407707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Klinické příznaky: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cdn.morguefile.com/imageData/public/files/d/dtcreations/preview/fldr_2005_01_18/file00013816273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636912"/>
            <a:ext cx="2521124" cy="189084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2" name="Obdélník 11"/>
          <p:cNvSpPr/>
          <p:nvPr/>
        </p:nvSpPr>
        <p:spPr>
          <a:xfrm>
            <a:off x="5508104" y="4509120"/>
            <a:ext cx="250202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http://www.</a:t>
            </a:r>
            <a:r>
              <a:rPr lang="cs-CZ" sz="800" dirty="0" err="1" smtClean="0"/>
              <a:t>morguefile.com</a:t>
            </a:r>
            <a:r>
              <a:rPr lang="cs-CZ" sz="800" dirty="0" smtClean="0"/>
              <a:t>/archive/display/49961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692696"/>
            <a:ext cx="48965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Stadium hypnotické 1 - 2‰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stavy lítosti, ztráta sebekontroly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porucha koordinace pohybů a rovnováhy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snížené vnímání bolesti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výrazné prodloužení reakční doby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71600" y="2492896"/>
            <a:ext cx="56886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3"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Stadium narkotické 2 - 3 ‰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zmatenost, zkalené vědomí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povrchní dýchání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zrychlení tepové frekvence, pokles krevního tlaku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studená, vlhká kůže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71600" y="4293096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Stadium asfyktické 3 - 4 ‰ (600 – 1 600 ml destilátu)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hluboké bezvědomí, cyanóza, křeče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smrt je způsobena většinou zástavou dechu s následnou zástavou srdeční činnosti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časté bývá vdechnutí zvratků s následnou poruchou ventilace a podchlazení postiženého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cdn.morguefile.com/imageData/public/files/d/duco/preview/fldr_2005_01_23/file00011023299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764704"/>
            <a:ext cx="2989685" cy="224226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6" name="Obdélník 5"/>
          <p:cNvSpPr/>
          <p:nvPr/>
        </p:nvSpPr>
        <p:spPr>
          <a:xfrm>
            <a:off x="5724128" y="2996952"/>
            <a:ext cx="279005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http://www.</a:t>
            </a:r>
            <a:r>
              <a:rPr lang="cs-CZ" sz="800" dirty="0" err="1" smtClean="0"/>
              <a:t>morguefile.com</a:t>
            </a:r>
            <a:r>
              <a:rPr lang="cs-CZ" sz="800" dirty="0" smtClean="0"/>
              <a:t>/archive/display/49601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71600" y="3284984"/>
            <a:ext cx="45365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První pomoc: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 postiženého při vědomí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snažíme se ihned vyvolat zvracení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podáme větší dávku živočišného uhlí 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(rozdrcené) a vodu na zapití 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u postiženého v bezvědomí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udržení průchodnosti dýchacích cest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prevence zatečení zvratků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protišoková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opatření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ZZS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59632" y="1700808"/>
            <a:ext cx="5616624" cy="70788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Zjistěte přibližné množství vypití alkoholu pro stadium euforické, hypnotické a narkotické. </a:t>
            </a: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259632" y="836712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Hledání na internetu		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čas: 3 minuty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948264" y="404664"/>
            <a:ext cx="13681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8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ú</a:t>
            </a:r>
            <a:endParaRPr lang="cs-CZ" sz="8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187624" y="1556792"/>
            <a:ext cx="5832648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2" name="Picture 2" descr="File:CZ-IJ03 První pomo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645024"/>
            <a:ext cx="1619250" cy="223837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3" name="Obdélník 12"/>
          <p:cNvSpPr/>
          <p:nvPr/>
        </p:nvSpPr>
        <p:spPr>
          <a:xfrm>
            <a:off x="6156176" y="5805264"/>
            <a:ext cx="1944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http://commons.wikimedia.org/wiki/File:CZ-IJ03_Prvn%C3%AD_pomoc.jpg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-0.00399 0.1217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31640" y="692696"/>
            <a:ext cx="61206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Video: 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Otrava alkoholem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1 minuta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ppp.zshk.cz/vyuka/otrava-alkoholem.aspx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092280" y="2276872"/>
            <a:ext cx="13681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8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ú</a:t>
            </a:r>
            <a:endParaRPr lang="cs-CZ" sz="80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59632" y="2636912"/>
            <a:ext cx="5544616" cy="64633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rgbClr val="C00000"/>
                </a:solidFill>
              </a:rPr>
              <a:t>Které 4 úkony vykonala dívka ve videu v rámci PP při intoxikaci alkoholem?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187624" y="2564904"/>
            <a:ext cx="5760640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31640" y="422108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  <a:endParaRPr lang="cs-CZ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31640" y="4725144"/>
            <a:ext cx="4608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kontrola základních životních funkcí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stabilizovaná poloha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přivolání ZZS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zabalení do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termo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-folie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331640" y="4653136"/>
            <a:ext cx="4896544" cy="1477328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87624" y="1988840"/>
            <a:ext cx="5760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Samostatná práce		Čas: 2 minuty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1.66667E-6 0.11111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1.94444E-6 0.20741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47664" y="1844824"/>
            <a:ext cx="61206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Kamarád, který je velmi opilý, se neopouští,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dvedeme jej domů! </a:t>
            </a:r>
            <a:b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V akutním případě voláme ZZS na čísle 155. </a:t>
            </a:r>
          </a:p>
        </p:txBody>
      </p:sp>
      <p:sp>
        <p:nvSpPr>
          <p:cNvPr id="3" name="Obdélník 2"/>
          <p:cNvSpPr/>
          <p:nvPr/>
        </p:nvSpPr>
        <p:spPr>
          <a:xfrm>
            <a:off x="7343800" y="2456795"/>
            <a:ext cx="1800200" cy="4401205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cs-CZ" sz="28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48680"/>
            <a:ext cx="1584176" cy="4401205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cs-CZ" sz="28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403648" y="3789040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 případě, že jej zanecháme bez pomoci, hrozí velké riziko aspirace zvratků!</a:t>
            </a:r>
            <a:br>
              <a:rPr lang="cs-C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Následně smrt udušením! </a:t>
            </a:r>
          </a:p>
        </p:txBody>
      </p:sp>
      <p:sp>
        <p:nvSpPr>
          <p:cNvPr id="6" name="Obdélník 5"/>
          <p:cNvSpPr/>
          <p:nvPr/>
        </p:nvSpPr>
        <p:spPr>
          <a:xfrm>
            <a:off x="2555776" y="764704"/>
            <a:ext cx="37791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Zásada pro studenty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340768"/>
            <a:ext cx="33123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Intoxikace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opioidy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Heroin, Morfin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Příznaky: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subjektivní: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nevolnost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euforie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pocit klidu</a:t>
            </a:r>
          </a:p>
          <a:p>
            <a:pPr marL="0"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objektivní: </a:t>
            </a:r>
          </a:p>
          <a:p>
            <a:pPr marL="457200" lvl="2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zvracení </a:t>
            </a:r>
          </a:p>
          <a:p>
            <a:pPr marL="457200" lvl="2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útlum dýchání</a:t>
            </a:r>
          </a:p>
          <a:p>
            <a:pPr marL="457200" lvl="2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porucha koordinace </a:t>
            </a:r>
          </a:p>
          <a:p>
            <a:pPr marL="457200" lvl="2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porucha vědomí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3563888" y="1340768"/>
            <a:ext cx="33123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Intoxikace </a:t>
            </a:r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kanabinoidy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Marihuana, Hašiš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Příznaky: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subjektivní: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euforie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halucinace</a:t>
            </a:r>
          </a:p>
          <a:p>
            <a:pPr marL="457200" lvl="2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nevolnost</a:t>
            </a:r>
          </a:p>
          <a:p>
            <a:pPr marL="0"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zvracení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nízký krevní tlak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kolapsové stavy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zrychlený pulz</a:t>
            </a:r>
          </a:p>
        </p:txBody>
      </p:sp>
      <p:sp>
        <p:nvSpPr>
          <p:cNvPr id="4" name="Obdélník 3"/>
          <p:cNvSpPr/>
          <p:nvPr/>
        </p:nvSpPr>
        <p:spPr>
          <a:xfrm>
            <a:off x="827584" y="764704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Otravy drogami</a:t>
            </a:r>
          </a:p>
        </p:txBody>
      </p:sp>
      <p:pic>
        <p:nvPicPr>
          <p:cNvPr id="5124" name="Picture 4" descr="File:Gyppy Wip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772816"/>
            <a:ext cx="1961738" cy="158417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7" name="Obdélník 6"/>
          <p:cNvSpPr/>
          <p:nvPr/>
        </p:nvSpPr>
        <p:spPr>
          <a:xfrm>
            <a:off x="6228184" y="3356992"/>
            <a:ext cx="264604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http://commons.wikimedia.org/wiki/File:Gyppy_Wippy.jpg</a:t>
            </a:r>
            <a:endParaRPr lang="cs-CZ" sz="800" dirty="0"/>
          </a:p>
        </p:txBody>
      </p:sp>
      <p:pic>
        <p:nvPicPr>
          <p:cNvPr id="5128" name="Picture 8" descr="http://cdn.morguefile.com/imageData/public/files/r/ronnieb/preview/fldr_2005_09_23/file0002009854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005064"/>
            <a:ext cx="1944216" cy="145816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1" name="Obdélník 10"/>
          <p:cNvSpPr/>
          <p:nvPr/>
        </p:nvSpPr>
        <p:spPr>
          <a:xfrm>
            <a:off x="6372200" y="5517232"/>
            <a:ext cx="235800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http://www.</a:t>
            </a:r>
            <a:r>
              <a:rPr lang="cs-CZ" sz="800" dirty="0" err="1" smtClean="0"/>
              <a:t>morguefile.com</a:t>
            </a:r>
            <a:r>
              <a:rPr lang="cs-CZ" sz="800" dirty="0" smtClean="0"/>
              <a:t>/archive/display/85666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55576" y="908720"/>
            <a:ext cx="37444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Intoxikace hypnotiky, sedativy</a:t>
            </a:r>
          </a:p>
          <a:p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Hypnogen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Stilnox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Lexaurin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Oxazepam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Příznaky: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subjektivní: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celkový útlum CNS</a:t>
            </a:r>
          </a:p>
          <a:p>
            <a:pPr marL="457200" lvl="3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ospalost</a:t>
            </a:r>
          </a:p>
          <a:p>
            <a:pPr marL="0" lvl="2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apatie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dlouhotrvající spánek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útlum dechového centra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porucha vědomí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nízký krevní tlak</a:t>
            </a:r>
          </a:p>
        </p:txBody>
      </p:sp>
      <p:sp>
        <p:nvSpPr>
          <p:cNvPr id="4" name="Obdélník 3"/>
          <p:cNvSpPr/>
          <p:nvPr/>
        </p:nvSpPr>
        <p:spPr>
          <a:xfrm>
            <a:off x="5436096" y="980728"/>
            <a:ext cx="3960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Intoxikace halucinogeny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LSD, lysohlávky, durman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Příznaky: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subjektivní: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halucinace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palpitace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znovuprožívání halucinací</a:t>
            </a:r>
          </a:p>
          <a:p>
            <a:pPr marL="457200" lvl="2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úzkost</a:t>
            </a:r>
          </a:p>
          <a:p>
            <a:pPr marL="0" lvl="2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zrychlený pulz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nadměrné pocení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poruchy koordinace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poruchy vědomí</a:t>
            </a:r>
          </a:p>
        </p:txBody>
      </p:sp>
      <p:pic>
        <p:nvPicPr>
          <p:cNvPr id="7170" name="Picture 2" descr="http://cdn.morguefile.com/imageData/public/files/m/mconnors/preview/fldr_2003_04_12/file0001901578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869160"/>
            <a:ext cx="1873053" cy="140479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7" name="Obdélník 6"/>
          <p:cNvSpPr/>
          <p:nvPr/>
        </p:nvSpPr>
        <p:spPr>
          <a:xfrm>
            <a:off x="3563888" y="6309320"/>
            <a:ext cx="22860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http://www.</a:t>
            </a:r>
            <a:r>
              <a:rPr lang="cs-CZ" sz="800" dirty="0" err="1" smtClean="0"/>
              <a:t>morguefile.com</a:t>
            </a:r>
            <a:r>
              <a:rPr lang="cs-CZ" sz="800" dirty="0" smtClean="0"/>
              <a:t>/archive/display/3549</a:t>
            </a:r>
            <a:endParaRPr lang="cs-CZ" sz="800" dirty="0"/>
          </a:p>
        </p:txBody>
      </p:sp>
      <p:pic>
        <p:nvPicPr>
          <p:cNvPr id="7174" name="Picture 6" descr="File:Datura stramonium plo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628800"/>
            <a:ext cx="1368152" cy="182420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0" name="Obdélník 9"/>
          <p:cNvSpPr/>
          <p:nvPr/>
        </p:nvSpPr>
        <p:spPr>
          <a:xfrm>
            <a:off x="3779912" y="3501008"/>
            <a:ext cx="1728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http://commons.wikimedia.org/wiki/File:Datura_stramonium_plod.jpg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836712"/>
            <a:ext cx="374441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Intoxikace kokainem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Kokain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Příznaky: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subjektivní: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euforie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ztráta zábran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zvýšené sebevědomí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ztráta potřeby spánku 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a odpočinku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halucinace</a:t>
            </a:r>
          </a:p>
          <a:p>
            <a:pPr marL="0"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zvracení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útlum CNS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zrychlený pulz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zvýšený krevní tlak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pocení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4716016" y="764704"/>
            <a:ext cx="37444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Intoxikace organickými rozpouštědly 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toluen, trichloretylen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Příznaky: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subjektivní: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euforie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ztráta zábran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halucinace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bolest hlavy</a:t>
            </a:r>
          </a:p>
          <a:p>
            <a:pPr marL="0"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objektivní: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zvracení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apatie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neschopnost reálného </a:t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úsudku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útlum CNS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porucha vědomí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nízký krevní tlak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1844824"/>
            <a:ext cx="1393655" cy="1725737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7308304" y="3573016"/>
            <a:ext cx="1637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office.</a:t>
            </a:r>
            <a:r>
              <a:rPr lang="cs-CZ" sz="800" dirty="0" err="1" smtClean="0"/>
              <a:t>microsoft.com</a:t>
            </a:r>
            <a:r>
              <a:rPr lang="cs-CZ" sz="800" dirty="0" smtClean="0"/>
              <a:t>/</a:t>
            </a:r>
            <a:r>
              <a:rPr lang="cs-CZ" sz="800" dirty="0" err="1" smtClean="0"/>
              <a:t>cs</a:t>
            </a:r>
            <a:r>
              <a:rPr lang="cs-CZ" sz="800" dirty="0" smtClean="0"/>
              <a:t>-</a:t>
            </a:r>
            <a:r>
              <a:rPr lang="cs-CZ" sz="800" dirty="0" err="1" smtClean="0"/>
              <a:t>cz</a:t>
            </a:r>
            <a:r>
              <a:rPr lang="cs-CZ" sz="800" dirty="0" smtClean="0"/>
              <a:t>/</a:t>
            </a:r>
            <a:r>
              <a:rPr lang="cs-CZ" sz="800" dirty="0" err="1" smtClean="0"/>
              <a:t>images</a:t>
            </a:r>
            <a:r>
              <a:rPr lang="cs-CZ" sz="800" dirty="0" smtClean="0"/>
              <a:t>/</a:t>
            </a:r>
            <a:r>
              <a:rPr lang="cs-CZ" sz="800" dirty="0" err="1" smtClean="0"/>
              <a:t>results.aspx</a:t>
            </a:r>
            <a:r>
              <a:rPr lang="cs-CZ" sz="800" dirty="0" smtClean="0"/>
              <a:t>?</a:t>
            </a:r>
            <a:r>
              <a:rPr lang="cs-CZ" sz="800" dirty="0" err="1" smtClean="0"/>
              <a:t>qu</a:t>
            </a:r>
            <a:r>
              <a:rPr lang="cs-CZ" sz="800" dirty="0" smtClean="0"/>
              <a:t>=plechovky barvy#</a:t>
            </a:r>
            <a:r>
              <a:rPr lang="cs-CZ" sz="800" dirty="0" err="1" smtClean="0"/>
              <a:t>ai</a:t>
            </a:r>
            <a:r>
              <a:rPr lang="cs-CZ" sz="800" dirty="0" smtClean="0"/>
              <a:t>:MP900399558|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434</Words>
  <Application>Microsoft Office PowerPoint</Application>
  <PresentationFormat>Předvádění na obrazovce (4:3)</PresentationFormat>
  <Paragraphs>193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     Výukový materiál v rámci projektu OPVK 1.5 Peníze středním školám Číslo projektu:  CZ.1.07/1.5.00/34.0883  Název projektu:  Rozvoj vzdělanosti Číslo šablony:     III/2 Datum vytvoření:  21. 1. 2013 Autor:   Ing. Ivana Náplavová Určeno pro předmět: První pomoc  Tematická oblast:  Bezvědomí a neodkladná resuscitace, intoxikace Obor vzdělání:  Masér sportovní a rekondiční 69-41-L/002 1. ročník Název výukového materiálu:  Výuková prezentace: Intoxikace alkoholem a drogami Popis využití:  Stadia, příznaky - objektivní, subjektivní, první pomoc,     úkoly pro žáky, video  Čas:     15 minut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Výukový materiál v rámci projektu OPVK 1.5 Peníze středním školám  Číslo projektu:  CZ.1.07/1.5.00/34.0883  Název projektu:  Rozvoj vzdělanosti Číslo šablony:     III/2 Datum vytvoření:  1.9. 2012 Autor:   Ing. Ivana Náplavová Určeno pro předmět: První pomoc  Tematická oblast:  Bezvědomí a neodkladná resuscitace, intoxikace Obor vzdělání:  Masér sportovní a rekondiční 69-41-L/002 1. ročník Název výukového materiálu:  Výuková prezentace Popis využití: Čas:  00 minut</dc:title>
  <dc:creator>Paul</dc:creator>
  <cp:lastModifiedBy>ucitel</cp:lastModifiedBy>
  <cp:revision>47</cp:revision>
  <dcterms:created xsi:type="dcterms:W3CDTF">2012-07-26T12:29:12Z</dcterms:created>
  <dcterms:modified xsi:type="dcterms:W3CDTF">2013-03-28T09:38:08Z</dcterms:modified>
</cp:coreProperties>
</file>