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2" r:id="rId4"/>
    <p:sldId id="263" r:id="rId5"/>
    <p:sldId id="258" r:id="rId6"/>
    <p:sldId id="259" r:id="rId7"/>
    <p:sldId id="260" r:id="rId8"/>
    <p:sldId id="265" r:id="rId9"/>
    <p:sldId id="261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BB41-4E9A-4F63-9F59-ACF04F2CC9E6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D8C82-1E6B-426C-93AC-0BF2B7BAA3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BB41-4E9A-4F63-9F59-ACF04F2CC9E6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D8C82-1E6B-426C-93AC-0BF2B7BAA3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BB41-4E9A-4F63-9F59-ACF04F2CC9E6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D8C82-1E6B-426C-93AC-0BF2B7BAA3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BB41-4E9A-4F63-9F59-ACF04F2CC9E6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D8C82-1E6B-426C-93AC-0BF2B7BAA3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BB41-4E9A-4F63-9F59-ACF04F2CC9E6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D8C82-1E6B-426C-93AC-0BF2B7BAA3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BB41-4E9A-4F63-9F59-ACF04F2CC9E6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D8C82-1E6B-426C-93AC-0BF2B7BAA3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BB41-4E9A-4F63-9F59-ACF04F2CC9E6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D8C82-1E6B-426C-93AC-0BF2B7BAA3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BB41-4E9A-4F63-9F59-ACF04F2CC9E6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D8C82-1E6B-426C-93AC-0BF2B7BAA3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BB41-4E9A-4F63-9F59-ACF04F2CC9E6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D8C82-1E6B-426C-93AC-0BF2B7BAA3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BB41-4E9A-4F63-9F59-ACF04F2CC9E6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D8C82-1E6B-426C-93AC-0BF2B7BAA3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BB41-4E9A-4F63-9F59-ACF04F2CC9E6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D8C82-1E6B-426C-93AC-0BF2B7BAA3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3BB41-4E9A-4F63-9F59-ACF04F2CC9E6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D8C82-1E6B-426C-93AC-0BF2B7BAA33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.1. 2013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Bezvědomí a neodkladná resuscitace, intoxikace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prezentace: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Šok a křečové stavy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Druhy šoků,  příznaky, úkoly pro žáky, </a:t>
            </a:r>
            <a:r>
              <a:rPr kumimoji="0" lang="cs-CZ" sz="1600" dirty="0" err="1" smtClean="0">
                <a:latin typeface="Times New Roman" pitchFamily="18" charset="0"/>
                <a:cs typeface="Times New Roman" pitchFamily="18" charset="0"/>
              </a:rPr>
              <a:t>protišoková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			opatření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15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VY_32_INOVACE_PPM13160NÁP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Picture 3" descr="C:\Users\ucitel\Documents\mamca\sablony\loga\loga_sablony_pruhledne správn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20000" cy="96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476672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Zdroje:</a:t>
            </a:r>
          </a:p>
          <a:p>
            <a:r>
              <a:rPr lang="cs-CZ" dirty="0" smtClean="0"/>
              <a:t>http://zdar.</a:t>
            </a:r>
            <a:r>
              <a:rPr lang="cs-CZ" dirty="0" err="1" smtClean="0"/>
              <a:t>wz.cz</a:t>
            </a:r>
            <a:r>
              <a:rPr lang="cs-CZ" dirty="0" smtClean="0"/>
              <a:t>/</a:t>
            </a:r>
            <a:r>
              <a:rPr lang="cs-CZ" dirty="0" err="1" smtClean="0"/>
              <a:t>knihovnicka</a:t>
            </a:r>
            <a:r>
              <a:rPr lang="cs-CZ" dirty="0" smtClean="0"/>
              <a:t>/</a:t>
            </a:r>
          </a:p>
          <a:p>
            <a:r>
              <a:rPr lang="cs-CZ" smtClean="0"/>
              <a:t>http</a:t>
            </a:r>
            <a:r>
              <a:rPr lang="cs-CZ" dirty="0" smtClean="0"/>
              <a:t>://is.muni.cz/el/1451/jaro2008/ekurzy2008/um/5490388/web/index.html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Beránková, M. - Fleková, A.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Janda, F.,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Valta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V.: Zdravověda pro učební obor Kadeřník.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187624" y="90872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Šok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9592" y="1484784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závažná oběhová porucha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snížení průtoku krve tkáněmi organismu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nedostatek kyslíku ve tkáních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neodvádí se z těla toxické látky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99592" y="3356992"/>
            <a:ext cx="7488832" cy="7078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Již jednou rozvinutý šok značně snižuje šanci postiženého na záchranu a po určité době trvání šoku nelze postiženého zachránit vůbec.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475656" y="4725144"/>
            <a:ext cx="6120680" cy="12003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Nejlepší léčbou šoku je jeho prevence!!!!</a:t>
            </a:r>
          </a:p>
          <a:p>
            <a:pPr algn="ctr"/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84168" y="620688"/>
            <a:ext cx="1296144" cy="2862322"/>
          </a:xfrm>
          <a:prstGeom prst="rect">
            <a:avLst/>
          </a:prstGeom>
          <a:noFill/>
          <a:ln w="38100"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18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cs-CZ" sz="18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1196752"/>
            <a:ext cx="77048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Pro normální prokrvení tkání je nezbytné: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fyziologické množství krve a plazmy v cévním systému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správná funkce srdce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neporušený cévní systém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164288" y="2708920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43608" y="3356992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Vyhledejte na internetu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44008" y="3356992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3 minuty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115616" y="4293096"/>
            <a:ext cx="6696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Kolik krve má dospělý člověk ?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Jaká je tepová frekvence srdce dospělého člověka?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Jaká je dechová frekvence dospělého člověka?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71600" y="4221088"/>
            <a:ext cx="6408712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098" name="Picture 2" descr="Den sv. Valentýna,emoce,iStockphoto,lásky,románky,romantika,srdce,symboly,valentýnky,zvláštní p&amp;rcaron;íle&amp;zcaron;itos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836712"/>
            <a:ext cx="1008112" cy="1008112"/>
          </a:xfrm>
          <a:prstGeom prst="rect">
            <a:avLst/>
          </a:prstGeom>
          <a:noFill/>
        </p:spPr>
      </p:pic>
      <p:sp>
        <p:nvSpPr>
          <p:cNvPr id="10" name="Obdélník 9"/>
          <p:cNvSpPr/>
          <p:nvPr/>
        </p:nvSpPr>
        <p:spPr>
          <a:xfrm>
            <a:off x="7164288" y="1844824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=srdce&amp;ex=1#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:MP900433140|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85185E-6 L -0.00382 0.16435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1772816"/>
            <a:ext cx="720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Objem krve dospělého člověka je: 4,5-6 litrů.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Tepová frekvence dospělého člověka je: 60-90 tepů za minutu.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Dechová frekvence dospělého člověka je: 14-16 vdechů za minutu.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331640" y="1124744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99592" y="1700808"/>
            <a:ext cx="7344816" cy="258532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54868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Druhy šoků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99592" y="1052736"/>
            <a:ext cx="46085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Hypovolemický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vzniká v důsledku ztráty: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krve – krvácení zevní i vnitřní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plazmy – popáleniny, rozdrcení tkání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tělesných tekutin – průjmy, zvracení,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nadměrné pocení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99592" y="3284984"/>
            <a:ext cx="71287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Kardiogenní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vzniká při náhlém poškození srdečního svalu, selhání srdce jako pumpy, nejčastější příčiny: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infarkt myokardu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záněty myokardu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závažné poruchy srdečního rytmu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zhmožděniny myokardu po silném nárazu na hrudník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(autonehody, pády, údery)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File:Sumiteru Taniguchi ba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1" y="1052736"/>
            <a:ext cx="3227944" cy="187220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5292080" y="2924944"/>
            <a:ext cx="3222104" cy="215444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http://commons.wikimedia.org/wiki/File:Sumiteru_Taniguchi_back.jpg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548680"/>
            <a:ext cx="66247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Anafylaktický:</a:t>
            </a:r>
          </a:p>
          <a:p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Přecitlivělá extrémní reakce organismu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na látku, která způsobí rozšíření cévního řečiště.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Příčinou reakce bývá nejčastěji: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bodnutí hmyzem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vdechnutí některých látek (prach, pyl chemikálie)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požití potravy (ovoce, koření, ryby) nebo některých léků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vstřebávání látek kůží (chemikálie)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injekční aplikace některých léků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907704" y="4581128"/>
            <a:ext cx="4104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Možnosti laické první pomoci jsou velmi omezené.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K prevenci otoku hltanu a hrtanu lze přiložit na krk ledové obklady.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221088"/>
            <a:ext cx="1259210" cy="174067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6732240" y="6093296"/>
            <a:ext cx="1511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  <p:pic>
        <p:nvPicPr>
          <p:cNvPr id="7170" name="Picture 2" descr="File:Vosa Jiz hory C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444208" y="620688"/>
            <a:ext cx="1741174" cy="179511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6372200" y="2420888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http://commons.wikimedia.org/wiki/File:Vosa_Jiz_hory_CR.JPG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572000" y="1844824"/>
            <a:ext cx="41044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Druhá fáze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na okrajových částech těla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cyanotické zabarvení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studený lepkavý pot po celém těle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postižený se stává netečným, má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žízeň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tep přesahuje 100/min, je nitkovitý,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špatně hmatný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dýchání je zrychlené a povrchní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postižený může zvracet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90872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Příznaky šoku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1844824"/>
            <a:ext cx="38884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Počáteční fáze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neklid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bolest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třesavka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zimnice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bledost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končetiny a obličej jsou studené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studený lepkavý pot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tep je zrychlený a dobře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hmatný (asi 95/min)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20688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Konečná fáze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tep na periferii je nehmatný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na centrálních tepnách je špatně hmatný a nepravidelný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postižený upadá do hlubokého bezvědomí – reaguje jen na bolestivé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podněty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dochází k selhání krevního oběhu a dýchání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71600" y="4365104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 znamená pravidlo 5 T?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64088" y="4581128"/>
            <a:ext cx="2376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Protišoková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opatření: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ticho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teplo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tekutiny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tišení bolesti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transport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516216" y="2564904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64088" y="400506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27584" y="3140968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Vyhledejte na internetu,</a:t>
            </a:r>
            <a:br>
              <a:rPr lang="cs-CZ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pokud neznáte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139952" y="314096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3 minuty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899592" y="4149080"/>
            <a:ext cx="3240360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220072" y="4581128"/>
            <a:ext cx="2592288" cy="203132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028E-7 L -0.00382 0.16374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0.2875 -0.0009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59632" y="69269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Protišoková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opatření 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15616" y="1484784"/>
            <a:ext cx="49685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zachovat klid a zajistit klid postiženému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ošetřit poranění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uložit postiženého do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protišokové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polohy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(15-30 % zvýšení dolní části těla - nosítek)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zabránit ztrátě tepla i přehřátí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tišit žízeň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zavolat co nejdříve ZZS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804248" y="1052736"/>
            <a:ext cx="864096" cy="28623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1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cs-CZ" sz="1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365104"/>
            <a:ext cx="6552728" cy="1942871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6732240" y="6309320"/>
            <a:ext cx="100700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Ilustr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. T. 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Laub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 2007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428</Words>
  <Application>Microsoft Office PowerPoint</Application>
  <PresentationFormat>Předvádění na obrazovce (4:3)</PresentationFormat>
  <Paragraphs>121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      Výukový materiál v rámci projektu OPVK 1.5 Peníze středním školám Číslo projektu:  CZ.1.07/1.5.00/34.0883  Název projektu:  Rozvoj vzdělanosti Číslo šablony:     III/2 Datum vytvoření:  8.1. 2013 Autor:   Ing. Ivana Náplavová Určeno pro předmět: První pomoc  Tematická oblast:  Bezvědomí a neodkladná resuscitace, intoxikace Obor vzdělání:  Masér sportovní a rekondiční 69-41-L/002 1. ročník Název výukového materiálu:  Výuková prezentace: Šok a křečové stavy Popis využití:  Druhy šoků,  příznaky, úkoly pro žáky, protišoková     opatření Čas:     15 minut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Bezvědomí a neodkladná resuscitace, intoxikace Obor vzdělání:  Masér sportovní a rekondiční 69-41-L/002 1. ročník Název výukového materiálu:  Výuková prezentace Popis využití: Čas:  00 minut</dc:title>
  <dc:creator>Paul</dc:creator>
  <cp:lastModifiedBy>ucitel</cp:lastModifiedBy>
  <cp:revision>44</cp:revision>
  <dcterms:created xsi:type="dcterms:W3CDTF">2012-07-26T08:07:01Z</dcterms:created>
  <dcterms:modified xsi:type="dcterms:W3CDTF">2013-03-28T09:31:20Z</dcterms:modified>
</cp:coreProperties>
</file>