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BEF55-FEB7-4801-8E23-EEE20E7E980C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5D321-0E0F-4993-8655-1C8E2F3564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5D321-0E0F-4993-8655-1C8E2F35644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F859-ABFF-4B09-8874-FF094623A235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DB4E-CBEF-4E5A-9BAE-5AFF5506E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.muni.cz/el/1451/jaro2008/ekurzy2008/um/5490388/web/pages/kardiopulmonalni-resuscitace1-video-dit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Neodkladná resuscitace dítěte, 				etické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aspekty KPR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Postup resuscitace u dětí, etika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při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poskytování KPR, úkoly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pro žáky, video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 minut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VY_32_INOVACE_PPM12960NÁP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115616" y="1916832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Ověříme bezvědomí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pomoc z okolí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Uložíme postižené dítě naznak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dýchací cesty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Zkontrolujeme dýchání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Provedeme 5 úvodních dechů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dítě nezačne dýchat nebo se cíleně bránit, zahájíme KPR, kterou provádíme po dobu asi 1 minuty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Zatelefonujeme na linku 155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Pokračujeme v KPR až do předání dítěte ZZS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98072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resuscitace u dítěte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3057525" cy="19621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5436096" y="3284984"/>
            <a:ext cx="3096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=batole#</a:t>
            </a:r>
            <a:r>
              <a:rPr lang="cs-CZ" sz="800" dirty="0" err="1" smtClean="0"/>
              <a:t>ai</a:t>
            </a:r>
            <a:r>
              <a:rPr lang="cs-CZ" sz="800" dirty="0" smtClean="0"/>
              <a:t>:MP900202021|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764704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Nepřímá srdeční masáž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Kojenci a batolata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ke kompresi užíváme 2 prsty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hrudník stlačujeme do hloubky 1,5 cm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Děti do 8 let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ke kompresi používáme celou nataženou paži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hloubka kompresí 2,5 – 3,5 cm.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(přibližně 1/3 předozadního průměru hrudníku dítěte)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03648" y="4725144"/>
            <a:ext cx="5832648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Kompresi hrudníku a vdechy střídáme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 poměru 30 : 2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Masá&amp;zcaron; srdce u novorozence/koj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836712"/>
            <a:ext cx="2829000" cy="21217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300192" y="2996952"/>
            <a:ext cx="214834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http://ppp.zshk.cz/vyuka/resuscitace-deti.aspx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655272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Umělé dýchání – dítě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podle velikosti obličeje dítěte vydechujeme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 úst nebo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nosu a úst současně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hlavu dítěte udržujeme v mírném záklonu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nenadechujeme se zhluboka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vydechujeme přiměřené množství vzduchu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 kojenců přibližně obsah nafouklých tváří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422108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Video  KPR u dětí 6 minut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501317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</a:t>
            </a:r>
            <a:r>
              <a:rPr lang="cs-CZ" dirty="0" smtClean="0">
                <a:hlinkClick r:id="rId2"/>
              </a:rPr>
              <a:t>is.muni.cz/el/1451/jaro2008/ekurzy2008/um/5490388/web/pages/kardiopulmonalni-resuscitace1-video-dite.html</a:t>
            </a:r>
            <a:endParaRPr lang="cs-CZ" dirty="0"/>
          </a:p>
        </p:txBody>
      </p:sp>
      <p:pic>
        <p:nvPicPr>
          <p:cNvPr id="5122" name="Picture 2" descr="Dýchání z plic do plic u novorozence/koj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16832"/>
            <a:ext cx="3045024" cy="22837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652120" y="4293096"/>
            <a:ext cx="31263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http://ppp.zshk.cz/vyuka/resuscitace-deti.aspx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844824"/>
            <a:ext cx="4248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Zatelefonujeme na linku 155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dítě nezačne dýchat nebo se cíleně bránit, zahájíme KPR, kterou provádíme po dobu asi 1 minuty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Uložíme postižené dítě naznak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Pokračujeme v KPR až do předání dítěte ZZS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dýchací cesty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Ověříme bezvědomí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Zkontrolujeme dýchání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pomoc z okolí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Provedeme 5 úvodních dechů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43608" y="76470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Určete správné pořadí jednotlivých kroků KPR u dítěte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292080" y="2492896"/>
            <a:ext cx="10081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– </a:t>
            </a:r>
          </a:p>
          <a:p>
            <a:r>
              <a:rPr lang="cs-CZ" dirty="0" smtClean="0"/>
              <a:t>2. –</a:t>
            </a:r>
          </a:p>
          <a:p>
            <a:r>
              <a:rPr lang="cs-CZ" dirty="0" smtClean="0"/>
              <a:t>3. –</a:t>
            </a:r>
          </a:p>
          <a:p>
            <a:r>
              <a:rPr lang="cs-CZ" dirty="0" smtClean="0"/>
              <a:t>4. –</a:t>
            </a:r>
          </a:p>
          <a:p>
            <a:r>
              <a:rPr lang="cs-CZ" dirty="0" smtClean="0"/>
              <a:t>5. –</a:t>
            </a:r>
          </a:p>
          <a:p>
            <a:r>
              <a:rPr lang="cs-CZ" dirty="0" smtClean="0"/>
              <a:t>6. –</a:t>
            </a:r>
          </a:p>
          <a:p>
            <a:r>
              <a:rPr lang="cs-CZ" dirty="0" smtClean="0"/>
              <a:t>7. –</a:t>
            </a:r>
          </a:p>
          <a:p>
            <a:r>
              <a:rPr lang="cs-CZ" dirty="0" smtClean="0"/>
              <a:t>8. –</a:t>
            </a:r>
          </a:p>
          <a:p>
            <a:r>
              <a:rPr lang="cs-CZ" dirty="0" smtClean="0"/>
              <a:t>9. –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2420888"/>
            <a:ext cx="10081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– f </a:t>
            </a:r>
          </a:p>
          <a:p>
            <a:r>
              <a:rPr lang="cs-CZ" dirty="0" smtClean="0"/>
              <a:t>2. – h</a:t>
            </a:r>
          </a:p>
          <a:p>
            <a:r>
              <a:rPr lang="cs-CZ" dirty="0" smtClean="0"/>
              <a:t>3. – c</a:t>
            </a:r>
          </a:p>
          <a:p>
            <a:r>
              <a:rPr lang="cs-CZ" dirty="0" smtClean="0"/>
              <a:t>4. – e</a:t>
            </a:r>
          </a:p>
          <a:p>
            <a:r>
              <a:rPr lang="cs-CZ" dirty="0" smtClean="0"/>
              <a:t>5. – g</a:t>
            </a:r>
          </a:p>
          <a:p>
            <a:r>
              <a:rPr lang="cs-CZ" dirty="0" smtClean="0"/>
              <a:t>6. – i</a:t>
            </a:r>
          </a:p>
          <a:p>
            <a:r>
              <a:rPr lang="cs-CZ" dirty="0" smtClean="0"/>
              <a:t>7. – b</a:t>
            </a:r>
          </a:p>
          <a:p>
            <a:r>
              <a:rPr lang="cs-CZ" dirty="0" smtClean="0"/>
              <a:t>8. – a </a:t>
            </a:r>
          </a:p>
          <a:p>
            <a:r>
              <a:rPr lang="cs-CZ" dirty="0" smtClean="0"/>
              <a:t>9. – d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660232" y="155679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588224" y="0"/>
            <a:ext cx="12241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32240" y="2276872"/>
            <a:ext cx="936104" cy="286232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692696"/>
            <a:ext cx="5112568" cy="535531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13003 0.0013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00382 0.7960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Etické aspekty neodkladné resuscitace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0768"/>
            <a:ext cx="69127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Zahájení KPR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není spolehlivý důkaz smrti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náhlé zástavě dýchání a krevního oběhu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známkách bezvědomí a absenci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normálního dýchání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3140968"/>
            <a:ext cx="67687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Nezahájení KPR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u postiženého shledáme jisté známky smrti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posmrtné skvrny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posmrtná ztuhlost 2-4 hodiny po smrti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mrtvolný zápach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zranění neslučitelné se životem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zachránce by byl vystaven významnému riziku fyzického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poškození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je k dispozici záznam, že si postižený KPR nepřeje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3076575" cy="19812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5580112" y="3212976"/>
            <a:ext cx="3059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=zdrav%C3%AD&amp;ex=2#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:MP900448402|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43608" y="620688"/>
            <a:ext cx="69847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Ukončení KPR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vitální funkce postiženého jsou úspěšně obnoveny – postižený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reaguje na resuscitaci, brání se jí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postižený je předán lékařské službě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zachránci jsou natolik vyčerpaní, že nejsou schopni v KPR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pokračovat,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zachránci jsou v ohrožení vlastního života (lavina, požár, sesutí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trosek)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postiženém jsou zřejmé spolehlivé příznaky smrti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39952" y="4221088"/>
            <a:ext cx="432048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Rozhodnutí k ukončení resuscitace může dát pouze lékař.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Soubor:Zdravotnická záchranná slu&amp;zcaron;ba Moravskoslezského kraje - Volkswagen Transporter ambul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2880320" cy="21566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827584" y="623731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http://cs.wikipedia.org/wiki/Soubor:Zdravotnick%C3%A1_z%C3%A1chrann%C3%A1_slu%C5%BEba_Moravskoslezsk%C3%A9ho_kraje_-_Volkswagen_Transporter_ambulance.JPG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692696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smtClean="0"/>
              <a:t>http</a:t>
            </a:r>
            <a:r>
              <a:rPr lang="cs-CZ" dirty="0" smtClean="0"/>
              <a:t>://is.muni.cz/el/1451/jaro2008/ekurzy2008/um/5490388/web/index.html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406</Words>
  <Application>Microsoft Office PowerPoint</Application>
  <PresentationFormat>Předvádění na obrazovce (4:3)</PresentationFormat>
  <Paragraphs>120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4.1. 2013 Autor:   Ing. Ivana Náplavová Určeno pro předmět: První pomoc  Tematická oblast:  Bezvědomí a neodkladná resuscitace, intoxikace Obor vzdělání:  Masér sportovní a rekondiční 69-41-L/002 1. ročník Název výukového materiálu:  Výuková prezentace: Neodkladná resuscitace dítěte,     etické aspekty KPR Popis využití:  Postup resuscitace u dětí, etika při poskytování KPR, úkoly     pro žáky, video Čas:     20 minut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33</cp:revision>
  <dcterms:created xsi:type="dcterms:W3CDTF">2012-07-25T20:08:42Z</dcterms:created>
  <dcterms:modified xsi:type="dcterms:W3CDTF">2013-03-28T09:30:25Z</dcterms:modified>
</cp:coreProperties>
</file>