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9" r:id="rId4"/>
    <p:sldId id="263" r:id="rId5"/>
    <p:sldId id="266" r:id="rId6"/>
    <p:sldId id="258" r:id="rId7"/>
    <p:sldId id="264" r:id="rId8"/>
    <p:sldId id="268" r:id="rId9"/>
    <p:sldId id="261" r:id="rId10"/>
    <p:sldId id="267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E4204-08A8-41C9-9A9B-F826BDAD6521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9410-34DC-4D7F-8BF2-4761F075C7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pp.zshk.cz/vyuka/febrilni-krece.aspx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10. 1. 2013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Bezvědomí a neodkladná resuscitace, intoxikace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Křečové stavy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Příčiny, příznaky křečových stavů: tetanie, křeče z horka,   			první pomoc, horečnaté křeče dětí,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VY_32_INOVACE_PPM13360NÁP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548680"/>
            <a:ext cx="64087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přenesení postiženého na chladné místo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uvolnění oděvu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studený obklad na čelo,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nabízíme slanou vodu nebo elektrolytové nápoje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(1 lžička soli na   1 litr vody)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masírujeme svalstvo – tlak je účinnější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než lehké tření!!!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křeče přetrvávají nebo narůstají,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je nutná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odborná zdravotnická pomoc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628800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6588224" y="3861048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149080"/>
            <a:ext cx="1819275" cy="204787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1547664" y="6165304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=n%C3%A1poj&amp;ex=1#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:MP900433274|</a:t>
            </a:r>
            <a:endParaRPr lang="cs-CZ" sz="800" dirty="0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8682" y="4149080"/>
            <a:ext cx="1488566" cy="2068726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3779912" y="6165304"/>
            <a:ext cx="1781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=s%C5%</a:t>
            </a:r>
            <a:r>
              <a:rPr lang="cs-CZ" sz="800" dirty="0" err="1" smtClean="0"/>
              <a:t>AFl</a:t>
            </a:r>
            <a:r>
              <a:rPr lang="cs-CZ" sz="800" dirty="0" smtClean="0"/>
              <a:t>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:MP900400592|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Zdroje:</a:t>
            </a:r>
          </a:p>
          <a:p>
            <a:r>
              <a:rPr lang="cs-CZ" smtClean="0"/>
              <a:t>http</a:t>
            </a:r>
            <a:r>
              <a:rPr lang="cs-CZ" dirty="0" smtClean="0"/>
              <a:t>://is.muni.cz/el/1451/jaro2008/ekurzy2008/um/5490388/web/index.html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Janda, F.,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Valta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V.: Zdravověda pro učební obor Kadeřník.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2004.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83671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Křeče – křečové stavy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59632" y="1484784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Nejčastěji se vyskytují: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tetanie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vysoké horečky u malých dětí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křeče z horka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 epilepsie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naléhavé stavy při cukrovce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412776"/>
            <a:ext cx="2171700" cy="29527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221088"/>
            <a:ext cx="3057525" cy="202882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835696" y="6237312"/>
            <a:ext cx="3168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=sport#</a:t>
            </a:r>
            <a:r>
              <a:rPr lang="cs-CZ" sz="800" dirty="0" err="1" smtClean="0"/>
              <a:t>ai</a:t>
            </a:r>
            <a:r>
              <a:rPr lang="cs-CZ" sz="800" dirty="0" smtClean="0"/>
              <a:t>:MP900202119|</a:t>
            </a:r>
            <a:endParaRPr lang="cs-CZ" sz="800" dirty="0"/>
          </a:p>
        </p:txBody>
      </p:sp>
      <p:sp>
        <p:nvSpPr>
          <p:cNvPr id="8" name="Obdélník 7"/>
          <p:cNvSpPr/>
          <p:nvPr/>
        </p:nvSpPr>
        <p:spPr>
          <a:xfrm>
            <a:off x="5364088" y="4365104"/>
            <a:ext cx="2736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</a:t>
            </a:r>
            <a:r>
              <a:rPr lang="cs-CZ" sz="800" dirty="0" err="1" smtClean="0"/>
              <a:t>sick</a:t>
            </a:r>
            <a:r>
              <a:rPr lang="cs-CZ" sz="800" dirty="0" smtClean="0"/>
              <a:t>%3A&amp;ex=1#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:MP900439333|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27584" y="692696"/>
            <a:ext cx="53285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Tetanie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zvýšená dráždivost nervového systému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příčiny: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respirační alkalóza (hluboké a rychlé dýchání)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metabolická alkalóza (opakované zvracení)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pokles vápníku v krvi,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např. po operaci štítné žlázy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3861048"/>
            <a:ext cx="698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pocit mravenčení až chvění okolo úst a na periferii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pocit bušení srdce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tachykardie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zrychlené dýchání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křečovité stažení horních končetin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chodidla a prsty nohou jsou ohnuty a stočeny k sobě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mohou se vyskytnout i křeče jinde na těle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http://cdn.morguefile.com/imageData/public/files/s/stockarch/preview/fldr_2009_08_02/file40412492704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268760"/>
            <a:ext cx="2664296" cy="199822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6156176" y="3284984"/>
            <a:ext cx="25922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/archive/display/610543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700808"/>
            <a:ext cx="748883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postiženému zajistíme naprostý fyzický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psychický klid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postiženého necháme dýchat do sáčku, </a:t>
            </a:r>
            <a:b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který má těsně přiléhat k ústům. Tím </a:t>
            </a:r>
            <a:b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dosáhneme nahromadění oxidu uhličitého</a:t>
            </a:r>
            <a:b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a jeho zpětným vdechováním dosáhneme kompenzace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uložíme ho do polohy v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polosedu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až sedu a pohodlně jej opřeme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postižený užívá léky, které mu lékař doporučil, podáme mu je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kontrolujeme fyziologické funkce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neprodleně zajistíme příjezd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476672"/>
            <a:ext cx="410445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Hyperventilační</a:t>
            </a:r>
            <a:r>
              <a:rPr lang="cs-C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tetanie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respirační alkalóza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typické pro hysterické ženy</a:t>
            </a:r>
          </a:p>
        </p:txBody>
      </p:sp>
      <p:pic>
        <p:nvPicPr>
          <p:cNvPr id="5122" name="Picture 2" descr="File:White paper bag on white and black 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764704"/>
            <a:ext cx="2321806" cy="266429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5652120" y="3429000"/>
            <a:ext cx="26460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http://commons.wikimedia.org/wiki/File:White_paper_bag_on_white_and_black_background.jpg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11560" y="4581128"/>
            <a:ext cx="4968552" cy="1938992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Při hysterickém záchvatu poklesne v krvi obsah oxidu uhličitého a to pak vede k poklesu koncentrace volného vápníku v krvi. Vápník je velmi důležitý pro správnou svalovou činnost a jeho nedostatek se projeví křečemi.</a:t>
            </a: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908720"/>
            <a:ext cx="2333625" cy="30289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300192" y="3933056"/>
            <a:ext cx="230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=%C3%</a:t>
            </a:r>
            <a:r>
              <a:rPr lang="cs-CZ" sz="800" dirty="0" err="1" smtClean="0"/>
              <a:t>BAzkost</a:t>
            </a:r>
            <a:r>
              <a:rPr lang="cs-CZ" sz="800" dirty="0" smtClean="0"/>
              <a:t>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:MP900414035|</a:t>
            </a:r>
            <a:endParaRPr lang="cs-CZ" sz="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3568" y="1844824"/>
            <a:ext cx="3960440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Proč při hysterickém záchvatu mohou vzniknout křeče?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88024" y="54868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39552" y="76470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Hledání na internetu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čas: 3 minuty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5576" y="378904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11560" y="1700808"/>
            <a:ext cx="4176464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4509120"/>
            <a:ext cx="5112568" cy="203132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0017 0.1532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56302 -0.00116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692696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Vysoké horečky u dětí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horečnaté (febrilní křeče)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19064" y="2708920"/>
            <a:ext cx="4861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dítě při horečnatých (febrilních) křečích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obvykle nejprve ztuhne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prohne se do oblouku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poté se začne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nekontrolovaně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třást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dítě je v bezvědomí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oči má obrácené v sloup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křeče obvykle trvají méně než minutu,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mohou však trvat i déle než 15 minut.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99592" y="1556792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Objevují se u dětí ve věku 6 měsíců až 5 let.  Vyskytují se obvykle na počátku horečnatého onemocnění při rychlém růstu teploty.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ile:Baby Alfalf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780928"/>
            <a:ext cx="2054002" cy="273866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5796136" y="5589240"/>
            <a:ext cx="21602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http://commons.wikimedia.org/wiki/File:Baby_Alfalfa.JPG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836712"/>
            <a:ext cx="784887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dítě uložte na postel nebo na zem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dále od ostrých hran nábytku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hlavu natočte na stranu,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aby z úst mohly vytékat sliny, popř. zvratky,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dítěti nevkládejte nic do úst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při prvních febrilních křečích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(nebo i jen podezření na ně)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volejte</a:t>
            </a:r>
            <a:br>
              <a:rPr lang="cs-C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 ZZS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lékař musí vyloučit možnost, že křeče jsou způsobeny jiným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závažným onemocněním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vždy volejte tísňovou linku, pokud křeče trvají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déle než 15 minut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	 </a:t>
            </a:r>
            <a:r>
              <a:rPr lang="cs-CZ" sz="2000" dirty="0" smtClean="0">
                <a:latin typeface="Arial"/>
                <a:cs typeface="Arial"/>
              </a:rPr>
              <a:t>•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dítě má v průběhu záchvatu nebo poté problémy s dýcháním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Arial"/>
                <a:cs typeface="Arial"/>
              </a:rPr>
              <a:t> •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křeče se projevují jen na polovině těla (pravé nebo levé)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Arial"/>
                <a:cs typeface="Arial"/>
              </a:rPr>
              <a:t> •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nebo je dítě po záchvatu ochrnuté na polovinu těla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836712"/>
            <a:ext cx="1544342" cy="213482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5990141" y="2982269"/>
            <a:ext cx="26501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476672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Prevence: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snižování teploty již při prvních příznacích horečnatého onemocnění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Arial"/>
                <a:cs typeface="Arial"/>
              </a:rPr>
              <a:t>•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zábaly nebo omýváním vlažnou vodou ve vaně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Arial"/>
                <a:cs typeface="Arial"/>
              </a:rPr>
              <a:t>•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paralenové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čípky, od 6. měsíce věku ibuprofen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2204864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Video Zábal		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minuta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2780928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hlinkClick r:id="rId2"/>
              </a:rPr>
              <a:t>http://ppp.zshk.cz/vyuka/febrilni-krece.aspx</a:t>
            </a:r>
            <a:endParaRPr lang="cs-CZ" sz="1600" dirty="0"/>
          </a:p>
        </p:txBody>
      </p:sp>
      <p:sp>
        <p:nvSpPr>
          <p:cNvPr id="5" name="Obdélník 4"/>
          <p:cNvSpPr/>
          <p:nvPr/>
        </p:nvSpPr>
        <p:spPr>
          <a:xfrm>
            <a:off x="6588224" y="2276872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552" y="5013176"/>
            <a:ext cx="2664296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</a:rPr>
              <a:t>Jak provést zábal?</a:t>
            </a:r>
          </a:p>
          <a:p>
            <a:pPr algn="ctr"/>
            <a:r>
              <a:rPr lang="cs-CZ" sz="2000" b="1" dirty="0" smtClean="0">
                <a:solidFill>
                  <a:srgbClr val="C00000"/>
                </a:solidFill>
              </a:rPr>
              <a:t>(alespoň 8 bodů)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1560" y="3501008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Práce ve dvojici		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139952" y="342900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031432" y="3933056"/>
            <a:ext cx="51125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 teplotě vyšší než 38,5 °C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namočit prostěradlo  voda 15 – 18 °C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nahé dítě zabalit – trup a končetiny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nechat působit až se prostěradlo zahřeje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dítě rozbalit, nechat 30 sekund nahé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dítě obléknout a změřit teplotu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pokud teplota neklesla zábal opakovat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maximálně 2x za hodinu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067944" y="4005064"/>
            <a:ext cx="4680520" cy="258532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4869160"/>
            <a:ext cx="2808312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5474 0.0004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25532E-6 L 0.00399 0.14246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908720"/>
            <a:ext cx="7381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Křeče z horka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 sportovců při velké námaze a dehydrataci, při přehřátí.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27584" y="3717032"/>
            <a:ext cx="4068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bolestivé křeče břišního svalstva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dolních končetin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závratě, mdloba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projevy celkového vyčerpání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55576" y="2204864"/>
            <a:ext cx="4320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Podstatou je ztráta soli, vzniká při pocení, které postižený kompenzuje pitím tekutin bez příměsí minerálů.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420888"/>
            <a:ext cx="3213756" cy="216024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5436096" y="4653136"/>
            <a:ext cx="3366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=sport#</a:t>
            </a:r>
            <a:r>
              <a:rPr lang="cs-CZ" sz="800" dirty="0" err="1" smtClean="0"/>
              <a:t>ai</a:t>
            </a:r>
            <a:r>
              <a:rPr lang="cs-CZ" sz="800" dirty="0" smtClean="0"/>
              <a:t>:MP900255589|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455</Words>
  <Application>Microsoft Office PowerPoint</Application>
  <PresentationFormat>Předvádění na obrazovce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    Výukový materiál v rámci projektu OPVK 1.5 Peníze středním školám  Číslo projektu:  CZ.1.07/1.5.00/34.0883  Název projektu:  Rozvoj vzdělanosti Číslo šablony:     III/2 Datum vytvoření:  10. 1. 2013 Autor:   Ing. Ivana Náplavová Určeno pro předmět: První pomoc  Tematická oblast:  Bezvědomí a neodkladná resuscitace, intoxikace Obor vzdělání:  Masér sportovní a rekondiční 69-41-L/002 1. ročník Název výukového materiálu:  Výuková prezentace: Křečové stavy Popis využití:  Příčiny, příznaky křečových stavů: tetanie, křeče z horka,      první pomoc, horečnaté křeče dětí, úkoly pro žáky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Bezvědomí a neodkladná resuscitace, intoxikace Obor vzdělání:  Masér sportovní a rekondiční 69-41-L/002 1. ročník Název výukového materiálu:  Výuková prezentace Popis využití: Čas:  00 minut</dc:title>
  <dc:creator>Paul</dc:creator>
  <cp:lastModifiedBy>ucitel</cp:lastModifiedBy>
  <cp:revision>69</cp:revision>
  <dcterms:created xsi:type="dcterms:W3CDTF">2012-07-26T08:07:08Z</dcterms:created>
  <dcterms:modified xsi:type="dcterms:W3CDTF">2013-03-28T09:34:57Z</dcterms:modified>
</cp:coreProperties>
</file>