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58" r:id="rId5"/>
    <p:sldId id="264" r:id="rId6"/>
    <p:sldId id="261" r:id="rId7"/>
    <p:sldId id="266" r:id="rId8"/>
    <p:sldId id="267" r:id="rId9"/>
    <p:sldId id="268" r:id="rId10"/>
    <p:sldId id="269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ppp.zshk.cz/vyuka/hypoglykemie.aspx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14. 1. 2013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Bezvědomí a neodkladná resuscitace, intoxikace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Naléhavé stavy při cukrovce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Hypoglykémie, hyperglykémie, příznaky, první pomoc, 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  			úkoly pro žáky, prevence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VY_32_INOVACE_PPM13560NÁP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124744"/>
            <a:ext cx="504056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Prevence komplikací diabetu</a:t>
            </a:r>
            <a:b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hypoglykémie, hyperglykémie</a:t>
            </a: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•   pravidelný denní režim, dodržovat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pravidelnou dobu jídla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•   přiměřená pohybová aktivita, sport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•   aplikace inzulinu dle ordinace lékaře, 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dodržovat dobu podání a velikost dávky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•   při zvýšené zátěži snížit dávku inzulinu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•   při snížené zátěži zvýšit dávku inzulinu 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6372200" y="530120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54868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2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Zdroje:</a:t>
            </a:r>
          </a:p>
          <a:p>
            <a:r>
              <a:rPr lang="cs-CZ" smtClean="0"/>
              <a:t>http</a:t>
            </a:r>
            <a:r>
              <a:rPr lang="cs-CZ" dirty="0" smtClean="0"/>
              <a:t>://is.muni.cz/el/1451/jaro2008/ekurzy2008/um/5490388/web/index.html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Janda, F.,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Valta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V.: Zdravověda pro učební obor Kadeřník.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2004.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827584" y="908720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Cukrovka – diabetes 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mellitus</a:t>
            </a:r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porucha látkové výměny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2276872"/>
            <a:ext cx="45365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Postihuje děti i dospělé.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Příčinou je snížená nebo žádná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produkce inzulínu.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259632" y="5301208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Co je inzulín a k čemu slouží ?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372200" y="4653136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71600" y="4509120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Hledání na internetu	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5 minut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187624" y="5157192"/>
            <a:ext cx="3888432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764704"/>
            <a:ext cx="2650232" cy="185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636912"/>
            <a:ext cx="2664295" cy="188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0167E-6 L 2.77778E-6 0.1207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372200" y="530120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55576" y="1916832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Inzulín je hormon, který reguluje množství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cukru v krvi.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27584" y="1124744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1560" y="3284984"/>
            <a:ext cx="51125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nedostatek cukru v krvi (vyšší hladina inzulínu) – hypoglykemické kóma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nadbytek cukru v krvi  (nízká nebo žádná produkce inzulínu) – hyperglykemické (diabetické) kóma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5576" y="1772816"/>
            <a:ext cx="468052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15449E-6 L -0.00399 0.1216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683568" y="908720"/>
            <a:ext cx="705678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Hypoglykémie</a:t>
            </a: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nízká hladina cukru v krvi, jejímž důsledkem jsou závažné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subjektivní a objektivní příznaky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stav se rozvíjí velmi rychle, během několika minut, bez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varovných signálů</a:t>
            </a:r>
          </a:p>
          <a:p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příčiny:</a:t>
            </a:r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nedostatečný příjem potravy po podání inzulinu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podání nadměrné dávky inzulinu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nadměrná fyzická zátěž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dlouhodobé hladovění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vyčerpání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podchlazení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alkohol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Může se vyskytnout i u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nediabetiků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File:Inzulí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90123"/>
            <a:ext cx="2939480" cy="178206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5076056" y="5877272"/>
            <a:ext cx="293407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http://commons.wikimedia.org/wiki/File:Inzul%C3%ADn.jpg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899592" y="620688"/>
            <a:ext cx="82444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 hypoglykémie:</a:t>
            </a:r>
            <a:endParaRPr lang="cs-CZ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subjektivní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neklid s pocitem hladu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nervozita, podrážděnost,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nesoustředěnost, zmatenost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objektivní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tachykardie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studený pot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třes rukou</a:t>
            </a:r>
          </a:p>
        </p:txBody>
      </p:sp>
      <p:sp>
        <p:nvSpPr>
          <p:cNvPr id="6" name="Obdélník 5"/>
          <p:cNvSpPr/>
          <p:nvPr/>
        </p:nvSpPr>
        <p:spPr>
          <a:xfrm>
            <a:off x="827584" y="4221088"/>
            <a:ext cx="47804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Video Hypoglykémie 		</a:t>
            </a: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minuta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7" name="Obdélník 6">
            <a:hlinkClick r:id="rId2"/>
          </p:cNvPr>
          <p:cNvSpPr/>
          <p:nvPr/>
        </p:nvSpPr>
        <p:spPr>
          <a:xfrm>
            <a:off x="899592" y="4653136"/>
            <a:ext cx="4387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hlinkClick r:id="rId2"/>
              </a:rPr>
              <a:t>http://ppp.zshk.cz/vyuka/hypoglykemie.aspx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876256" y="5013176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5229200"/>
            <a:ext cx="5904656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Vyjmenujte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opatření = pravidlo 5 T</a:t>
            </a:r>
          </a:p>
          <a:p>
            <a:pPr algn="ctr"/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5576" y="5157192"/>
            <a:ext cx="6048672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492896"/>
            <a:ext cx="1897446" cy="1299825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93445">
            <a:off x="4829451" y="983845"/>
            <a:ext cx="1513632" cy="1347133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39406">
            <a:off x="6459540" y="1238349"/>
            <a:ext cx="1436742" cy="1329751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5" name="Obdélník 14"/>
          <p:cNvSpPr/>
          <p:nvPr/>
        </p:nvSpPr>
        <p:spPr>
          <a:xfrm>
            <a:off x="5364088" y="3789040"/>
            <a:ext cx="2213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=zmaten%C3%BD+%C4%8Dlov%C4%9Bk&amp;ex=1#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:MP900442232|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1.94444E-6 0.1604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755576" y="620688"/>
            <a:ext cx="669674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První pomoc hypoglykémie</a:t>
            </a:r>
            <a:b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při vědomí:</a:t>
            </a:r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co nejdříve dodat tělu cukr – 3-5 kostek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cukru, slazený nápoj (džus, coca-cola)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sledovat fyziologické funkce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pátrat po průkazu diabetika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nenechávat nemocného bez dozoru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 případě potřeby volat 155</a:t>
            </a:r>
          </a:p>
          <a:p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První pomoc hypoglykémie</a:t>
            </a:r>
            <a:b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při bezvědomí:</a:t>
            </a:r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volat 155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nepodávat nic ústy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aplikovat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glukagon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pokud má nemocný u sebe a zachránce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je poučený o aplikaci nebo je zdravotníkem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stabilizovaná poloha – při zachování životních funkcí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nenechávat nemocného bez dozoru</a:t>
            </a:r>
            <a:endParaRPr lang="cs-CZ" sz="2000" dirty="0"/>
          </a:p>
        </p:txBody>
      </p:sp>
      <p:pic>
        <p:nvPicPr>
          <p:cNvPr id="7170" name="Picture 2" descr="File:Cuboid sug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340768"/>
            <a:ext cx="2808312" cy="245351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5652120" y="3833756"/>
            <a:ext cx="271804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http://commons.wikimedia.org/wiki/File:Cuboid_sugar.jpg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5048" y="692696"/>
            <a:ext cx="79573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Hyperglykémie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vysoká hladina cukru v krvi, jejímž důsledkem jsou subjektivní a objektivní změny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stav se vyvíjí pomalu, během několika hodin až dní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jedná se o závažnou komplikaci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mnohem vzácnější stav než hypoglykemie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Příčiny:</a:t>
            </a:r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nedostatečné dávkování inzulinu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vynechání dávky inzulinu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akutní infekce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cévní příhody, náhlé příhody břišní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chronické srdeční selhání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stresové situace (operace, úrazy)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nezjištěný diabetes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mellitus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= PRVOZÁCHVAT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File:Insulin 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356992"/>
            <a:ext cx="2819467" cy="21146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5436096" y="5517232"/>
            <a:ext cx="300608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http://commons.wikimedia.org/wiki/File:Insulin_pen.JPG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548680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 hyperglykémie:</a:t>
            </a:r>
            <a:endParaRPr lang="cs-CZ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subjektivní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žízeň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únava, apatie, spavost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nevolnost, nauzea až zvracení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bolesti hlavy a břicha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objektivní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polyurie (nadměrné močení)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dýchání hluboké – z dechu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cítit ACETON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hypotenze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tachykardie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kůže suchá, teplá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oschlé sliznice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bezvědomí, pokud není stav léčen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628800"/>
            <a:ext cx="2736304" cy="2736304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5148064" y="4365104"/>
            <a:ext cx="29340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=ruce&amp;ex=1#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:MP900423044|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59584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První pomoc hyperglykémie:</a:t>
            </a:r>
          </a:p>
          <a:p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zajistit transport k odbornému lékařskému vyšetření,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případně volat 155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průběžně kontrolovat vitální funkce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pátrat po průkazu diabetika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vědomí – podat neslazené nápoje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bezvědomí – stabilizovaná poloha při zachování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životních funkcí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nenechávat nemocného bez dozoru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7164288" y="4941168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5229200"/>
            <a:ext cx="5976664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C00000"/>
                </a:solidFill>
              </a:rPr>
              <a:t>Jaká preventivní opatření by měli dodržovat diabetici aby nedošlo ke komplikacím</a:t>
            </a:r>
            <a:br>
              <a:rPr lang="cs-CZ" sz="2000" dirty="0" smtClean="0">
                <a:solidFill>
                  <a:srgbClr val="C00000"/>
                </a:solidFill>
              </a:rPr>
            </a:br>
            <a:r>
              <a:rPr lang="cs-CZ" sz="2000" dirty="0" smtClean="0">
                <a:solidFill>
                  <a:srgbClr val="C00000"/>
                </a:solidFill>
              </a:rPr>
              <a:t> = hypoglykémii a hyperglykémii?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43608" y="458112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práce ve dvojici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139952" y="458112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3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27584" y="5157192"/>
            <a:ext cx="6120680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9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196752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0" name="Obdélník 9"/>
          <p:cNvSpPr/>
          <p:nvPr/>
        </p:nvSpPr>
        <p:spPr>
          <a:xfrm>
            <a:off x="6804248" y="3429000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0.004 0.1604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353</Words>
  <Application>Microsoft Office PowerPoint</Application>
  <PresentationFormat>Předvádění na obrazovce (4:3)</PresentationFormat>
  <Paragraphs>129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     Výukový materiál v rámci projektu OPVK 1.5 Peníze středním školám  Číslo projektu:  CZ.1.07/1.5.00/34.0883  Název projektu:  Rozvoj vzdělanosti Číslo šablony:     III/2 Datum vytvoření:  14. 1. 2013 Autor:   Ing. Ivana Náplavová Určeno pro předmět: První pomoc  Tematická oblast:  Bezvědomí a neodkladná resuscitace, intoxikace Obor vzdělání:  Masér sportovní a rekondiční 69-41-L/002 1. ročník Název výukového materiálu:  Výuková prezentace: Naléhavé stavy při cukrovce Popis využití:  Hypoglykémie, hyperglykémie, příznaky, první pomoc,       úkoly pro žáky, prevence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Bezvědomí a neodkladná resuscitace, intoxikace Obor vzdělání:  Masér sportovní a rekondiční 69-41-L/002 1. ročník Název výukového materiálu:  Výuková prezentace Popis využití: Čas:  00 minut</dc:title>
  <dc:creator>Paul</dc:creator>
  <cp:lastModifiedBy>ucitel</cp:lastModifiedBy>
  <cp:revision>78</cp:revision>
  <dcterms:created xsi:type="dcterms:W3CDTF">2012-07-26T08:07:08Z</dcterms:created>
  <dcterms:modified xsi:type="dcterms:W3CDTF">2013-03-28T09:36:24Z</dcterms:modified>
</cp:coreProperties>
</file>