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E5DE99-7F8E-46CF-94DC-4B086E445912}" type="datetimeFigureOut">
              <a:rPr lang="cs-CZ" smtClean="0"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0589FB-F389-45A9-80E4-6F6EB553C84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agradafamilia-overview.jpg" TargetMode="External"/><Relationship Id="rId3" Type="http://schemas.openxmlformats.org/officeDocument/2006/relationships/hyperlink" Target="http://commons.wikimedia.org/wiki/File:Claude_Monet_-_Rouen_Cathedral,_West_Facade.jpg" TargetMode="External"/><Relationship Id="rId7" Type="http://schemas.openxmlformats.org/officeDocument/2006/relationships/hyperlink" Target="http://www.praguecityline.cz/prazske-pamatky/obecni-dum-%E2%80%93-predstaveni-pamatky" TargetMode="External"/><Relationship Id="rId12" Type="http://schemas.openxmlformats.org/officeDocument/2006/relationships/hyperlink" Target="http://www.wikipaintings.org/en/alphonse-mucha/bleu-deschamps" TargetMode="External"/><Relationship Id="rId2" Type="http://schemas.openxmlformats.org/officeDocument/2006/relationships/hyperlink" Target="http://commons.wikimedia.org/wiki/File:Claude_Monet_-_Rouen_Cathedral,_Facade_(Sunset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vim.com/image/202540/" TargetMode="External"/><Relationship Id="rId11" Type="http://schemas.openxmlformats.org/officeDocument/2006/relationships/hyperlink" Target="http://tema.novinky.cz/alfons-mucha" TargetMode="External"/><Relationship Id="rId5" Type="http://schemas.openxmlformats.org/officeDocument/2006/relationships/hyperlink" Target="http://cs.wikipedia.org/wiki/Soubor:Vase_Gall%C3%A9_Petit_Palais_PPO3721.jpg" TargetMode="External"/><Relationship Id="rId10" Type="http://schemas.openxmlformats.org/officeDocument/2006/relationships/hyperlink" Target="http://kultura.idnes.cz/muchovy-divky-ve-vidni-svadeji-z-plakatu-ffu-/vytvarne-umeni.aspx?c=A090227_183735_vytvarneum_ob" TargetMode="External"/><Relationship Id="rId4" Type="http://schemas.openxmlformats.org/officeDocument/2006/relationships/hyperlink" Target="http://commons.wikimedia.org/wiki/File:Claude_Monet_-_Rouen_Cathedral,_Facade_I.jpg" TargetMode="External"/><Relationship Id="rId9" Type="http://schemas.openxmlformats.org/officeDocument/2006/relationships/hyperlink" Target="http://cs.wikipedia.org/wiki/Soubor:Gustav_Klimt_03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716016" y="499315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ČJPS2A0160BED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67744" y="1690930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/>
              <a:t>Výukový materiál v rámci projektu OPVK 1.5 Peníze středním školám</a:t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Číslo projektu:		CZ.1.07/1.5.00/34.0883 </a:t>
            </a:r>
            <a:br>
              <a:rPr lang="cs-CZ" sz="1400" b="1" dirty="0"/>
            </a:br>
            <a:r>
              <a:rPr lang="cs-CZ" sz="1400" b="1" dirty="0"/>
              <a:t>Název projektu:		Rozvoj vzdělanosti</a:t>
            </a:r>
            <a:br>
              <a:rPr lang="cs-CZ" sz="1400" b="1" dirty="0"/>
            </a:br>
            <a:r>
              <a:rPr lang="cs-CZ" sz="1400" b="1" dirty="0"/>
              <a:t>Číslo šablony:   		III/2</a:t>
            </a:r>
            <a:br>
              <a:rPr lang="cs-CZ" sz="1400" b="1" dirty="0"/>
            </a:br>
            <a:r>
              <a:rPr lang="cs-CZ" sz="1400" b="1" dirty="0"/>
              <a:t>Datum vytvoření:	</a:t>
            </a:r>
            <a:r>
              <a:rPr lang="cs-CZ" sz="1400" b="1" dirty="0" smtClean="0"/>
              <a:t>	6.9</a:t>
            </a:r>
            <a:r>
              <a:rPr lang="cs-CZ" sz="1400" b="1" dirty="0"/>
              <a:t>. 2012</a:t>
            </a:r>
            <a:br>
              <a:rPr lang="cs-CZ" sz="1400" b="1" dirty="0"/>
            </a:br>
            <a:r>
              <a:rPr lang="cs-CZ" sz="1400" b="1" dirty="0"/>
              <a:t>Autor:			</a:t>
            </a:r>
            <a:r>
              <a:rPr lang="cs-CZ" sz="1400" b="1" dirty="0" smtClean="0"/>
              <a:t>Mgr. Karla </a:t>
            </a:r>
            <a:r>
              <a:rPr lang="cs-CZ" sz="1400" b="1" dirty="0" err="1" smtClean="0"/>
              <a:t>Bedrlíková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Určeno pro předmět:      </a:t>
            </a:r>
            <a:r>
              <a:rPr lang="cs-CZ" sz="1400" b="1" dirty="0" smtClean="0"/>
              <a:t>	Český jazyk a literatura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Tematická oblast:	</a:t>
            </a:r>
            <a:r>
              <a:rPr lang="cs-CZ" sz="1400" b="1" dirty="0" smtClean="0"/>
              <a:t>	Česká a svět. literatura I. pol. 20. stol.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Obor vzdělání:		</a:t>
            </a:r>
            <a:r>
              <a:rPr lang="cs-CZ" sz="1400" b="1" dirty="0" smtClean="0"/>
              <a:t>Podnikání (64-41-L/51), 2. ročník                                            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Název výukového materiálu: </a:t>
            </a:r>
            <a:r>
              <a:rPr lang="cs-CZ" sz="1400" b="1" dirty="0" smtClean="0"/>
              <a:t>	Přelom 19. a 20. století v literatuře – 				nové umělecké směry</a:t>
            </a: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/>
            </a:r>
            <a:br>
              <a:rPr lang="cs-CZ" sz="1400" b="1" dirty="0"/>
            </a:br>
            <a:r>
              <a:rPr lang="cs-CZ" sz="1400" b="1" dirty="0"/>
              <a:t>Popis využití: </a:t>
            </a:r>
            <a:r>
              <a:rPr lang="cs-CZ" sz="1400" b="1" dirty="0" smtClean="0"/>
              <a:t>		Výukový </a:t>
            </a:r>
            <a:r>
              <a:rPr lang="cs-CZ" sz="1400" b="1" dirty="0"/>
              <a:t>materiál s úkoly pro žáky s </a:t>
            </a:r>
            <a:r>
              <a:rPr lang="cs-CZ" sz="1400" b="1" dirty="0" smtClean="0"/>
              <a:t>				využitím </a:t>
            </a:r>
            <a:r>
              <a:rPr lang="cs-CZ" sz="1400" b="1" dirty="0"/>
              <a:t>dataprojektoru, notebooku</a:t>
            </a:r>
            <a:br>
              <a:rPr lang="cs-CZ" sz="1400" b="1" dirty="0"/>
            </a:br>
            <a:r>
              <a:rPr lang="cs-CZ" sz="1400" b="1" dirty="0"/>
              <a:t>Čas:  </a:t>
            </a:r>
            <a:r>
              <a:rPr lang="cs-CZ" sz="1400" b="1" dirty="0" smtClean="0"/>
              <a:t>			20 </a:t>
            </a:r>
            <a:r>
              <a:rPr lang="cs-CZ" sz="1400" b="1" dirty="0"/>
              <a:t>minut </a:t>
            </a:r>
            <a:br>
              <a:rPr lang="cs-CZ" sz="1400" b="1" dirty="0"/>
            </a:b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</p:txBody>
      </p:sp>
      <p:pic>
        <p:nvPicPr>
          <p:cNvPr id="4098" name="Picture 2" descr="E:\Downloads\loga_pruhled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332"/>
            <a:ext cx="3098011" cy="57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cs-CZ" dirty="0" smtClean="0"/>
              <a:t>Secese (art nouveau, </a:t>
            </a:r>
            <a:r>
              <a:rPr lang="cs-CZ" dirty="0" err="1" smtClean="0"/>
              <a:t>jugendstil</a:t>
            </a:r>
            <a:r>
              <a:rPr lang="cs-CZ" dirty="0" smtClean="0"/>
              <a:t>, </a:t>
            </a:r>
            <a:r>
              <a:rPr lang="cs-CZ" dirty="0" err="1" smtClean="0"/>
              <a:t>modern</a:t>
            </a:r>
            <a:r>
              <a:rPr lang="cs-CZ" dirty="0" smtClean="0"/>
              <a:t> style)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poslední z univerzálních mezinárodních slohů, jemuž se podařilo vtisknout řád všem projevům a věcem moderního života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protestní hnutí moderních umělců, kteří reagovali na staré konzervativní projevy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secese vytvořila módu a životní styl na konci 19. a začátku 20. století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těžiště secese je v dekoraci a užitém umění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9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Secese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>
                <a:solidFill>
                  <a:schemeClr val="accent5">
                    <a:lumMod val="75000"/>
                  </a:schemeClr>
                </a:solidFill>
              </a:rPr>
              <a:t>Úkol 2:</a:t>
            </a:r>
          </a:p>
          <a:p>
            <a:pPr marL="0" indent="0">
              <a:buNone/>
            </a:pPr>
            <a:r>
              <a:rPr lang="cs-CZ" sz="2000" dirty="0" smtClean="0"/>
              <a:t>Nalezněte obecné rysy secesního stylu.</a:t>
            </a:r>
            <a:endParaRPr lang="cs-CZ" sz="2000" dirty="0"/>
          </a:p>
        </p:txBody>
      </p:sp>
      <p:pic>
        <p:nvPicPr>
          <p:cNvPr id="5122" name="Picture 2" descr="Secesní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6556"/>
            <a:ext cx="1656184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bor:Vase Gallé Petit Palais PPO37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16556"/>
            <a:ext cx="1151391" cy="211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9th century, actress, alfons mucha, art nouveau, sarah bernhard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6556"/>
            <a:ext cx="1427502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raguecityline.cz/wp-content/uploads/2010/12/Pha1-Obecn%C3%AD-d%C5%AFm0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16555"/>
            <a:ext cx="2800311" cy="21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54224" y="5373216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5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30019" y="5373216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6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92211" y="5373216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7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90783" y="5373216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8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19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Secese – hlavní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ornamentálnost, lineárnost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inspirace japonským uměním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secesní linie – vlnící se křivka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potlačení geometrické  ostrosti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neobvyklé barevné odstíny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obrat k přírodním tvarům (lidské a zvířecí tělo, květy, listy)</a:t>
            </a:r>
          </a:p>
        </p:txBody>
      </p:sp>
    </p:spTree>
    <p:extLst>
      <p:ext uri="{BB962C8B-B14F-4D97-AF65-F5344CB8AC3E}">
        <p14:creationId xmlns:p14="http://schemas.microsoft.com/office/powerpoint/2010/main" val="42525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Secese – hlavní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Antonio </a:t>
            </a:r>
            <a:r>
              <a:rPr lang="cs-CZ" sz="2000" dirty="0" err="1" smtClean="0"/>
              <a:t>Gaudí</a:t>
            </a:r>
            <a:r>
              <a:rPr lang="cs-CZ" sz="2000" dirty="0" smtClean="0"/>
              <a:t> – španělský architekt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Gustav Klimt – rakouský malíř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Alfons Mucha – český umělec žijící v Paříži a USA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7170" name="Picture 2" descr="Soubor:Sagradafamilia-ov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1602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oubor:Gustav Klimt 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2680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94284" y="5733256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9</a:t>
            </a:r>
            <a:endParaRPr lang="cs-CZ" sz="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80419" y="5733256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10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455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Secese – </a:t>
            </a:r>
            <a:r>
              <a:rPr lang="cs-CZ" dirty="0" err="1" smtClean="0"/>
              <a:t>alfons</a:t>
            </a:r>
            <a:r>
              <a:rPr lang="cs-CZ" dirty="0" smtClean="0"/>
              <a:t> </a:t>
            </a:r>
            <a:r>
              <a:rPr lang="cs-CZ" dirty="0" err="1" smtClean="0"/>
              <a:t>mucha</a:t>
            </a:r>
            <a:r>
              <a:rPr lang="cs-CZ" dirty="0" smtClean="0"/>
              <a:t> (1860-1939)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známým se stal vytvořením plakátu pro herečku Sarah Bernhardtovou = tzv. „styl“ Mucha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tvořil dekorační zástěny, plechovky na sušenky, obaly parfémů, etikety likérů, obálky časopisů, reklamy, návrhy poštovních známek a nových českých bankovek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častým motivem byla žena s květinami zasazená v romantickém pozadí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oddanost slovanskému národu – Slovanská epopej (obrovská plátna ilustrující historii Slovanů, 6x8m)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okenní vitráže ve Svatovítské katedrále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361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Secese – </a:t>
            </a:r>
            <a:r>
              <a:rPr lang="cs-CZ" dirty="0" err="1" smtClean="0"/>
              <a:t>alfons</a:t>
            </a:r>
            <a:r>
              <a:rPr lang="cs-CZ" dirty="0" smtClean="0"/>
              <a:t> </a:t>
            </a:r>
            <a:r>
              <a:rPr lang="cs-CZ" dirty="0" err="1" smtClean="0"/>
              <a:t>mucha</a:t>
            </a:r>
            <a:endParaRPr lang="cs-CZ" dirty="0"/>
          </a:p>
        </p:txBody>
      </p:sp>
      <p:pic>
        <p:nvPicPr>
          <p:cNvPr id="6146" name="Picture 2" descr="http://i.idnes.cz/06/123/gal/OB180160_hourss_alfonsmuc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2342"/>
            <a:ext cx="311881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.novinky.cz/617/236179-original1-0lkx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25" y="2352342"/>
            <a:ext cx="32541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s8.wikipaintings.org/images/alphonse-mucha/bleu-descham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10" y="2348880"/>
            <a:ext cx="1748462" cy="24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56686" y="494463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11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85339" y="494463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12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524474" y="4944630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13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01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Použitá literatura a ilustrace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000" dirty="0" smtClean="0"/>
              <a:t>Claude Monet </a:t>
            </a:r>
            <a:r>
              <a:rPr lang="cs-CZ" sz="1000" dirty="0"/>
              <a:t>– http://cs.wikipedia.org/wiki/Soubor:Claude_Monet,_Impression,_soleil_levant,_1872.jpg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Claude Monet - </a:t>
            </a:r>
            <a:r>
              <a:rPr lang="cs-CZ" sz="1000" dirty="0">
                <a:hlinkClick r:id="rId2"/>
              </a:rPr>
              <a:t>http://commons.wikimedia.org/wiki/File:Claude_Monet_-_Rouen_Cathedral,_Facade_%</a:t>
            </a:r>
            <a:r>
              <a:rPr lang="cs-CZ" sz="1000" dirty="0" smtClean="0">
                <a:hlinkClick r:id="rId2"/>
              </a:rPr>
              <a:t>28Sunset%29.JPG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Claude Monet - </a:t>
            </a:r>
            <a:r>
              <a:rPr lang="cs-CZ" sz="1000" dirty="0">
                <a:hlinkClick r:id="rId3"/>
              </a:rPr>
              <a:t>http://commons.wikimedia.org/wiki/File:Claude_Monet_-_Rouen_Cathedral,_</a:t>
            </a:r>
            <a:r>
              <a:rPr lang="cs-CZ" sz="1000" dirty="0" smtClean="0">
                <a:hlinkClick r:id="rId3"/>
              </a:rPr>
              <a:t>West_Facade.jpg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Claude Monet - </a:t>
            </a:r>
            <a:r>
              <a:rPr lang="cs-CZ" sz="1000" dirty="0">
                <a:hlinkClick r:id="rId4"/>
              </a:rPr>
              <a:t>http://commons.wikimedia.org/wiki/File:Claude_Monet_-_Rouen_Cathedral,_</a:t>
            </a:r>
            <a:r>
              <a:rPr lang="cs-CZ" sz="1000" dirty="0" smtClean="0">
                <a:hlinkClick r:id="rId4"/>
              </a:rPr>
              <a:t>Facade_I.jpg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Secesní schodiště -http://</a:t>
            </a:r>
            <a:r>
              <a:rPr lang="cs-CZ" sz="1000" dirty="0" smtClean="0"/>
              <a:t>www.living.cz/galerie/secesni-inspirace/3.html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Secesní váza - </a:t>
            </a:r>
            <a:r>
              <a:rPr lang="cs-CZ" sz="1000" dirty="0">
                <a:hlinkClick r:id="rId5"/>
              </a:rPr>
              <a:t>http://</a:t>
            </a:r>
            <a:r>
              <a:rPr lang="cs-CZ" sz="1000" dirty="0" smtClean="0">
                <a:hlinkClick r:id="rId5"/>
              </a:rPr>
              <a:t>cs.wikipedia.org/wiki/Soubor:Vase_Gall%C3%A9_Petit_Palais_PPO3721.jpg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Secese – náramek - </a:t>
            </a:r>
            <a:r>
              <a:rPr lang="cs-CZ" sz="1000" dirty="0">
                <a:hlinkClick r:id="rId6"/>
              </a:rPr>
              <a:t>http://favim.com/image/202540</a:t>
            </a:r>
            <a:r>
              <a:rPr lang="cs-CZ" sz="1000" dirty="0" smtClean="0">
                <a:hlinkClick r:id="rId6"/>
              </a:rPr>
              <a:t>/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 smtClean="0"/>
              <a:t>Secese – </a:t>
            </a:r>
            <a:r>
              <a:rPr lang="cs-CZ" sz="1000" dirty="0"/>
              <a:t>Obecní dům - </a:t>
            </a:r>
            <a:r>
              <a:rPr lang="cs-CZ" sz="1000" dirty="0">
                <a:hlinkClick r:id="rId7"/>
              </a:rPr>
              <a:t>http://www.praguecityline.cz/prazske-pamatky/obecni-dum-%</a:t>
            </a:r>
            <a:r>
              <a:rPr lang="cs-CZ" sz="1000" dirty="0" smtClean="0">
                <a:hlinkClick r:id="rId7"/>
              </a:rPr>
              <a:t>E2%80%93-predstaveni-pamatky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 err="1" smtClean="0"/>
              <a:t>Sagrada</a:t>
            </a:r>
            <a:r>
              <a:rPr lang="cs-CZ" sz="1000" dirty="0" smtClean="0"/>
              <a:t> </a:t>
            </a:r>
            <a:r>
              <a:rPr lang="cs-CZ" sz="1000" dirty="0" err="1" smtClean="0"/>
              <a:t>Familia</a:t>
            </a:r>
            <a:r>
              <a:rPr lang="cs-CZ" sz="1000" dirty="0"/>
              <a:t> - </a:t>
            </a:r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cs.wikipedia.org/wiki/Soubor:Sagradafamilia-overview.jpg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 smtClean="0"/>
              <a:t>Gustav Klimt </a:t>
            </a:r>
            <a:r>
              <a:rPr lang="cs-CZ" sz="1000" dirty="0"/>
              <a:t>- </a:t>
            </a:r>
            <a:r>
              <a:rPr lang="cs-CZ" sz="1000" dirty="0">
                <a:hlinkClick r:id="rId9"/>
              </a:rPr>
              <a:t>http://</a:t>
            </a:r>
            <a:r>
              <a:rPr lang="cs-CZ" sz="1000" dirty="0" smtClean="0">
                <a:hlinkClick r:id="rId9"/>
              </a:rPr>
              <a:t>cs.wikipedia.org/wiki/Soubor:Gustav_Klimt_039.jpg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Mucha plakát - </a:t>
            </a:r>
            <a:r>
              <a:rPr lang="cs-CZ" sz="1000" dirty="0">
                <a:hlinkClick r:id="rId10"/>
              </a:rPr>
              <a:t>http://kultura.idnes.cz/muchovy-divky-ve-vidni-svadeji-z-plakatu-ffu-/</a:t>
            </a:r>
            <a:r>
              <a:rPr lang="cs-CZ" sz="1000" dirty="0" smtClean="0">
                <a:hlinkClick r:id="rId10"/>
              </a:rPr>
              <a:t>vytvarne-umeni.aspx?c=A090227_183735_vytvarneum_ob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Mucha epopej - </a:t>
            </a:r>
            <a:r>
              <a:rPr lang="cs-CZ" sz="1000" dirty="0">
                <a:hlinkClick r:id="rId11"/>
              </a:rPr>
              <a:t>http://</a:t>
            </a:r>
            <a:r>
              <a:rPr lang="cs-CZ" sz="1000" dirty="0" smtClean="0">
                <a:hlinkClick r:id="rId11"/>
              </a:rPr>
              <a:t>tema.novinky.cz/alfons-mucha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1000" dirty="0"/>
              <a:t>Mucha plakát - </a:t>
            </a:r>
            <a:r>
              <a:rPr lang="cs-CZ" sz="1000" dirty="0">
                <a:hlinkClick r:id="rId12"/>
              </a:rPr>
              <a:t>http://</a:t>
            </a:r>
            <a:r>
              <a:rPr lang="cs-CZ" sz="1000" dirty="0" smtClean="0">
                <a:hlinkClick r:id="rId12"/>
              </a:rPr>
              <a:t>www.wikipaintings.org/en/alphonse-mucha/bleu-deschamps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Použitá literatura:</a:t>
            </a:r>
          </a:p>
          <a:p>
            <a:pPr marL="0" indent="0">
              <a:buNone/>
            </a:pPr>
            <a:r>
              <a:rPr lang="cs-CZ" sz="1000" dirty="0" smtClean="0"/>
              <a:t>Prokop, Vladimír: Literatura 19. a počátku 20. století. Karlovy Vary 2008.</a:t>
            </a:r>
          </a:p>
          <a:p>
            <a:pPr marL="457200" indent="-457200">
              <a:buFont typeface="+mj-lt"/>
              <a:buAutoNum type="arabicPeriod"/>
            </a:pP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Veškeré obrázky byly staženy dne </a:t>
            </a:r>
            <a:r>
              <a:rPr lang="cs-CZ" sz="1000" dirty="0" smtClean="0"/>
              <a:t>6.9.2012</a:t>
            </a:r>
          </a:p>
          <a:p>
            <a:pPr marL="0" indent="0">
              <a:buNone/>
            </a:pPr>
            <a:r>
              <a:rPr lang="cs-CZ" sz="1000" dirty="0" smtClean="0"/>
              <a:t>Odpovědi na zadané úkoly jsou vždy </a:t>
            </a:r>
            <a:r>
              <a:rPr lang="cs-CZ" sz="1000" smtClean="0"/>
              <a:t>na následujícím snímku.</a:t>
            </a: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26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Přelom 19. a 20. století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Moderní umění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7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544" y="-913634"/>
            <a:ext cx="6172200" cy="18943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544588" y="1628801"/>
            <a:ext cx="322508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Umělecký směr pojmenován podle obrazu Clauda Moneta – </a:t>
            </a:r>
            <a:r>
              <a:rPr lang="cs-CZ" sz="2000" dirty="0" err="1" smtClean="0"/>
              <a:t>Impression</a:t>
            </a:r>
            <a:r>
              <a:rPr lang="cs-CZ" sz="2000" dirty="0" smtClean="0"/>
              <a:t>, </a:t>
            </a:r>
            <a:r>
              <a:rPr lang="cs-CZ" sz="2000" dirty="0" err="1" smtClean="0"/>
              <a:t>soleil</a:t>
            </a:r>
            <a:r>
              <a:rPr lang="cs-CZ" sz="2000" dirty="0" smtClean="0"/>
              <a:t> </a:t>
            </a:r>
            <a:r>
              <a:rPr lang="cs-CZ" sz="2000" dirty="0" err="1" smtClean="0"/>
              <a:t>levant</a:t>
            </a:r>
            <a:r>
              <a:rPr lang="cs-CZ" sz="2000" dirty="0" smtClean="0"/>
              <a:t> (Dojem, východ slunce), který byl vystaven 1872.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Picture 4" descr="Soubor:Claude Monet, Impression, soleil levant, 18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50" y="1556792"/>
            <a:ext cx="4306076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44588" y="4653136"/>
            <a:ext cx="6923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chemeClr val="accent5">
                    <a:lumMod val="75000"/>
                  </a:schemeClr>
                </a:solidFill>
              </a:rPr>
              <a:t>Úkol 1</a:t>
            </a:r>
          </a:p>
          <a:p>
            <a:endParaRPr lang="cs-CZ" dirty="0" smtClean="0"/>
          </a:p>
          <a:p>
            <a:r>
              <a:rPr lang="cs-CZ" dirty="0" smtClean="0"/>
              <a:t>Prohlédněte </a:t>
            </a:r>
            <a:r>
              <a:rPr lang="cs-CZ" dirty="0"/>
              <a:t>si obraz a pokuste se vysvětlit nový tvůrčí přístup.</a:t>
            </a:r>
          </a:p>
          <a:p>
            <a:r>
              <a:rPr lang="cs-CZ" dirty="0" smtClean="0"/>
              <a:t>Jak </a:t>
            </a:r>
            <a:r>
              <a:rPr lang="cs-CZ" dirty="0"/>
              <a:t>na vás obraz působí?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24128" y="4869159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1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41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impresionisté soustředili svou pozornost na okamžik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nemalovali v ateliéru, ale venku – zachycení hry stínů a slunečního světla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obrazy jsou tvořeny krátkými tahy štětcem s nemíchanou barvou – „barevná skvrna“ umožní rychle zachytit vjem, atmosféru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hlavním tématem obrazů je krajina a příroda, moderní město a společenský život (kavárny, prostředí divadel)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20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u="sng" dirty="0" smtClean="0">
                <a:solidFill>
                  <a:schemeClr val="accent5">
                    <a:lumMod val="75000"/>
                  </a:schemeClr>
                </a:solidFill>
              </a:rPr>
              <a:t>Úkol 2:</a:t>
            </a:r>
          </a:p>
          <a:p>
            <a:pPr marL="0" indent="0">
              <a:buNone/>
            </a:pPr>
            <a:r>
              <a:rPr lang="cs-CZ" sz="2000" dirty="0" smtClean="0"/>
              <a:t>Prohlédněte si obrazy – vysvětlete, co je spojuje a v čem se liší.</a:t>
            </a:r>
          </a:p>
          <a:p>
            <a:pPr marL="0" indent="0">
              <a:buNone/>
            </a:pPr>
            <a:r>
              <a:rPr lang="cs-CZ" sz="1400" dirty="0" smtClean="0"/>
              <a:t>Claude Monet: Katedrála v Rouenu</a:t>
            </a:r>
            <a:endParaRPr lang="cs-CZ" sz="1400" dirty="0"/>
          </a:p>
        </p:txBody>
      </p:sp>
      <p:pic>
        <p:nvPicPr>
          <p:cNvPr id="2050" name="Picture 2" descr="File:Claude Monet - Rouen Cathedral, Facade (Sunse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154309" cy="33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Claude Monet - Rouen Cathedral, West Fa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60" y="2853597"/>
            <a:ext cx="2385485" cy="33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Claude Monet - Rouen Cathedral, Facade 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3597"/>
            <a:ext cx="2159495" cy="33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349906" y="6237312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2</a:t>
            </a:r>
            <a:endParaRPr lang="cs-CZ" sz="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39590" y="6238468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3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444208" y="6237312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Obr. 4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7856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43800" cy="1143000"/>
          </a:xfrm>
        </p:spPr>
        <p:txBody>
          <a:bodyPr/>
          <a:lstStyle/>
          <a:p>
            <a:r>
              <a:rPr lang="cs-CZ" dirty="0" smtClean="0"/>
              <a:t>Impresionismus – </a:t>
            </a:r>
            <a:r>
              <a:rPr lang="cs-CZ" sz="2800" dirty="0" smtClean="0"/>
              <a:t>hlavní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Claude Monet („nejryzejší“ impresionista)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Auguste </a:t>
            </a:r>
            <a:r>
              <a:rPr lang="cs-CZ" sz="2000" dirty="0" err="1" smtClean="0"/>
              <a:t>Renior</a:t>
            </a:r>
            <a:r>
              <a:rPr lang="cs-CZ" sz="2000" dirty="0" smtClean="0"/>
              <a:t> (vynikající portrétista)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Edgar </a:t>
            </a:r>
            <a:r>
              <a:rPr lang="cs-CZ" sz="2000" dirty="0" err="1" smtClean="0"/>
              <a:t>Degas</a:t>
            </a:r>
            <a:r>
              <a:rPr lang="cs-CZ" sz="2000" dirty="0" smtClean="0"/>
              <a:t> (proslul obrazy baletek)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Camille </a:t>
            </a:r>
            <a:r>
              <a:rPr lang="cs-CZ" sz="2000" dirty="0" err="1" smtClean="0"/>
              <a:t>Pissaro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Alfred </a:t>
            </a:r>
            <a:r>
              <a:rPr lang="cs-CZ" sz="2000" dirty="0" err="1" smtClean="0"/>
              <a:t>Sisley</a:t>
            </a:r>
            <a:r>
              <a:rPr lang="cs-CZ" sz="2000" dirty="0" smtClean="0"/>
              <a:t> (krajinář)</a:t>
            </a:r>
            <a:endParaRPr lang="cs-CZ" sz="2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/>
              <a:t>Antonín Slavíček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Karel Purkyně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Antonín </a:t>
            </a:r>
            <a:r>
              <a:rPr lang="cs-CZ" sz="2000" dirty="0" err="1"/>
              <a:t>Chittussi</a:t>
            </a:r>
            <a:endParaRPr lang="cs-CZ" sz="2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 smtClean="0"/>
              <a:t>francouzští malíři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čeští malíři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0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Impresionismus v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 si představujete impresionistickou báseň?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posílení lyričnosti a hudebnosti verše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intimní a přírodní poezie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opisování emocí a nálad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představitelé - Antonín Sova, Fráňa Šrámek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4151838"/>
            <a:ext cx="3816424" cy="1892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řek mám večer vlažný rád,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u řek, kde plno mušlí leží,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kde zvolna z řek vstává chlad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a bílá pěna z dálky sněží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r"/>
            <a:r>
              <a:rPr lang="cs-CZ" sz="900" dirty="0" smtClean="0">
                <a:solidFill>
                  <a:schemeClr val="tx1"/>
                </a:solidFill>
              </a:rPr>
              <a:t>Antonín Sova</a:t>
            </a:r>
            <a:endParaRPr lang="cs-CZ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Symbolismus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umělecké hnutí, které vzniklo ve Francii 1886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reakce na naturalismus v literatuře a impresionismus v malířství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místo zobrazování reálného usilovali symbolisté o zobrazení myšlenek a svých pocitů pomocí symbolu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symbol = pouhý náznak, sugesce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do literatury vnáší fantazii, obrazotvornost, metafory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velký důraz klade na hudebnost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6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/>
          <a:lstStyle/>
          <a:p>
            <a:r>
              <a:rPr lang="cs-CZ" dirty="0" smtClean="0"/>
              <a:t>Symbolismus v literatuře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smtClean="0"/>
              <a:t>básník chce především zapůsobit, nezáleží mu na plném pochopení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významným prvkem poezie byl volný verš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 Čechách a na Moravě byl propagátorem symbolismu časopis Moderní revue – kde byly odmítány všechny dosavadní představy o literatuře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524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680</TotalTime>
  <Words>707</Words>
  <Application>Microsoft Office PowerPoint</Application>
  <PresentationFormat>Předvádění na obrazovce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Prezentace aplikace PowerPoint</vt:lpstr>
      <vt:lpstr>Přelom 19. a 20. století </vt:lpstr>
      <vt:lpstr>Prezentace aplikace PowerPoint</vt:lpstr>
      <vt:lpstr>Impresionismus</vt:lpstr>
      <vt:lpstr>Impresionismus</vt:lpstr>
      <vt:lpstr>Impresionismus – hlavní představitelé</vt:lpstr>
      <vt:lpstr>Impresionismus v literatuře</vt:lpstr>
      <vt:lpstr>Symbolismus</vt:lpstr>
      <vt:lpstr>Symbolismus v literatuře</vt:lpstr>
      <vt:lpstr>Secese (art nouveau, jugendstil, modern style)</vt:lpstr>
      <vt:lpstr>Secese</vt:lpstr>
      <vt:lpstr>Secese – hlavní znaky</vt:lpstr>
      <vt:lpstr>Secese – hlavní představitelé</vt:lpstr>
      <vt:lpstr>Secese – alfons mucha (1860-1939)</vt:lpstr>
      <vt:lpstr>Secese – alfons mucha</vt:lpstr>
      <vt:lpstr>Použitá literatura a ilustrace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Přelom 19. a 20. století</dc:title>
  <dc:creator>Libor</dc:creator>
  <cp:lastModifiedBy>Kaja</cp:lastModifiedBy>
  <cp:revision>55</cp:revision>
  <dcterms:created xsi:type="dcterms:W3CDTF">2012-08-09T10:21:43Z</dcterms:created>
  <dcterms:modified xsi:type="dcterms:W3CDTF">2012-09-23T19:42:50Z</dcterms:modified>
</cp:coreProperties>
</file>