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8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59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8806-DF68-4341-9828-3CEBF0045915}" type="datetimeFigureOut">
              <a:rPr lang="cs-CZ" smtClean="0"/>
              <a:t>24.9.2012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D17431-6B5B-4459-A843-D620FF8C50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8806-DF68-4341-9828-3CEBF0045915}" type="datetimeFigureOut">
              <a:rPr lang="cs-CZ" smtClean="0"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7431-6B5B-4459-A843-D620FF8C50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8806-DF68-4341-9828-3CEBF0045915}" type="datetimeFigureOut">
              <a:rPr lang="cs-CZ" smtClean="0"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7431-6B5B-4459-A843-D620FF8C50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8806-DF68-4341-9828-3CEBF0045915}" type="datetimeFigureOut">
              <a:rPr lang="cs-CZ" smtClean="0"/>
              <a:t>24.9.2012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D17431-6B5B-4459-A843-D620FF8C50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8806-DF68-4341-9828-3CEBF0045915}" type="datetimeFigureOut">
              <a:rPr lang="cs-CZ" smtClean="0"/>
              <a:t>24.9.2012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7431-6B5B-4459-A843-D620FF8C508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8806-DF68-4341-9828-3CEBF0045915}" type="datetimeFigureOut">
              <a:rPr lang="cs-CZ" smtClean="0"/>
              <a:t>24.9.2012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7431-6B5B-4459-A843-D620FF8C50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8806-DF68-4341-9828-3CEBF0045915}" type="datetimeFigureOut">
              <a:rPr lang="cs-CZ" smtClean="0"/>
              <a:t>24.9.2012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ED17431-6B5B-4459-A843-D620FF8C508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8806-DF68-4341-9828-3CEBF0045915}" type="datetimeFigureOut">
              <a:rPr lang="cs-CZ" smtClean="0"/>
              <a:t>24.9.2012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7431-6B5B-4459-A843-D620FF8C50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8806-DF68-4341-9828-3CEBF0045915}" type="datetimeFigureOut">
              <a:rPr lang="cs-CZ" smtClean="0"/>
              <a:t>24.9.2012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7431-6B5B-4459-A843-D620FF8C50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8806-DF68-4341-9828-3CEBF0045915}" type="datetimeFigureOut">
              <a:rPr lang="cs-CZ" smtClean="0"/>
              <a:t>24.9.2012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7431-6B5B-4459-A843-D620FF8C50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8806-DF68-4341-9828-3CEBF0045915}" type="datetimeFigureOut">
              <a:rPr lang="cs-CZ" smtClean="0"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7431-6B5B-4459-A843-D620FF8C508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808806-DF68-4341-9828-3CEBF0045915}" type="datetimeFigureOut">
              <a:rPr lang="cs-CZ" smtClean="0"/>
              <a:t>24.9.2012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D17431-6B5B-4459-A843-D620FF8C508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Paul_Verlaine" TargetMode="External"/><Relationship Id="rId2" Type="http://schemas.openxmlformats.org/officeDocument/2006/relationships/hyperlink" Target="http://cs.wikipedia.org/wiki/Baudelai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Rimbau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716016" y="499315"/>
            <a:ext cx="3576877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Y_32_INOVACE_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ČJPS2A0260BED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267744" y="1690930"/>
            <a:ext cx="6624736" cy="35394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/>
              <a:t>Výukový materiál v rámci projektu OPVK 1.5 Peníze středním školám</a:t>
            </a:r>
            <a:br>
              <a:rPr lang="cs-CZ" sz="1400" b="1" dirty="0"/>
            </a:b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Číslo projektu:		CZ.1.07/1.5.00/34.0883 </a:t>
            </a:r>
            <a:br>
              <a:rPr lang="cs-CZ" sz="1400" b="1" dirty="0"/>
            </a:br>
            <a:r>
              <a:rPr lang="cs-CZ" sz="1400" b="1" dirty="0"/>
              <a:t>Název projektu:		Rozvoj vzdělanosti</a:t>
            </a:r>
            <a:br>
              <a:rPr lang="cs-CZ" sz="1400" b="1" dirty="0"/>
            </a:br>
            <a:r>
              <a:rPr lang="cs-CZ" sz="1400" b="1" dirty="0"/>
              <a:t>Číslo šablony:   		III/2</a:t>
            </a:r>
            <a:br>
              <a:rPr lang="cs-CZ" sz="1400" b="1" dirty="0"/>
            </a:br>
            <a:r>
              <a:rPr lang="cs-CZ" sz="1400" b="1" dirty="0"/>
              <a:t>Datum vytvoření:	</a:t>
            </a:r>
            <a:r>
              <a:rPr lang="cs-CZ" sz="1400" b="1" dirty="0" smtClean="0"/>
              <a:t>	9.9</a:t>
            </a:r>
            <a:r>
              <a:rPr lang="cs-CZ" sz="1400" b="1" dirty="0"/>
              <a:t>. 2012</a:t>
            </a:r>
            <a:br>
              <a:rPr lang="cs-CZ" sz="1400" b="1" dirty="0"/>
            </a:br>
            <a:r>
              <a:rPr lang="cs-CZ" sz="1400" b="1" dirty="0"/>
              <a:t>Autor:			</a:t>
            </a:r>
            <a:r>
              <a:rPr lang="cs-CZ" sz="1400" b="1" dirty="0" smtClean="0"/>
              <a:t>Mgr. Karla </a:t>
            </a:r>
            <a:r>
              <a:rPr lang="cs-CZ" sz="1400" b="1" dirty="0" err="1" smtClean="0"/>
              <a:t>Bedrlíková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Určeno pro předmět</a:t>
            </a:r>
            <a:r>
              <a:rPr lang="cs-CZ" sz="1400" b="1"/>
              <a:t>:      </a:t>
            </a:r>
            <a:r>
              <a:rPr lang="cs-CZ" sz="1400" b="1" smtClean="0"/>
              <a:t>	</a:t>
            </a:r>
            <a:r>
              <a:rPr lang="cs-CZ" sz="1400" b="1" dirty="0" smtClean="0"/>
              <a:t>	Český jazyk a literatura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Tematická oblast:	</a:t>
            </a:r>
            <a:r>
              <a:rPr lang="cs-CZ" sz="1400" b="1" dirty="0" smtClean="0"/>
              <a:t>	Česká a svět. literatura I. pol. 20. stol.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Obor vzdělání:		</a:t>
            </a:r>
            <a:r>
              <a:rPr lang="cs-CZ" sz="1400" b="1" dirty="0" smtClean="0"/>
              <a:t>Podnikání (64-41-L/51), 2. ročník                                            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Název výukového materiálu: </a:t>
            </a:r>
            <a:r>
              <a:rPr lang="cs-CZ" sz="1400" b="1" dirty="0" smtClean="0"/>
              <a:t>	Prokletí básníci (dekadence v literatuře)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Popis využití: </a:t>
            </a:r>
            <a:r>
              <a:rPr lang="cs-CZ" sz="1400" b="1" dirty="0" smtClean="0"/>
              <a:t>		Výukový </a:t>
            </a:r>
            <a:r>
              <a:rPr lang="cs-CZ" sz="1400" b="1" dirty="0"/>
              <a:t>materiál s úkoly pro žáky s </a:t>
            </a:r>
            <a:r>
              <a:rPr lang="cs-CZ" sz="1400" b="1" dirty="0" smtClean="0"/>
              <a:t>					využitím </a:t>
            </a:r>
            <a:r>
              <a:rPr lang="cs-CZ" sz="1400" b="1" dirty="0"/>
              <a:t>dataprojektoru, notebooku</a:t>
            </a:r>
            <a:br>
              <a:rPr lang="cs-CZ" sz="1400" b="1" dirty="0"/>
            </a:br>
            <a:r>
              <a:rPr lang="cs-CZ" sz="1400" b="1" dirty="0"/>
              <a:t>Čas:  </a:t>
            </a:r>
            <a:r>
              <a:rPr lang="cs-CZ" sz="1400" b="1" dirty="0" smtClean="0"/>
              <a:t>			30 </a:t>
            </a:r>
            <a:r>
              <a:rPr lang="cs-CZ" sz="1400" b="1" dirty="0"/>
              <a:t>minut </a:t>
            </a:r>
            <a:br>
              <a:rPr lang="cs-CZ" sz="1400" b="1" dirty="0"/>
            </a:br>
            <a:r>
              <a:rPr lang="cs-CZ" sz="1400" dirty="0"/>
              <a:t/>
            </a:r>
            <a:br>
              <a:rPr lang="cs-CZ" sz="1400" dirty="0"/>
            </a:br>
            <a:endParaRPr lang="cs-CZ" sz="1400" dirty="0"/>
          </a:p>
        </p:txBody>
      </p:sp>
      <p:pic>
        <p:nvPicPr>
          <p:cNvPr id="8" name="Picture 2" descr="E:\Downloads\loga_pruhled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2332"/>
            <a:ext cx="3098011" cy="571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99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Paul </a:t>
            </a:r>
            <a:r>
              <a:rPr lang="cs-CZ" dirty="0" err="1">
                <a:effectLst/>
              </a:rPr>
              <a:t>Verlaine</a:t>
            </a:r>
            <a:r>
              <a:rPr lang="cs-CZ" dirty="0">
                <a:effectLst/>
              </a:rPr>
              <a:t> – Saturnské básně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32310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Píseň podzimní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Pojmenujte umělecké prostředky užité v úryvku.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2132856"/>
            <a:ext cx="4176464" cy="20313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Ó podzime,</a:t>
            </a:r>
            <a:br>
              <a:rPr lang="cs-CZ" dirty="0"/>
            </a:br>
            <a:r>
              <a:rPr lang="cs-CZ" dirty="0"/>
              <a:t>tak dlouze tvé</a:t>
            </a:r>
            <a:br>
              <a:rPr lang="cs-CZ" dirty="0"/>
            </a:br>
            <a:r>
              <a:rPr lang="cs-CZ" dirty="0"/>
              <a:t>housle lkají,</a:t>
            </a:r>
            <a:br>
              <a:rPr lang="cs-CZ" dirty="0"/>
            </a:br>
            <a:r>
              <a:rPr lang="cs-CZ" dirty="0"/>
              <a:t>mou duši tou</a:t>
            </a:r>
            <a:br>
              <a:rPr lang="cs-CZ" dirty="0"/>
            </a:br>
            <a:r>
              <a:rPr lang="cs-CZ" dirty="0"/>
              <a:t>hrou unylou</a:t>
            </a:r>
            <a:br>
              <a:rPr lang="cs-CZ" dirty="0"/>
            </a:br>
            <a:r>
              <a:rPr lang="cs-CZ" dirty="0"/>
              <a:t>utýrají.</a:t>
            </a:r>
          </a:p>
          <a:p>
            <a:endParaRPr lang="cs-CZ" dirty="0"/>
          </a:p>
        </p:txBody>
      </p:sp>
      <p:pic>
        <p:nvPicPr>
          <p:cNvPr id="6146" name="Picture 2" descr="E:\Downloads\1347826624_Hel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97" y="4714876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39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Arthur </a:t>
            </a:r>
            <a:r>
              <a:rPr lang="cs-CZ" dirty="0" err="1">
                <a:effectLst/>
              </a:rPr>
              <a:t>rimbaud</a:t>
            </a:r>
            <a:r>
              <a:rPr lang="cs-CZ" dirty="0">
                <a:effectLst/>
              </a:rPr>
              <a:t> (1854-1891)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Autofit/>
          </a:bodyPr>
          <a:lstStyle/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 smtClean="0"/>
              <a:t>byl </a:t>
            </a:r>
            <a:r>
              <a:rPr lang="cs-CZ" sz="2400" dirty="0"/>
              <a:t>velmi nepřizpůsobivý, výbuchy hněvu, útěky z </a:t>
            </a:r>
            <a:r>
              <a:rPr lang="cs-CZ" sz="2400" dirty="0" smtClean="0"/>
              <a:t>domova</a:t>
            </a:r>
            <a:endParaRPr lang="cs-CZ" sz="2400" dirty="0"/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 smtClean="0"/>
              <a:t>všechny </a:t>
            </a:r>
            <a:r>
              <a:rPr lang="cs-CZ" sz="2400" dirty="0"/>
              <a:t>jeho básně vznikly mezi 16. a 20. rokem </a:t>
            </a:r>
            <a:r>
              <a:rPr lang="cs-CZ" sz="2400" dirty="0" smtClean="0"/>
              <a:t>života</a:t>
            </a:r>
            <a:endParaRPr lang="cs-CZ" sz="2400" dirty="0"/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 smtClean="0"/>
              <a:t>po </a:t>
            </a:r>
            <a:r>
              <a:rPr lang="cs-CZ" sz="2400" dirty="0"/>
              <a:t>rozchodu s </a:t>
            </a:r>
            <a:r>
              <a:rPr lang="cs-CZ" sz="2400" dirty="0" err="1"/>
              <a:t>Verlainem</a:t>
            </a:r>
            <a:r>
              <a:rPr lang="cs-CZ" sz="2400" dirty="0"/>
              <a:t> (při „osudné hádce V. bránil Rimbaudovo dílo, které chtěl Arthur zničit) se zřekl svých básní a vstoupil do koloniálního </a:t>
            </a:r>
            <a:r>
              <a:rPr lang="cs-CZ" sz="2400" dirty="0" smtClean="0"/>
              <a:t>vojska</a:t>
            </a:r>
            <a:endParaRPr lang="cs-CZ" sz="2400" dirty="0"/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 smtClean="0"/>
              <a:t>dezertoval</a:t>
            </a:r>
            <a:r>
              <a:rPr lang="cs-CZ" sz="2400" dirty="0"/>
              <a:t>, s cirkusem navštívil Norsko, Švédsko, v Africe obchodoval se </a:t>
            </a:r>
            <a:r>
              <a:rPr lang="cs-CZ" sz="2400" dirty="0" smtClean="0"/>
              <a:t>zbraněmi</a:t>
            </a:r>
            <a:endParaRPr lang="cs-CZ" sz="2400" dirty="0"/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 smtClean="0"/>
              <a:t>umírá </a:t>
            </a:r>
            <a:r>
              <a:rPr lang="cs-CZ" sz="2400" dirty="0"/>
              <a:t>na zhoubný nádor v noze, navíc stižen </a:t>
            </a:r>
            <a:r>
              <a:rPr lang="cs-CZ" sz="2400" dirty="0" err="1" smtClean="0"/>
              <a:t>syfilitidou</a:t>
            </a:r>
            <a:endParaRPr lang="cs-CZ" sz="2400" dirty="0"/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 smtClean="0"/>
              <a:t>soubor </a:t>
            </a:r>
            <a:r>
              <a:rPr lang="cs-CZ" sz="2400" dirty="0"/>
              <a:t>básní v próze Iluminace vydává </a:t>
            </a:r>
            <a:r>
              <a:rPr lang="cs-CZ" sz="2400" dirty="0" err="1"/>
              <a:t>Verlaine</a:t>
            </a:r>
            <a:r>
              <a:rPr lang="cs-CZ" sz="2400" dirty="0"/>
              <a:t> bez autorova </a:t>
            </a:r>
            <a:r>
              <a:rPr lang="cs-CZ" sz="2400" dirty="0" smtClean="0"/>
              <a:t>vědomí</a:t>
            </a:r>
            <a:endParaRPr lang="cs-CZ" sz="2400" dirty="0"/>
          </a:p>
          <a:p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5021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Arthur </a:t>
            </a:r>
            <a:r>
              <a:rPr lang="cs-CZ" dirty="0" err="1">
                <a:effectLst/>
              </a:rPr>
              <a:t>rimbaud</a:t>
            </a:r>
            <a:r>
              <a:rPr lang="cs-CZ" dirty="0">
                <a:effectLst/>
              </a:rPr>
              <a:t> – opilý koráb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4293096"/>
            <a:ext cx="8686800" cy="1787029"/>
          </a:xfrm>
        </p:spPr>
        <p:txBody>
          <a:bodyPr/>
          <a:lstStyle/>
          <a:p>
            <a:endParaRPr lang="cs-CZ" dirty="0"/>
          </a:p>
          <a:p>
            <a:r>
              <a:rPr lang="cs-CZ" dirty="0" smtClean="0"/>
              <a:t>Co popisuje ukázka?</a:t>
            </a:r>
          </a:p>
          <a:p>
            <a:r>
              <a:rPr lang="cs-CZ" dirty="0" smtClean="0"/>
              <a:t>Vysvětlete název básnické skladby.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2420888"/>
            <a:ext cx="4348113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/>
              <a:t>Mne, </a:t>
            </a:r>
            <a:r>
              <a:rPr lang="cs-CZ" dirty="0" err="1"/>
              <a:t>zabloudilou</a:t>
            </a:r>
            <a:r>
              <a:rPr lang="cs-CZ" dirty="0"/>
              <a:t> loď, vrženou za vichřice</a:t>
            </a:r>
            <a:br>
              <a:rPr lang="cs-CZ" dirty="0"/>
            </a:br>
            <a:r>
              <a:rPr lang="cs-CZ" dirty="0"/>
              <a:t>do vzduchu bez ptactva za gigantický plot,</a:t>
            </a:r>
            <a:br>
              <a:rPr lang="cs-CZ" dirty="0"/>
            </a:br>
            <a:r>
              <a:rPr lang="cs-CZ" dirty="0"/>
              <a:t>mne nezachrání už záchranná plachetnice,</a:t>
            </a:r>
            <a:br>
              <a:rPr lang="cs-CZ" dirty="0"/>
            </a:br>
            <a:r>
              <a:rPr lang="cs-CZ" dirty="0"/>
              <a:t>můj trup je opilý přívaly slaných vod…</a:t>
            </a:r>
          </a:p>
          <a:p>
            <a:endParaRPr lang="cs-CZ" dirty="0"/>
          </a:p>
        </p:txBody>
      </p:sp>
      <p:pic>
        <p:nvPicPr>
          <p:cNvPr id="7170" name="Picture 2" descr="E:\Downloads\1347826624_Hel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410076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arjat Arthur Rimbaud 1872 n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47358"/>
            <a:ext cx="2000255" cy="302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7553344" y="4744165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obr. 3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892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Použitá literatura a ilustrace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dirty="0" smtClean="0"/>
              <a:t>Obr. </a:t>
            </a:r>
            <a:r>
              <a:rPr lang="cs-CZ" sz="1400" dirty="0"/>
              <a:t>1 - </a:t>
            </a:r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cs.wikipedia.org/wiki/Baudelaire</a:t>
            </a:r>
            <a:endParaRPr lang="cs-CZ" sz="1400" dirty="0" smtClean="0"/>
          </a:p>
          <a:p>
            <a:r>
              <a:rPr lang="cs-CZ" sz="1400" dirty="0" smtClean="0"/>
              <a:t>Obr. </a:t>
            </a:r>
            <a:r>
              <a:rPr lang="cs-CZ" sz="1400" dirty="0"/>
              <a:t>2 - </a:t>
            </a: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cs.wikipedia.org/wiki/Paul_Verlaine</a:t>
            </a:r>
            <a:endParaRPr lang="cs-CZ" sz="1400" dirty="0" smtClean="0"/>
          </a:p>
          <a:p>
            <a:r>
              <a:rPr lang="cs-CZ" sz="1400" dirty="0" smtClean="0"/>
              <a:t>Obr. </a:t>
            </a:r>
            <a:r>
              <a:rPr lang="cs-CZ" sz="1400" dirty="0"/>
              <a:t>3 - </a:t>
            </a: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cs.wikipedia.org/wiki/Rimbaud</a:t>
            </a:r>
            <a:endParaRPr lang="cs-CZ" sz="1400" dirty="0" smtClean="0"/>
          </a:p>
          <a:p>
            <a:r>
              <a:rPr lang="cs-CZ" sz="1400" dirty="0" smtClean="0"/>
              <a:t>Všechny obrázky </a:t>
            </a:r>
            <a:r>
              <a:rPr lang="cs-CZ" sz="1400" smtClean="0"/>
              <a:t>byly staženy 9.9.2012</a:t>
            </a:r>
            <a:endParaRPr lang="cs-CZ" sz="1400" dirty="0" smtClean="0"/>
          </a:p>
          <a:p>
            <a:endParaRPr lang="cs-CZ" sz="1400" dirty="0" smtClean="0"/>
          </a:p>
          <a:p>
            <a:r>
              <a:rPr lang="cs-CZ" sz="1400" dirty="0" smtClean="0"/>
              <a:t>Zdroj: Wikipedie</a:t>
            </a:r>
          </a:p>
          <a:p>
            <a:endParaRPr lang="cs-CZ" sz="1400" dirty="0"/>
          </a:p>
          <a:p>
            <a:r>
              <a:rPr lang="cs-CZ" sz="1400" dirty="0" smtClean="0"/>
              <a:t>Martinková, Věra a kol.: Čítanka 3, </a:t>
            </a:r>
            <a:r>
              <a:rPr lang="cs-CZ" sz="1400" dirty="0" err="1" smtClean="0"/>
              <a:t>Trizonia</a:t>
            </a:r>
            <a:r>
              <a:rPr lang="cs-CZ" sz="1400" dirty="0" smtClean="0"/>
              <a:t> Praha, 1993, 350 s.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45537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Prokletí básníci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Dekadence v literatuře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6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cs-CZ" dirty="0">
                <a:effectLst/>
              </a:rPr>
              <a:t>Prokletí básníci -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/>
              <a:t>označení francouzských dekadentních básníků poslední třetiny 19. století</a:t>
            </a:r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/>
              <a:t>termín poprvé užil P. </a:t>
            </a:r>
            <a:r>
              <a:rPr lang="cs-CZ" sz="2400" dirty="0" err="1"/>
              <a:t>Verlaine</a:t>
            </a:r>
            <a:r>
              <a:rPr lang="cs-CZ" sz="2400" dirty="0"/>
              <a:t> r. 1883</a:t>
            </a:r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/>
              <a:t>spojuje je bohémský život </a:t>
            </a:r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/>
              <a:t>typická je pro ně neúcta k většinové společnosti a jejím pravidlům</a:t>
            </a:r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/>
              <a:t>krásu hledali v ošklivosti</a:t>
            </a:r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/>
              <a:t>psali o tabuizovaných tématech</a:t>
            </a:r>
          </a:p>
        </p:txBody>
      </p:sp>
    </p:spTree>
    <p:extLst>
      <p:ext uri="{BB962C8B-B14F-4D97-AF65-F5344CB8AC3E}">
        <p14:creationId xmlns:p14="http://schemas.microsoft.com/office/powerpoint/2010/main" val="310296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Prokletí básníci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b="1" dirty="0"/>
              <a:t>Charles Baudelaire</a:t>
            </a:r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b="1" dirty="0"/>
              <a:t>Arthur Rimbaud</a:t>
            </a:r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b="1" dirty="0"/>
              <a:t>Paul </a:t>
            </a:r>
            <a:r>
              <a:rPr lang="cs-CZ" sz="2400" b="1" dirty="0" err="1" smtClean="0"/>
              <a:t>Verlaine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/>
          </a:p>
          <a:p>
            <a:pPr marL="0" indent="0">
              <a:lnSpc>
                <a:spcPts val="3400"/>
              </a:lnSpc>
              <a:buClr>
                <a:schemeClr val="tx1"/>
              </a:buClr>
              <a:buNone/>
            </a:pPr>
            <a:endParaRPr lang="cs-CZ" sz="2400" dirty="0" smtClean="0"/>
          </a:p>
          <a:p>
            <a:pPr marL="0" indent="0">
              <a:lnSpc>
                <a:spcPts val="3400"/>
              </a:lnSpc>
              <a:buClr>
                <a:schemeClr val="tx1"/>
              </a:buClr>
              <a:buNone/>
            </a:pPr>
            <a:r>
              <a:rPr lang="cs-CZ" sz="2400" dirty="0" smtClean="0"/>
              <a:t>K </a:t>
            </a:r>
            <a:r>
              <a:rPr lang="cs-CZ" sz="2400" dirty="0"/>
              <a:t>prokletým básníkům bývá někdy řazen i francouzský básník žijící o několik století dříve a praotec literárního hororu. Uhodnete jejich jména? Své tvrzení zdůvodněte.</a:t>
            </a:r>
          </a:p>
        </p:txBody>
      </p:sp>
      <p:pic>
        <p:nvPicPr>
          <p:cNvPr id="1027" name="Picture 3" descr="E:\Downloads\1347826624_Hel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37" y="3598168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91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DEKADENCE – přelom 19. a 20.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740080" cy="518720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600" dirty="0" smtClean="0"/>
              <a:t>označení </a:t>
            </a:r>
            <a:r>
              <a:rPr lang="cs-CZ" sz="2600" dirty="0"/>
              <a:t>různých umělec. proudů vycházejících z </a:t>
            </a:r>
            <a:r>
              <a:rPr lang="cs-CZ" sz="2600" dirty="0" smtClean="0"/>
              <a:t>romantismu</a:t>
            </a:r>
            <a:endParaRPr lang="cs-CZ" sz="2600" dirty="0"/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600" dirty="0" smtClean="0"/>
              <a:t>umělci </a:t>
            </a:r>
            <a:r>
              <a:rPr lang="cs-CZ" sz="2600" dirty="0"/>
              <a:t>vycházejí z pocitů marnosti, prázdnoty, nudy, zklamání a beznaděje, jsou znechuceni </a:t>
            </a:r>
            <a:r>
              <a:rPr lang="cs-CZ" sz="2600" dirty="0" smtClean="0"/>
              <a:t>společností</a:t>
            </a:r>
            <a:endParaRPr lang="cs-CZ" sz="2600" dirty="0"/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600" dirty="0" smtClean="0"/>
              <a:t>k </a:t>
            </a:r>
            <a:r>
              <a:rPr lang="cs-CZ" sz="2600" dirty="0"/>
              <a:t>životu dekadentů patří bohémství, satanismus, nevázaný sex, </a:t>
            </a:r>
            <a:r>
              <a:rPr lang="cs-CZ" sz="2600" dirty="0" smtClean="0"/>
              <a:t>alkohol</a:t>
            </a:r>
            <a:endParaRPr lang="cs-CZ" sz="2600" dirty="0"/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600" dirty="0" smtClean="0"/>
              <a:t>v </a:t>
            </a:r>
            <a:r>
              <a:rPr lang="cs-CZ" sz="2600" dirty="0"/>
              <a:t>literatuře se dekadence projevuje pesimistickými náladami, pocity zmaru, </a:t>
            </a:r>
            <a:r>
              <a:rPr lang="cs-CZ" sz="2600" dirty="0" smtClean="0"/>
              <a:t>morbiditou</a:t>
            </a:r>
            <a:endParaRPr lang="cs-CZ" sz="2600" dirty="0"/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600" dirty="0" smtClean="0"/>
              <a:t>„umění </a:t>
            </a:r>
            <a:r>
              <a:rPr lang="cs-CZ" sz="2600" dirty="0"/>
              <a:t>pro </a:t>
            </a:r>
            <a:r>
              <a:rPr lang="cs-CZ" sz="2600" dirty="0" smtClean="0"/>
              <a:t>umění“</a:t>
            </a:r>
          </a:p>
          <a:p>
            <a:pPr marL="0" indent="0">
              <a:lnSpc>
                <a:spcPts val="3400"/>
              </a:lnSpc>
              <a:buClr>
                <a:schemeClr val="tx1"/>
              </a:buClr>
              <a:buNone/>
            </a:pPr>
            <a:endParaRPr lang="cs-CZ" sz="2600" dirty="0"/>
          </a:p>
          <a:p>
            <a:pPr marL="0" indent="0">
              <a:lnSpc>
                <a:spcPts val="3400"/>
              </a:lnSpc>
              <a:buClr>
                <a:schemeClr val="tx1"/>
              </a:buClr>
              <a:buNone/>
            </a:pPr>
            <a:endParaRPr lang="cs-CZ" sz="2600" dirty="0" smtClean="0"/>
          </a:p>
          <a:p>
            <a:pPr marL="0" indent="0">
              <a:lnSpc>
                <a:spcPts val="3400"/>
              </a:lnSpc>
              <a:buClr>
                <a:schemeClr val="tx1"/>
              </a:buClr>
              <a:buNone/>
            </a:pPr>
            <a:r>
              <a:rPr lang="cs-CZ" sz="2600" dirty="0" smtClean="0"/>
              <a:t>Vznikají </a:t>
            </a:r>
            <a:r>
              <a:rPr lang="cs-CZ" sz="2600" dirty="0"/>
              <a:t>podobné umělecké skupiny i dnes?</a:t>
            </a:r>
          </a:p>
          <a:p>
            <a:endParaRPr lang="cs-CZ" dirty="0"/>
          </a:p>
        </p:txBody>
      </p:sp>
      <p:pic>
        <p:nvPicPr>
          <p:cNvPr id="2050" name="Picture 2" descr="E:\Downloads\1347826624_Hel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373216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22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Charles Baudelaire (1821-1867)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5563344" cy="4525963"/>
          </a:xfrm>
        </p:spPr>
        <p:txBody>
          <a:bodyPr>
            <a:normAutofit/>
          </a:bodyPr>
          <a:lstStyle/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 smtClean="0"/>
              <a:t>v </a:t>
            </a:r>
            <a:r>
              <a:rPr lang="cs-CZ" sz="2400" dirty="0"/>
              <a:t>sedmi letech ztratil otce, svého otčíma </a:t>
            </a:r>
            <a:r>
              <a:rPr lang="cs-CZ" sz="2400" dirty="0" smtClean="0"/>
              <a:t>nenáviděl</a:t>
            </a:r>
            <a:endParaRPr lang="cs-CZ" sz="2400" dirty="0"/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 smtClean="0"/>
              <a:t>pro </a:t>
            </a:r>
            <a:r>
              <a:rPr lang="cs-CZ" sz="2400" dirty="0"/>
              <a:t>nekázeň vyloučen z </a:t>
            </a:r>
            <a:r>
              <a:rPr lang="cs-CZ" sz="2400" dirty="0" smtClean="0"/>
              <a:t>lycea</a:t>
            </a:r>
            <a:endParaRPr lang="cs-CZ" sz="2400" dirty="0"/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 smtClean="0"/>
              <a:t>podnikl </a:t>
            </a:r>
            <a:r>
              <a:rPr lang="cs-CZ" sz="2400" dirty="0"/>
              <a:t>roční cestu do </a:t>
            </a:r>
            <a:r>
              <a:rPr lang="cs-CZ" sz="2400" dirty="0" smtClean="0"/>
              <a:t>Indie</a:t>
            </a:r>
            <a:endParaRPr lang="cs-CZ" sz="2400" dirty="0"/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 smtClean="0"/>
              <a:t>od </a:t>
            </a:r>
            <a:r>
              <a:rPr lang="cs-CZ" sz="2400" dirty="0"/>
              <a:t>r. 1841 žije v Paříži a stýká se s významnými </a:t>
            </a:r>
            <a:r>
              <a:rPr lang="cs-CZ" sz="2400" dirty="0" smtClean="0"/>
              <a:t>spisovateli</a:t>
            </a:r>
            <a:endParaRPr lang="cs-CZ" sz="2400" dirty="0"/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 smtClean="0"/>
              <a:t>vztah </a:t>
            </a:r>
            <a:r>
              <a:rPr lang="cs-CZ" sz="2400" dirty="0"/>
              <a:t>s mulatkou </a:t>
            </a:r>
            <a:r>
              <a:rPr lang="cs-CZ" sz="2400" dirty="0" err="1"/>
              <a:t>Jeannou</a:t>
            </a:r>
            <a:r>
              <a:rPr lang="cs-CZ" sz="2400" dirty="0"/>
              <a:t> </a:t>
            </a:r>
            <a:r>
              <a:rPr lang="cs-CZ" sz="2400" dirty="0" smtClean="0"/>
              <a:t>Duvalovou</a:t>
            </a:r>
            <a:endParaRPr lang="cs-CZ" sz="2400" dirty="0"/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 smtClean="0"/>
              <a:t>překládal </a:t>
            </a:r>
            <a:r>
              <a:rPr lang="cs-CZ" sz="2400" dirty="0" err="1" smtClean="0"/>
              <a:t>E.A.Poea</a:t>
            </a:r>
            <a:endParaRPr lang="cs-CZ" sz="2400" dirty="0"/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 smtClean="0"/>
              <a:t>stižen </a:t>
            </a:r>
            <a:r>
              <a:rPr lang="cs-CZ" sz="2400" dirty="0" err="1"/>
              <a:t>syfilitidou</a:t>
            </a:r>
            <a:r>
              <a:rPr lang="cs-CZ" sz="2400" dirty="0"/>
              <a:t> (ochrnutí, ztráta řeči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pic>
        <p:nvPicPr>
          <p:cNvPr id="3074" name="Picture 2" descr="Charles Baudelair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821" y="2996952"/>
            <a:ext cx="23812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206114" y="6044953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obr. 1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49552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Květy zla (1857)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 smtClean="0"/>
              <a:t>klíčové </a:t>
            </a:r>
            <a:r>
              <a:rPr lang="cs-CZ" sz="2400" dirty="0"/>
              <a:t>dílo moderní </a:t>
            </a:r>
            <a:r>
              <a:rPr lang="cs-CZ" sz="2400" dirty="0" smtClean="0"/>
              <a:t>poezie</a:t>
            </a:r>
            <a:endParaRPr lang="cs-CZ" sz="2400" dirty="0"/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 smtClean="0"/>
              <a:t>podána </a:t>
            </a:r>
            <a:r>
              <a:rPr lang="cs-CZ" sz="2400" dirty="0"/>
              <a:t>žaloba proti autorovi a oběma nakladatelům=šest básní zabaveno, pokuta 300 </a:t>
            </a:r>
            <a:r>
              <a:rPr lang="cs-CZ" sz="2400" dirty="0" smtClean="0"/>
              <a:t>franků</a:t>
            </a:r>
            <a:endParaRPr lang="cs-CZ" sz="2400" dirty="0"/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 smtClean="0"/>
              <a:t>sbírka </a:t>
            </a:r>
            <a:r>
              <a:rPr lang="cs-CZ" sz="2400" dirty="0"/>
              <a:t>obsahuje 126 básní rozdělených do šesti oddílů (např. Víno, Revolta, Smrt</a:t>
            </a:r>
            <a:r>
              <a:rPr lang="cs-CZ" sz="2400" dirty="0" smtClean="0"/>
              <a:t>)</a:t>
            </a:r>
            <a:endParaRPr lang="cs-CZ" sz="2400" dirty="0"/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 smtClean="0"/>
              <a:t>hlavní </a:t>
            </a:r>
            <a:r>
              <a:rPr lang="cs-CZ" sz="2400" dirty="0"/>
              <a:t>téma sbírky = nemožnost člověka dosáhnout štěstí a odtud pramenící </a:t>
            </a:r>
            <a:r>
              <a:rPr lang="cs-CZ" sz="2400" dirty="0" smtClean="0"/>
              <a:t>bolest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1964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effectLst/>
              </a:rPr>
              <a:t>Květy zla – zdechlina (přeložil. </a:t>
            </a:r>
            <a:r>
              <a:rPr lang="cs-CZ" dirty="0" err="1">
                <a:effectLst/>
              </a:rPr>
              <a:t>F.Hrubín</a:t>
            </a:r>
            <a:r>
              <a:rPr lang="cs-CZ" dirty="0">
                <a:effectLst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5517232"/>
            <a:ext cx="8686800" cy="922933"/>
          </a:xfrm>
        </p:spPr>
        <p:txBody>
          <a:bodyPr>
            <a:normAutofit/>
          </a:bodyPr>
          <a:lstStyle/>
          <a:p>
            <a:pPr marL="0" indent="0">
              <a:lnSpc>
                <a:spcPts val="3400"/>
              </a:lnSpc>
              <a:buClr>
                <a:schemeClr val="tx1"/>
              </a:buClr>
              <a:buNone/>
            </a:pPr>
            <a:r>
              <a:rPr lang="cs-CZ" sz="2400" dirty="0" smtClean="0"/>
              <a:t>Vystihněte </a:t>
            </a:r>
            <a:r>
              <a:rPr lang="cs-CZ" sz="2400" dirty="0"/>
              <a:t>ladění básně. Jedná se o tzv. „krásnou literaturu“?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835696" y="1772816"/>
            <a:ext cx="4968552" cy="2952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dirty="0"/>
              <a:t>Vzpomeňte, duše má, nač za letního rána,</a:t>
            </a:r>
            <a:br>
              <a:rPr lang="cs-CZ" dirty="0"/>
            </a:br>
            <a:r>
              <a:rPr lang="cs-CZ" dirty="0"/>
              <a:t>jak stvořeného pro lásku,</a:t>
            </a:r>
            <a:br>
              <a:rPr lang="cs-CZ" dirty="0"/>
            </a:br>
            <a:r>
              <a:rPr lang="cs-CZ" dirty="0"/>
              <a:t>jsme přišli: u cesty zdechlina rozežraná</a:t>
            </a:r>
            <a:br>
              <a:rPr lang="cs-CZ" dirty="0"/>
            </a:br>
            <a:r>
              <a:rPr lang="cs-CZ" dirty="0"/>
              <a:t>na horkém loži z oblázků.</a:t>
            </a:r>
            <a:br>
              <a:rPr lang="cs-CZ" dirty="0"/>
            </a:br>
            <a:r>
              <a:rPr lang="cs-CZ" dirty="0"/>
              <a:t>…</a:t>
            </a:r>
            <a:br>
              <a:rPr lang="cs-CZ" dirty="0"/>
            </a:br>
            <a:r>
              <a:rPr lang="cs-CZ" dirty="0"/>
              <a:t>Pak </a:t>
            </a:r>
            <a:r>
              <a:rPr lang="cs-CZ" dirty="0" err="1"/>
              <a:t>rcete</a:t>
            </a:r>
            <a:r>
              <a:rPr lang="cs-CZ" dirty="0"/>
              <a:t>, kráso má, těm červům, kteří v šeru</a:t>
            </a:r>
            <a:br>
              <a:rPr lang="cs-CZ" dirty="0"/>
            </a:br>
            <a:r>
              <a:rPr lang="cs-CZ" dirty="0"/>
              <a:t>polibky žrát vám budou dál,</a:t>
            </a:r>
            <a:br>
              <a:rPr lang="cs-CZ" dirty="0"/>
            </a:br>
            <a:r>
              <a:rPr lang="cs-CZ" dirty="0"/>
              <a:t>že božskou podstatu i tvar svých lásek věru,</a:t>
            </a:r>
            <a:br>
              <a:rPr lang="cs-CZ" dirty="0"/>
            </a:br>
            <a:r>
              <a:rPr lang="cs-CZ" dirty="0"/>
              <a:t>ač dávno tlí, jsem uchoval!</a:t>
            </a:r>
          </a:p>
          <a:p>
            <a:endParaRPr lang="cs-CZ" dirty="0"/>
          </a:p>
        </p:txBody>
      </p:sp>
      <p:pic>
        <p:nvPicPr>
          <p:cNvPr id="4098" name="Picture 2" descr="E:\Downloads\1347826624_Hel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85184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89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Paul </a:t>
            </a:r>
            <a:r>
              <a:rPr lang="cs-CZ" dirty="0" err="1">
                <a:effectLst/>
              </a:rPr>
              <a:t>Verlaine</a:t>
            </a:r>
            <a:r>
              <a:rPr lang="cs-CZ" dirty="0">
                <a:effectLst/>
              </a:rPr>
              <a:t> (1844-1896)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3"/>
            <a:ext cx="5851376" cy="504319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 smtClean="0"/>
              <a:t>působil </a:t>
            </a:r>
            <a:r>
              <a:rPr lang="cs-CZ" sz="2400" dirty="0"/>
              <a:t>jako úředník v Paříži (pojišťovna, radnice</a:t>
            </a:r>
            <a:r>
              <a:rPr lang="cs-CZ" sz="2400" dirty="0" smtClean="0"/>
              <a:t>)</a:t>
            </a:r>
            <a:endParaRPr lang="cs-CZ" sz="2400" dirty="0"/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 smtClean="0"/>
              <a:t>po </a:t>
            </a:r>
            <a:r>
              <a:rPr lang="cs-CZ" sz="2400" dirty="0"/>
              <a:t>seznámení s Rimbaudem </a:t>
            </a:r>
            <a:r>
              <a:rPr lang="cs-CZ" sz="2400" dirty="0" smtClean="0"/>
              <a:t>opouští </a:t>
            </a:r>
            <a:r>
              <a:rPr lang="cs-CZ" sz="2400" dirty="0"/>
              <a:t>rodinu – manželku </a:t>
            </a:r>
            <a:r>
              <a:rPr lang="cs-CZ" sz="2400" dirty="0" err="1"/>
              <a:t>Mathildu</a:t>
            </a:r>
            <a:r>
              <a:rPr lang="cs-CZ" sz="2400" dirty="0"/>
              <a:t> </a:t>
            </a:r>
            <a:r>
              <a:rPr lang="cs-CZ" sz="2400" dirty="0" err="1"/>
              <a:t>Mautéovou</a:t>
            </a:r>
            <a:r>
              <a:rPr lang="cs-CZ" sz="2400" dirty="0"/>
              <a:t> a </a:t>
            </a:r>
            <a:r>
              <a:rPr lang="cs-CZ" sz="2400" dirty="0" smtClean="0"/>
              <a:t>syna</a:t>
            </a:r>
            <a:endParaRPr lang="cs-CZ" sz="2400" dirty="0"/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 err="1"/>
              <a:t>Verlaine</a:t>
            </a:r>
            <a:r>
              <a:rPr lang="cs-CZ" sz="2400" dirty="0"/>
              <a:t> s Rimbaudem žijí střídavě v Londýně, </a:t>
            </a:r>
            <a:r>
              <a:rPr lang="cs-CZ" sz="2400" dirty="0" smtClean="0"/>
              <a:t>Bruselu</a:t>
            </a:r>
            <a:endParaRPr lang="cs-CZ" sz="2400" dirty="0"/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 smtClean="0"/>
              <a:t>jejich </a:t>
            </a:r>
            <a:r>
              <a:rPr lang="cs-CZ" sz="2400" dirty="0"/>
              <a:t>vztah je plný neshod a násilností </a:t>
            </a:r>
            <a:r>
              <a:rPr lang="cs-CZ" sz="2400" dirty="0" smtClean="0"/>
              <a:t>=&gt; </a:t>
            </a:r>
            <a:r>
              <a:rPr lang="cs-CZ" sz="2400" dirty="0"/>
              <a:t>vyvrcholí hádkou v Bruselu, kdy </a:t>
            </a:r>
            <a:r>
              <a:rPr lang="cs-CZ" sz="2400" dirty="0" err="1"/>
              <a:t>Verlaine</a:t>
            </a:r>
            <a:r>
              <a:rPr lang="cs-CZ" sz="2400" dirty="0"/>
              <a:t> Rimbauda postřelí – následuje dvouleté vězení, kde se upíná k </a:t>
            </a:r>
            <a:r>
              <a:rPr lang="cs-CZ" sz="2400" dirty="0" smtClean="0"/>
              <a:t>víře</a:t>
            </a:r>
            <a:endParaRPr lang="cs-CZ" sz="2400" dirty="0"/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 smtClean="0"/>
              <a:t>po </a:t>
            </a:r>
            <a:r>
              <a:rPr lang="cs-CZ" sz="2400" dirty="0"/>
              <a:t>propuštění působí jako profesor a později se vrací k bohémskému způsobu </a:t>
            </a:r>
            <a:r>
              <a:rPr lang="cs-CZ" sz="2400" dirty="0" smtClean="0"/>
              <a:t>života</a:t>
            </a:r>
            <a:endParaRPr lang="cs-CZ" sz="2400" dirty="0"/>
          </a:p>
          <a:p>
            <a:pPr>
              <a:lnSpc>
                <a:spcPts val="34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400" dirty="0" smtClean="0"/>
              <a:t>sbírky </a:t>
            </a:r>
            <a:r>
              <a:rPr lang="cs-CZ" sz="2400" dirty="0"/>
              <a:t>– Saturnské básně, Láska, Romance beze slov (vztah s Rimbaudem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pic>
        <p:nvPicPr>
          <p:cNvPr id="5122" name="Picture 2" descr="1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356992"/>
            <a:ext cx="185737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409896" y="5823967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obr. 2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95365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298</TotalTime>
  <Words>556</Words>
  <Application>Microsoft Office PowerPoint</Application>
  <PresentationFormat>Předvádění na obrazovce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Cesta</vt:lpstr>
      <vt:lpstr>Prezentace aplikace PowerPoint</vt:lpstr>
      <vt:lpstr>Prokletí básníci</vt:lpstr>
      <vt:lpstr>Prokletí básníci - úvod</vt:lpstr>
      <vt:lpstr>Prokletí básníci</vt:lpstr>
      <vt:lpstr>DEKADENCE – přelom 19. a 20. století</vt:lpstr>
      <vt:lpstr>Charles Baudelaire (1821-1867)</vt:lpstr>
      <vt:lpstr>Květy zla (1857)</vt:lpstr>
      <vt:lpstr>Květy zla – zdechlina (přeložil. F.Hrubín)</vt:lpstr>
      <vt:lpstr>Paul Verlaine (1844-1896)</vt:lpstr>
      <vt:lpstr>Paul Verlaine – Saturnské básně</vt:lpstr>
      <vt:lpstr>Arthur rimbaud (1854-1891)</vt:lpstr>
      <vt:lpstr>Arthur rimbaud – opilý koráb</vt:lpstr>
      <vt:lpstr>Použitá literatura a ilustrace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Prokletí básníci</dc:title>
  <dc:creator>Kaja</dc:creator>
  <cp:lastModifiedBy>Kaja</cp:lastModifiedBy>
  <cp:revision>38</cp:revision>
  <dcterms:created xsi:type="dcterms:W3CDTF">2012-08-16T17:01:08Z</dcterms:created>
  <dcterms:modified xsi:type="dcterms:W3CDTF">2012-09-24T17:56:42Z</dcterms:modified>
</cp:coreProperties>
</file>