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8E5C7D7-323D-4A65-A4EC-36AA93E7BC5C}" type="datetimeFigureOut">
              <a:rPr lang="cs-CZ" smtClean="0"/>
              <a:t>23.9.2012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7DCC36-A696-4996-B516-710F505FD6D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C7D7-323D-4A65-A4EC-36AA93E7BC5C}" type="datetimeFigureOut">
              <a:rPr lang="cs-CZ" smtClean="0"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CC36-A696-4996-B516-710F505FD6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8E5C7D7-323D-4A65-A4EC-36AA93E7BC5C}" type="datetimeFigureOut">
              <a:rPr lang="cs-CZ" smtClean="0"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47DCC36-A696-4996-B516-710F505FD6D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C7D7-323D-4A65-A4EC-36AA93E7BC5C}" type="datetimeFigureOut">
              <a:rPr lang="cs-CZ" smtClean="0"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7DCC36-A696-4996-B516-710F505FD6D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C7D7-323D-4A65-A4EC-36AA93E7BC5C}" type="datetimeFigureOut">
              <a:rPr lang="cs-CZ" smtClean="0"/>
              <a:t>23.9.2012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47DCC36-A696-4996-B516-710F505FD6D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8E5C7D7-323D-4A65-A4EC-36AA93E7BC5C}" type="datetimeFigureOut">
              <a:rPr lang="cs-CZ" smtClean="0"/>
              <a:t>23.9.2012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47DCC36-A696-4996-B516-710F505FD6D6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8E5C7D7-323D-4A65-A4EC-36AA93E7BC5C}" type="datetimeFigureOut">
              <a:rPr lang="cs-CZ" smtClean="0"/>
              <a:t>23.9.2012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47DCC36-A696-4996-B516-710F505FD6D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C7D7-323D-4A65-A4EC-36AA93E7BC5C}" type="datetimeFigureOut">
              <a:rPr lang="cs-CZ" smtClean="0"/>
              <a:t>23.9.2012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7DCC36-A696-4996-B516-710F505FD6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C7D7-323D-4A65-A4EC-36AA93E7BC5C}" type="datetimeFigureOut">
              <a:rPr lang="cs-CZ" smtClean="0"/>
              <a:t>23.9.2012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7DCC36-A696-4996-B516-710F505FD6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C7D7-323D-4A65-A4EC-36AA93E7BC5C}" type="datetimeFigureOut">
              <a:rPr lang="cs-CZ" smtClean="0"/>
              <a:t>23.9.2012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7DCC36-A696-4996-B516-710F505FD6D6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8E5C7D7-323D-4A65-A4EC-36AA93E7BC5C}" type="datetimeFigureOut">
              <a:rPr lang="cs-CZ" smtClean="0"/>
              <a:t>23.9.2012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47DCC36-A696-4996-B516-710F505FD6D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E5C7D7-323D-4A65-A4EC-36AA93E7BC5C}" type="datetimeFigureOut">
              <a:rPr lang="cs-CZ" smtClean="0"/>
              <a:t>23.9.2012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7DCC36-A696-4996-B516-710F505FD6D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book.cz/detail.asp?ID=100311" TargetMode="External"/><Relationship Id="rId2" Type="http://schemas.openxmlformats.org/officeDocument/2006/relationships/hyperlink" Target="http://cs.wikipedia.org/wiki/Petr_Bezru%C4%8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zmo.cz/clanek/2652/aktuality/basnicke-ladeni-ve-srubu-petra-bezruc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Bezruc_2.j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499992" y="499315"/>
            <a:ext cx="3509807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Y_32_INOVACE_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ČJPS2A0360BED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051720" y="1690930"/>
            <a:ext cx="6624736" cy="37548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/>
              <a:t>Výukový materiál v rámci projektu OPVK 1.5 Peníze středním školám</a:t>
            </a:r>
            <a:br>
              <a:rPr lang="cs-CZ" sz="1400" b="1" dirty="0"/>
            </a:b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Číslo projektu:		CZ.1.07/1.5.00/34.0883 </a:t>
            </a:r>
            <a:br>
              <a:rPr lang="cs-CZ" sz="1400" b="1" dirty="0"/>
            </a:br>
            <a:r>
              <a:rPr lang="cs-CZ" sz="1400" b="1" dirty="0"/>
              <a:t>Název projektu:		Rozvoj vzdělanosti</a:t>
            </a:r>
            <a:br>
              <a:rPr lang="cs-CZ" sz="1400" b="1" dirty="0"/>
            </a:br>
            <a:r>
              <a:rPr lang="cs-CZ" sz="1400" b="1" dirty="0"/>
              <a:t>Číslo šablony:   		III/2</a:t>
            </a:r>
            <a:br>
              <a:rPr lang="cs-CZ" sz="1400" b="1" dirty="0"/>
            </a:br>
            <a:r>
              <a:rPr lang="cs-CZ" sz="1400" b="1" dirty="0"/>
              <a:t>Datum vytvoření:	</a:t>
            </a:r>
            <a:r>
              <a:rPr lang="cs-CZ" sz="1400" b="1" dirty="0" smtClean="0"/>
              <a:t>	</a:t>
            </a:r>
            <a:r>
              <a:rPr lang="cs-CZ" sz="1400" b="1" dirty="0" smtClean="0"/>
              <a:t>11.9</a:t>
            </a:r>
            <a:r>
              <a:rPr lang="cs-CZ" sz="1400" b="1" dirty="0"/>
              <a:t>. 2012</a:t>
            </a:r>
            <a:br>
              <a:rPr lang="cs-CZ" sz="1400" b="1" dirty="0"/>
            </a:br>
            <a:r>
              <a:rPr lang="cs-CZ" sz="1400" b="1" dirty="0"/>
              <a:t>Autor:			</a:t>
            </a:r>
            <a:r>
              <a:rPr lang="cs-CZ" sz="1400" b="1" dirty="0" smtClean="0"/>
              <a:t>Mgr. Karla </a:t>
            </a:r>
            <a:r>
              <a:rPr lang="cs-CZ" sz="1400" b="1" dirty="0" err="1" smtClean="0"/>
              <a:t>Bedrlíková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Určeno pro předmět:      </a:t>
            </a:r>
            <a:r>
              <a:rPr lang="cs-CZ" sz="1400" b="1" dirty="0" smtClean="0"/>
              <a:t>	</a:t>
            </a:r>
            <a:r>
              <a:rPr lang="cs-CZ" sz="1400" b="1" dirty="0" smtClean="0"/>
              <a:t>	Český jazyk a literatura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Tematická oblast:	</a:t>
            </a:r>
            <a:r>
              <a:rPr lang="cs-CZ" sz="1400" b="1" dirty="0" smtClean="0"/>
              <a:t>	Česká a svět. literatura I. pol. 20. stol.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Obor vzdělání:		</a:t>
            </a:r>
            <a:r>
              <a:rPr lang="cs-CZ" sz="1400" b="1" dirty="0" smtClean="0"/>
              <a:t>Podnikání (64-41-L/51), 2. ročník                                            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Název výukového materiálu: </a:t>
            </a:r>
            <a:r>
              <a:rPr lang="cs-CZ" sz="1400" b="1" dirty="0" smtClean="0"/>
              <a:t>	</a:t>
            </a:r>
            <a:r>
              <a:rPr lang="cs-CZ" sz="1400" b="1" dirty="0" smtClean="0"/>
              <a:t>Petr Bezruč </a:t>
            </a:r>
            <a:r>
              <a:rPr lang="cs-CZ" sz="1400" b="1" dirty="0" smtClean="0"/>
              <a:t>– </a:t>
            </a:r>
            <a:r>
              <a:rPr lang="cs-CZ" sz="1400" b="1" dirty="0" smtClean="0"/>
              <a:t>osobnost regionální literatury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Popis využití: </a:t>
            </a:r>
            <a:r>
              <a:rPr lang="cs-CZ" sz="1400" b="1" dirty="0" smtClean="0"/>
              <a:t>		Výukový </a:t>
            </a:r>
            <a:r>
              <a:rPr lang="cs-CZ" sz="1400" b="1" dirty="0"/>
              <a:t>materiál s úkoly pro žáky s </a:t>
            </a:r>
            <a:r>
              <a:rPr lang="cs-CZ" sz="1400" b="1" dirty="0" smtClean="0"/>
              <a:t>				využitím </a:t>
            </a:r>
            <a:r>
              <a:rPr lang="cs-CZ" sz="1400" b="1" dirty="0"/>
              <a:t>dataprojektoru, </a:t>
            </a:r>
            <a:r>
              <a:rPr lang="cs-CZ" sz="1400" b="1" dirty="0" smtClean="0"/>
              <a:t>notebooku, internetu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Čas:  </a:t>
            </a:r>
            <a:r>
              <a:rPr lang="cs-CZ" sz="1400" b="1" dirty="0" smtClean="0"/>
              <a:t>			</a:t>
            </a:r>
            <a:r>
              <a:rPr lang="cs-CZ" sz="1400" b="1" dirty="0" smtClean="0"/>
              <a:t>25 </a:t>
            </a:r>
            <a:r>
              <a:rPr lang="cs-CZ" sz="1400" b="1" dirty="0"/>
              <a:t>minut </a:t>
            </a:r>
            <a:br>
              <a:rPr lang="cs-CZ" sz="1400" b="1" dirty="0"/>
            </a:br>
            <a:r>
              <a:rPr lang="cs-CZ" sz="1400" dirty="0"/>
              <a:t/>
            </a:r>
            <a:br>
              <a:rPr lang="cs-CZ" sz="1400" dirty="0"/>
            </a:br>
            <a:endParaRPr lang="cs-CZ" sz="1400" dirty="0"/>
          </a:p>
        </p:txBody>
      </p:sp>
      <p:pic>
        <p:nvPicPr>
          <p:cNvPr id="9" name="Picture 2" descr="E:\Downloads\loga_pruhled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2332"/>
            <a:ext cx="3098011" cy="571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52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Samostatná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Uveďte tři místa, se kterými je spojen Petr Bezruč.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Proč vydává Bezruč Slezské písně anonymně?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Proč se ve sbírce téměř nevyskytují intimní básně?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Nacházíme odkaz Petra Bezruče i dnes? (práce s internetem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2089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Informace čerpány z Wikipedie.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Polák, Josef: Česká literatura 19. století. Praha 1990, 308 s.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b="1" dirty="0" smtClean="0"/>
              <a:t>Obrázky</a:t>
            </a:r>
            <a:r>
              <a:rPr lang="cs-CZ" sz="2400" b="1" dirty="0" smtClean="0"/>
              <a:t>: </a:t>
            </a:r>
            <a:endParaRPr lang="cs-CZ" sz="2400" b="1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1400" dirty="0"/>
              <a:t>o</a:t>
            </a:r>
            <a:r>
              <a:rPr lang="cs-CZ" sz="1400" dirty="0" smtClean="0"/>
              <a:t>br. </a:t>
            </a:r>
            <a:r>
              <a:rPr lang="cs-CZ" sz="1400" dirty="0"/>
              <a:t>1 - </a:t>
            </a:r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cs.wikipedia.org/wiki/Petr_Bezru%C4%8D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 smtClean="0"/>
              <a:t>obr. </a:t>
            </a:r>
            <a:r>
              <a:rPr lang="cs-CZ" sz="1400" dirty="0"/>
              <a:t>2 - </a:t>
            </a: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www.artbook.cz/detail.asp?ID=100311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obr. 3 </a:t>
            </a:r>
            <a:r>
              <a:rPr lang="cs-CZ" sz="1400" dirty="0"/>
              <a:t>- </a:t>
            </a:r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www.szmo.cz/clanek/2652/aktuality/basnicke-ladeni-ve-srubu-petra-bezruce.html</a:t>
            </a:r>
            <a:endParaRPr lang="cs-CZ" sz="1400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1400" dirty="0" smtClean="0"/>
              <a:t>Všechny obrázky </a:t>
            </a:r>
            <a:r>
              <a:rPr lang="cs-CZ" sz="1400" smtClean="0"/>
              <a:t>byly staženy 11.9.2012.</a:t>
            </a:r>
            <a:r>
              <a:rPr lang="cs-CZ" sz="1400" dirty="0" smtClean="0"/>
              <a:t/>
            </a:r>
            <a:br>
              <a:rPr lang="cs-CZ" sz="1400" dirty="0" smtClean="0"/>
            </a:b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40110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Petr BEZRUČ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Osobnost regionální literatury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014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byl Petr Bezruč?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vlastním jménem Vladimír Vašek (15.9.1867-17.2.1958)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n</a:t>
            </a:r>
            <a:r>
              <a:rPr lang="cs-CZ" sz="2400" dirty="0" smtClean="0"/>
              <a:t>arodil se v Opavě (měl dalších pět sourozenců)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s</a:t>
            </a:r>
            <a:r>
              <a:rPr lang="cs-CZ" sz="2400" dirty="0" smtClean="0"/>
              <a:t>yn slezského buditele, gymnazijního profesora – Antonína Vaška, který se zapojil do tzv. „rukopisných bojů“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	Vzpomenete si, čeho se tento spor týkal?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Bezruč studoval na Slovanském gymnáziu v Brně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1885 pražská filozofická fakulta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D:\1348421165_Gnome-Dialog-Question-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40" y="3933056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21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Bezručovo studium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615536" cy="44958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studium </a:t>
            </a:r>
            <a:r>
              <a:rPr lang="cs-CZ" sz="2400" dirty="0"/>
              <a:t>filologie, bohemistiky a germanistiky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	</a:t>
            </a:r>
            <a:r>
              <a:rPr lang="cs-CZ" sz="2400" dirty="0" smtClean="0"/>
              <a:t>Objasněte</a:t>
            </a:r>
            <a:r>
              <a:rPr lang="cs-CZ" sz="2400" dirty="0"/>
              <a:t>, co Bezruč </a:t>
            </a:r>
            <a:r>
              <a:rPr lang="cs-CZ" sz="2400" dirty="0" smtClean="0"/>
              <a:t>studoval.</a:t>
            </a:r>
            <a:endParaRPr lang="cs-CZ" sz="24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v </a:t>
            </a:r>
            <a:r>
              <a:rPr lang="cs-CZ" sz="2400" dirty="0"/>
              <a:t>Praze vedl nevázaný studentský život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učitelské </a:t>
            </a:r>
            <a:r>
              <a:rPr lang="cs-CZ" sz="2400" dirty="0"/>
              <a:t>aprobace nedosáhl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po </a:t>
            </a:r>
            <a:r>
              <a:rPr lang="cs-CZ" sz="2400" dirty="0"/>
              <a:t>třech letech se vrací do Brna (poštovní úředník)</a:t>
            </a:r>
          </a:p>
        </p:txBody>
      </p:sp>
      <p:pic>
        <p:nvPicPr>
          <p:cNvPr id="2050" name="Picture 2" descr="D:\1348421165_Gnome-Dialog-Question-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32" y="2201863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ezruc 2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060848"/>
            <a:ext cx="238125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948264" y="5373216"/>
            <a:ext cx="83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obr. 1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13057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Důležitá životní fakta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1891-1893 praxe poštovního úředníka v dnešním Frýdku-Místku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zde </a:t>
            </a:r>
            <a:r>
              <a:rPr lang="cs-CZ" sz="2400" dirty="0"/>
              <a:t>potkává </a:t>
            </a:r>
            <a:r>
              <a:rPr lang="cs-CZ" sz="2400" dirty="0" err="1"/>
              <a:t>Dodu</a:t>
            </a:r>
            <a:r>
              <a:rPr lang="cs-CZ" sz="2400" dirty="0"/>
              <a:t> </a:t>
            </a:r>
            <a:r>
              <a:rPr lang="cs-CZ" sz="2400" dirty="0" err="1"/>
              <a:t>Besrutschovou</a:t>
            </a:r>
            <a:endParaRPr lang="cs-CZ" sz="24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další </a:t>
            </a:r>
            <a:r>
              <a:rPr lang="cs-CZ" sz="2400" dirty="0"/>
              <a:t>osudová žena Maryčka </a:t>
            </a:r>
            <a:r>
              <a:rPr lang="cs-CZ" sz="2400" dirty="0" err="1"/>
              <a:t>Sagonova</a:t>
            </a:r>
            <a:r>
              <a:rPr lang="cs-CZ" sz="2400" dirty="0"/>
              <a:t> (nešťastná láska, „vdala se mu“)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zdejší </a:t>
            </a:r>
            <a:r>
              <a:rPr lang="cs-CZ" sz="2400" dirty="0"/>
              <a:t>pobyt Bezruče inspiroval k tvorbě některých balad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básník </a:t>
            </a:r>
            <a:r>
              <a:rPr lang="cs-CZ" sz="2400" dirty="0"/>
              <a:t>trpěl plicní (tuberkulóza) a nervovou chorobou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697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„Bezručovo místo“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Bezruč se soustředil na národní a sociální útlak v rodném Slezsku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	</a:t>
            </a:r>
            <a:r>
              <a:rPr lang="cs-CZ" sz="2400" dirty="0" smtClean="0"/>
              <a:t>Pokuste </a:t>
            </a:r>
            <a:r>
              <a:rPr lang="cs-CZ" sz="2400" dirty="0"/>
              <a:t>se vysvětlit situaci ve Slezsku na přelomu 19. a </a:t>
            </a:r>
            <a:r>
              <a:rPr lang="cs-CZ" sz="2400" dirty="0" smtClean="0"/>
              <a:t>	20</a:t>
            </a:r>
            <a:r>
              <a:rPr lang="cs-CZ" sz="2400" dirty="0"/>
              <a:t>. století.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	</a:t>
            </a:r>
            <a:r>
              <a:rPr lang="cs-CZ" sz="2400" dirty="0" smtClean="0"/>
              <a:t>Objasněte </a:t>
            </a:r>
            <a:r>
              <a:rPr lang="cs-CZ" sz="2400" dirty="0"/>
              <a:t>pojem „regionální literatura“. </a:t>
            </a:r>
            <a:r>
              <a:rPr lang="cs-CZ" sz="2400" dirty="0" smtClean="0"/>
              <a:t>Uveďte 	regionální </a:t>
            </a:r>
            <a:r>
              <a:rPr lang="cs-CZ" sz="2400" dirty="0"/>
              <a:t>autory našeho kraje.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Bezruče řadíme ke generaci buřičů. </a:t>
            </a:r>
            <a:endParaRPr lang="cs-CZ" sz="2400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	</a:t>
            </a:r>
            <a:r>
              <a:rPr lang="cs-CZ" sz="2400" dirty="0" smtClean="0"/>
              <a:t>Charakterizujte </a:t>
            </a:r>
            <a:r>
              <a:rPr lang="cs-CZ" sz="2400" dirty="0"/>
              <a:t>tuto skupinu literátů. Čím Bezruč provokoval tehdejší společnost?</a:t>
            </a:r>
          </a:p>
        </p:txBody>
      </p:sp>
      <p:pic>
        <p:nvPicPr>
          <p:cNvPr id="3074" name="Picture 2" descr="D:\1348421165_Gnome-Dialog-Question-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1348421165_Gnome-Dialog-Question-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076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1348421165_Gnome-Dialog-Question-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941168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83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Bezručova 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ostrý </a:t>
            </a:r>
            <a:r>
              <a:rPr lang="cs-CZ" sz="2400" dirty="0"/>
              <a:t>kontrast mezi vzkvétající Prahou a zuboženým Slezskem </a:t>
            </a:r>
            <a:r>
              <a:rPr lang="cs-CZ" sz="2400" dirty="0" smtClean="0"/>
              <a:t>=&gt; </a:t>
            </a:r>
            <a:r>
              <a:rPr lang="cs-CZ" sz="2400" dirty="0"/>
              <a:t>inspirační podnět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Bezruč je autorem sociálních balad.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	Setkali </a:t>
            </a:r>
            <a:r>
              <a:rPr lang="cs-CZ" sz="2400" dirty="0"/>
              <a:t>jste se už s jiným autorem, který se jim také </a:t>
            </a:r>
            <a:r>
              <a:rPr lang="cs-CZ" sz="2400" dirty="0" smtClean="0"/>
              <a:t>	věnoval</a:t>
            </a:r>
            <a:r>
              <a:rPr lang="cs-CZ" sz="2400" dirty="0"/>
              <a:t>? V čem se liší sociální balada od klasické </a:t>
            </a:r>
            <a:r>
              <a:rPr lang="cs-CZ" sz="2400" dirty="0" smtClean="0"/>
              <a:t>	balady</a:t>
            </a:r>
            <a:r>
              <a:rPr lang="cs-CZ" sz="2400" dirty="0"/>
              <a:t>? Doložte příklad.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o </a:t>
            </a:r>
            <a:r>
              <a:rPr lang="cs-CZ" sz="2400" dirty="0"/>
              <a:t>básníkovi se říká, že je „slezským bardem“ – dokázali byste toto spojení vysvětlit?</a:t>
            </a:r>
          </a:p>
        </p:txBody>
      </p:sp>
      <p:pic>
        <p:nvPicPr>
          <p:cNvPr id="4098" name="Picture 2" descr="D:\1348421165_Gnome-Dialog-Question-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51448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84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Slezské písně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64904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jednotlivé </a:t>
            </a:r>
            <a:r>
              <a:rPr lang="cs-CZ" sz="2400" dirty="0"/>
              <a:t>básně příštích Slezských balad vycházely postupně a anonymně v Besedách Času = velký ohlas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po </a:t>
            </a:r>
            <a:r>
              <a:rPr lang="cs-CZ" sz="2400" dirty="0"/>
              <a:t>autorovi se pátralo mezi havíři (Bezruč se často stylizoval v horníka, </a:t>
            </a:r>
            <a:r>
              <a:rPr lang="cs-CZ" sz="2400" dirty="0" err="1"/>
              <a:t>uhlokopa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pic>
        <p:nvPicPr>
          <p:cNvPr id="5122" name="Picture 2" descr="D:\1348421165_Gnome-Dialog-Question-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27" y="3861048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artbook.cz/images/Foto/b/1003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212976"/>
            <a:ext cx="24288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50032" y="3932003"/>
            <a:ext cx="52901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SzPct val="60000"/>
            </a:pPr>
            <a:r>
              <a:rPr lang="cs-CZ" dirty="0"/>
              <a:t>	</a:t>
            </a:r>
            <a:r>
              <a:rPr lang="cs-CZ" sz="2400" dirty="0"/>
              <a:t>Proč chtěl Petr Bezruč zůstat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	v </a:t>
            </a:r>
            <a:r>
              <a:rPr lang="cs-CZ" sz="2400" dirty="0"/>
              <a:t>anonymitě?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SzPct val="60000"/>
            </a:pPr>
            <a:r>
              <a:rPr lang="cs-CZ" sz="2400" dirty="0"/>
              <a:t>(Bezručova totožnost veřejně odhalena na přednášce až roku1910)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171344" y="6053987"/>
            <a:ext cx="83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obr. 2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49312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Petr Bezruč 1918-1958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Bezruč Slezské písně nikdy nepřekonal  (druhá sbírka Stužkonoska modrá</a:t>
            </a:r>
            <a:r>
              <a:rPr lang="cs-CZ" sz="2400" dirty="0" smtClean="0"/>
              <a:t>)</a:t>
            </a:r>
            <a:endParaRPr lang="cs-CZ" sz="24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během </a:t>
            </a:r>
            <a:r>
              <a:rPr lang="cs-CZ" sz="2400" dirty="0"/>
              <a:t>života je neustále upravoval, i když některé zásahy sbírce </a:t>
            </a:r>
            <a:r>
              <a:rPr lang="cs-CZ" sz="2400" dirty="0" smtClean="0"/>
              <a:t>neprospěly</a:t>
            </a:r>
            <a:endParaRPr lang="cs-CZ" sz="24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Bezruč se stává „národním“ </a:t>
            </a:r>
            <a:r>
              <a:rPr lang="cs-CZ" sz="2400" dirty="0" smtClean="0"/>
              <a:t>básníkem</a:t>
            </a:r>
            <a:endParaRPr lang="cs-CZ" sz="24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stále </a:t>
            </a:r>
            <a:r>
              <a:rPr lang="cs-CZ" sz="2400" dirty="0"/>
              <a:t>více se však stahuje do své samoty, utíká před veřejností (nerad se fotografuje</a:t>
            </a:r>
            <a:r>
              <a:rPr lang="cs-CZ" sz="2400" dirty="0" smtClean="0"/>
              <a:t>)</a:t>
            </a:r>
            <a:endParaRPr lang="cs-CZ" sz="24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rád </a:t>
            </a:r>
            <a:r>
              <a:rPr lang="cs-CZ" sz="2400" dirty="0"/>
              <a:t>podniká túry („</a:t>
            </a:r>
            <a:r>
              <a:rPr lang="cs-CZ" sz="2400" dirty="0" err="1"/>
              <a:t>výplazy</a:t>
            </a:r>
            <a:r>
              <a:rPr lang="cs-CZ" sz="2400" dirty="0"/>
              <a:t>“) po </a:t>
            </a:r>
            <a:r>
              <a:rPr lang="cs-CZ" sz="2400" dirty="0" smtClean="0"/>
              <a:t>Beskydech</a:t>
            </a:r>
            <a:endParaRPr lang="cs-CZ" sz="24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závěr </a:t>
            </a:r>
            <a:r>
              <a:rPr lang="cs-CZ" sz="2400" dirty="0"/>
              <a:t>života prožil v Kostelci na </a:t>
            </a:r>
            <a:r>
              <a:rPr lang="cs-CZ" sz="2400" dirty="0" smtClean="0"/>
              <a:t>Hané</a:t>
            </a:r>
            <a:endParaRPr lang="cs-CZ" sz="24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umírá </a:t>
            </a:r>
            <a:r>
              <a:rPr lang="cs-CZ" sz="2400" dirty="0"/>
              <a:t>v devadesáti letech v olomoucké </a:t>
            </a:r>
            <a:r>
              <a:rPr lang="cs-CZ" sz="2400" dirty="0" smtClean="0"/>
              <a:t>nemocnici</a:t>
            </a:r>
            <a:endParaRPr lang="cs-CZ" sz="24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pochován </a:t>
            </a:r>
            <a:r>
              <a:rPr lang="cs-CZ" sz="2400" dirty="0"/>
              <a:t>v Opavě na hřbitově v Otické </a:t>
            </a:r>
            <a:r>
              <a:rPr lang="cs-CZ" sz="2400" dirty="0" smtClean="0"/>
              <a:t>ulici</a:t>
            </a:r>
            <a:endParaRPr lang="cs-CZ" sz="2400" dirty="0"/>
          </a:p>
        </p:txBody>
      </p:sp>
      <p:pic>
        <p:nvPicPr>
          <p:cNvPr id="6146" name="Picture 2" descr="http://www.szmo.cz/media/img/3/srub-petra-bezruce.-fotoarchiv-szm-504dda1a5962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290" y="4005064"/>
            <a:ext cx="2940132" cy="1956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913290" y="5990391"/>
            <a:ext cx="2940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obr. 3 – srub Petra Bezruče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26841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141</TotalTime>
  <Words>346</Words>
  <Application>Microsoft Office PowerPoint</Application>
  <PresentationFormat>Předvádění na obrazovce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Medián</vt:lpstr>
      <vt:lpstr>Prezentace aplikace PowerPoint</vt:lpstr>
      <vt:lpstr>Petr BEZRUČ</vt:lpstr>
      <vt:lpstr>Kdo byl Petr Bezruč?</vt:lpstr>
      <vt:lpstr>Bezručovo studium</vt:lpstr>
      <vt:lpstr>Důležitá životní fakta</vt:lpstr>
      <vt:lpstr>„Bezručovo místo“</vt:lpstr>
      <vt:lpstr>Bezručova tvorba</vt:lpstr>
      <vt:lpstr>Slezské písně</vt:lpstr>
      <vt:lpstr>Petr Bezruč 1918-1958</vt:lpstr>
      <vt:lpstr>Samostatná práce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Petr BEZRUČ</dc:title>
  <dc:creator>Kaja</dc:creator>
  <cp:lastModifiedBy>Kaja</cp:lastModifiedBy>
  <cp:revision>33</cp:revision>
  <dcterms:created xsi:type="dcterms:W3CDTF">2012-09-12T21:03:18Z</dcterms:created>
  <dcterms:modified xsi:type="dcterms:W3CDTF">2012-09-23T20:05:02Z</dcterms:modified>
</cp:coreProperties>
</file>