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E31581-D0A6-4D08-BAD5-C0890444B993}" type="datetimeFigureOut">
              <a:rPr lang="cs-CZ" smtClean="0"/>
              <a:t>24.9.2012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22675-3F51-4742-B1B0-9A5E79F1E11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E31581-D0A6-4D08-BAD5-C0890444B993}" type="datetimeFigureOut">
              <a:rPr lang="cs-CZ" smtClean="0"/>
              <a:t>24.9.2012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22675-3F51-4742-B1B0-9A5E79F1E11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E31581-D0A6-4D08-BAD5-C0890444B993}" type="datetimeFigureOut">
              <a:rPr lang="cs-CZ" smtClean="0"/>
              <a:t>24.9.2012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22675-3F51-4742-B1B0-9A5E79F1E11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E31581-D0A6-4D08-BAD5-C0890444B993}" type="datetimeFigureOut">
              <a:rPr lang="cs-CZ" smtClean="0"/>
              <a:t>24.9.2012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22675-3F51-4742-B1B0-9A5E79F1E11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E31581-D0A6-4D08-BAD5-C0890444B993}" type="datetimeFigureOut">
              <a:rPr lang="cs-CZ" smtClean="0"/>
              <a:t>24.9.2012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22675-3F51-4742-B1B0-9A5E79F1E11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E31581-D0A6-4D08-BAD5-C0890444B993}" type="datetimeFigureOut">
              <a:rPr lang="cs-CZ" smtClean="0"/>
              <a:t>24.9.2012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22675-3F51-4742-B1B0-9A5E79F1E11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E31581-D0A6-4D08-BAD5-C0890444B993}" type="datetimeFigureOut">
              <a:rPr lang="cs-CZ" smtClean="0"/>
              <a:t>24.9.2012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22675-3F51-4742-B1B0-9A5E79F1E11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E31581-D0A6-4D08-BAD5-C0890444B993}" type="datetimeFigureOut">
              <a:rPr lang="cs-CZ" smtClean="0"/>
              <a:t>24.9.2012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22675-3F51-4742-B1B0-9A5E79F1E11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E31581-D0A6-4D08-BAD5-C0890444B993}" type="datetimeFigureOut">
              <a:rPr lang="cs-CZ" smtClean="0"/>
              <a:t>24.9.2012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22675-3F51-4742-B1B0-9A5E79F1E11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E31581-D0A6-4D08-BAD5-C0890444B993}" type="datetimeFigureOut">
              <a:rPr lang="cs-CZ" smtClean="0"/>
              <a:t>24.9.2012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22675-3F51-4742-B1B0-9A5E79F1E11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E31581-D0A6-4D08-BAD5-C0890444B993}" type="datetimeFigureOut">
              <a:rPr lang="cs-CZ" smtClean="0"/>
              <a:t>24.9.2012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22675-3F51-4742-B1B0-9A5E79F1E111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8E31581-D0A6-4D08-BAD5-C0890444B993}" type="datetimeFigureOut">
              <a:rPr lang="cs-CZ" smtClean="0"/>
              <a:t>24.9.2012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2922675-3F51-4742-B1B0-9A5E79F1E11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4427984" y="499315"/>
            <a:ext cx="437619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V</a:t>
            </a:r>
            <a:r>
              <a:rPr lang="en-US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Y_32_INOVACE_</a:t>
            </a:r>
            <a:r>
              <a:rPr lang="cs-CZ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ČJPS2A0460BED</a:t>
            </a:r>
            <a:endParaRPr lang="cs-CZ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979712" y="1690930"/>
            <a:ext cx="6624736" cy="46166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/>
              <a:t>Výukový materiál v rámci projektu OPVK 1.5 Peníze středním školám</a:t>
            </a:r>
            <a:br>
              <a:rPr lang="cs-CZ" sz="1400" b="1" dirty="0"/>
            </a:br>
            <a:r>
              <a:rPr lang="cs-CZ" sz="1400" b="1" dirty="0"/>
              <a:t/>
            </a:r>
            <a:br>
              <a:rPr lang="cs-CZ" sz="1400" b="1" dirty="0"/>
            </a:br>
            <a:r>
              <a:rPr lang="cs-CZ" sz="1400" b="1" dirty="0"/>
              <a:t>Číslo projektu:		CZ.1.07/1.5.00/34.0883 </a:t>
            </a:r>
            <a:br>
              <a:rPr lang="cs-CZ" sz="1400" b="1" dirty="0"/>
            </a:br>
            <a:r>
              <a:rPr lang="cs-CZ" sz="1400" b="1" dirty="0"/>
              <a:t>Název projektu:		Rozvoj vzdělanosti</a:t>
            </a:r>
            <a:br>
              <a:rPr lang="cs-CZ" sz="1400" b="1" dirty="0"/>
            </a:br>
            <a:r>
              <a:rPr lang="cs-CZ" sz="1400" b="1" dirty="0"/>
              <a:t>Číslo šablony:   		III/2</a:t>
            </a:r>
            <a:br>
              <a:rPr lang="cs-CZ" sz="1400" b="1" dirty="0"/>
            </a:br>
            <a:r>
              <a:rPr lang="cs-CZ" sz="1400" b="1" dirty="0"/>
              <a:t>Datum vytvoření:	</a:t>
            </a:r>
            <a:r>
              <a:rPr lang="cs-CZ" sz="1400" b="1" dirty="0" smtClean="0"/>
              <a:t>	12.9</a:t>
            </a:r>
            <a:r>
              <a:rPr lang="cs-CZ" sz="1400" b="1" dirty="0"/>
              <a:t>. 2012</a:t>
            </a:r>
            <a:br>
              <a:rPr lang="cs-CZ" sz="1400" b="1" dirty="0"/>
            </a:br>
            <a:r>
              <a:rPr lang="cs-CZ" sz="1400" b="1" dirty="0"/>
              <a:t>Autor:			</a:t>
            </a:r>
            <a:r>
              <a:rPr lang="cs-CZ" sz="1400" b="1" dirty="0" smtClean="0"/>
              <a:t>Mgr. Karla </a:t>
            </a:r>
            <a:r>
              <a:rPr lang="cs-CZ" sz="1400" b="1" dirty="0" err="1" smtClean="0"/>
              <a:t>Bedrlíková</a:t>
            </a:r>
            <a:r>
              <a:rPr lang="cs-CZ" sz="1400" b="1" dirty="0"/>
              <a:t/>
            </a:r>
            <a:br>
              <a:rPr lang="cs-CZ" sz="1400" b="1" dirty="0"/>
            </a:br>
            <a:r>
              <a:rPr lang="cs-CZ" sz="1400" b="1" dirty="0"/>
              <a:t>Určeno pro předmět:      </a:t>
            </a:r>
            <a:r>
              <a:rPr lang="cs-CZ" sz="1400" b="1" dirty="0" smtClean="0"/>
              <a:t>	Český jazyk a literatura</a:t>
            </a:r>
            <a:r>
              <a:rPr lang="cs-CZ" sz="1400" b="1" dirty="0"/>
              <a:t/>
            </a:r>
            <a:br>
              <a:rPr lang="cs-CZ" sz="1400" b="1" dirty="0"/>
            </a:br>
            <a:r>
              <a:rPr lang="cs-CZ" sz="1400" b="1" dirty="0"/>
              <a:t>Tematická oblast:	</a:t>
            </a:r>
            <a:r>
              <a:rPr lang="cs-CZ" sz="1400" b="1" dirty="0" smtClean="0"/>
              <a:t>	Česká a svět. literatura I. pol. 20. stol.</a:t>
            </a:r>
            <a:r>
              <a:rPr lang="cs-CZ" sz="1400" b="1" dirty="0"/>
              <a:t/>
            </a:r>
            <a:br>
              <a:rPr lang="cs-CZ" sz="1400" b="1" dirty="0"/>
            </a:br>
            <a:r>
              <a:rPr lang="cs-CZ" sz="1400" b="1" dirty="0"/>
              <a:t>Obor vzdělání:		</a:t>
            </a:r>
            <a:r>
              <a:rPr lang="cs-CZ" sz="1400" b="1" dirty="0" smtClean="0"/>
              <a:t>Podnikání (64-41-L/51), 2. ročník                                            </a:t>
            </a:r>
            <a:r>
              <a:rPr lang="cs-CZ" sz="1400" b="1" dirty="0"/>
              <a:t/>
            </a:r>
            <a:br>
              <a:rPr lang="cs-CZ" sz="1400" b="1" dirty="0"/>
            </a:br>
            <a:r>
              <a:rPr lang="cs-CZ" sz="1400" b="1" dirty="0"/>
              <a:t>Název výukového materiálu</a:t>
            </a:r>
            <a:r>
              <a:rPr lang="cs-CZ" sz="1400" b="1" dirty="0" smtClean="0"/>
              <a:t>: Petr Bezruč – Slezské písně</a:t>
            </a:r>
            <a:r>
              <a:rPr lang="cs-CZ" sz="1400" b="1" dirty="0"/>
              <a:t/>
            </a:r>
            <a:br>
              <a:rPr lang="cs-CZ" sz="1400" b="1" dirty="0"/>
            </a:br>
            <a:r>
              <a:rPr lang="cs-CZ" sz="1400" b="1" dirty="0"/>
              <a:t/>
            </a:r>
            <a:br>
              <a:rPr lang="cs-CZ" sz="1400" b="1" dirty="0"/>
            </a:br>
            <a:r>
              <a:rPr lang="cs-CZ" sz="1400" b="1" dirty="0"/>
              <a:t>Popis využití: </a:t>
            </a:r>
            <a:r>
              <a:rPr lang="cs-CZ" sz="1400" b="1" dirty="0" smtClean="0"/>
              <a:t>		Výukový </a:t>
            </a:r>
            <a:r>
              <a:rPr lang="cs-CZ" sz="1400" b="1" dirty="0"/>
              <a:t>materiál s úkoly pro žáky s </a:t>
            </a:r>
            <a:r>
              <a:rPr lang="cs-CZ" sz="1400" b="1" dirty="0" smtClean="0"/>
              <a:t>			využitím dataprojektoru, </a:t>
            </a:r>
            <a:r>
              <a:rPr lang="cs-CZ" sz="1400" b="1" dirty="0"/>
              <a:t>	</a:t>
            </a:r>
            <a:r>
              <a:rPr lang="cs-CZ" sz="1400" b="1" dirty="0" smtClean="0"/>
              <a:t>				notebooku, textů v čítance				</a:t>
            </a:r>
            <a:r>
              <a:rPr lang="cs-CZ" sz="1400" b="1" dirty="0"/>
              <a:t/>
            </a:r>
            <a:br>
              <a:rPr lang="cs-CZ" sz="1400" b="1" dirty="0"/>
            </a:br>
            <a:r>
              <a:rPr lang="cs-CZ" sz="1400" b="1" dirty="0"/>
              <a:t>Čas:  </a:t>
            </a:r>
            <a:r>
              <a:rPr lang="cs-CZ" sz="1400" b="1" dirty="0" smtClean="0"/>
              <a:t>			25 </a:t>
            </a:r>
            <a:r>
              <a:rPr lang="cs-CZ" sz="1400" b="1" dirty="0"/>
              <a:t>minut </a:t>
            </a:r>
            <a:br>
              <a:rPr lang="cs-CZ" sz="1400" b="1" dirty="0"/>
            </a:br>
            <a:r>
              <a:rPr lang="cs-CZ" sz="1400" dirty="0"/>
              <a:t/>
            </a:r>
            <a:br>
              <a:rPr lang="cs-CZ" sz="1400" dirty="0"/>
            </a:br>
            <a:endParaRPr lang="cs-CZ" sz="1400" dirty="0"/>
          </a:p>
        </p:txBody>
      </p:sp>
      <p:pic>
        <p:nvPicPr>
          <p:cNvPr id="8" name="Picture 2" descr="E:\Downloads\loga_pruhled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2332"/>
            <a:ext cx="3098011" cy="57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77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Petr Bezruč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400" dirty="0" smtClean="0"/>
              <a:t>Slezské</a:t>
            </a:r>
            <a:r>
              <a:rPr lang="cs-CZ" dirty="0" smtClean="0"/>
              <a:t> písně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470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Slezské písně - vydání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7085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2400" dirty="0" smtClean="0"/>
              <a:t>jednotlivé básně příštích Slezských písní vycházely postupně a anonymně v Besedách Času (od ledna 1899)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2400" dirty="0" smtClean="0"/>
              <a:t>redaktor </a:t>
            </a:r>
            <a:r>
              <a:rPr lang="cs-CZ" sz="2400" dirty="0"/>
              <a:t>Jan</a:t>
            </a:r>
            <a:r>
              <a:rPr lang="cs-CZ" sz="2400" dirty="0" smtClean="0"/>
              <a:t> </a:t>
            </a:r>
            <a:r>
              <a:rPr lang="cs-CZ" sz="2400" dirty="0" err="1" smtClean="0"/>
              <a:t>Herben</a:t>
            </a:r>
            <a:r>
              <a:rPr lang="cs-CZ" sz="2400" dirty="0" smtClean="0"/>
              <a:t> souborně vydal  22 básní v novoročním čísle Besed Času= Slezské číslo (1903)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2400" dirty="0" smtClean="0"/>
              <a:t>vydavatel Vilímek hledal autora inzerátem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2400" dirty="0"/>
              <a:t>	</a:t>
            </a:r>
            <a:r>
              <a:rPr lang="cs-CZ" sz="2400" dirty="0" smtClean="0"/>
              <a:t>Proč chtěl Petr Bezruč zůstat v anonymitě?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2400" dirty="0" smtClean="0"/>
              <a:t>další pseudonymy </a:t>
            </a:r>
            <a:r>
              <a:rPr lang="cs-CZ" sz="2400" dirty="0" err="1" smtClean="0"/>
              <a:t>V.Vaška</a:t>
            </a:r>
            <a:r>
              <a:rPr lang="cs-CZ" sz="2400" dirty="0" smtClean="0"/>
              <a:t> – Neznámý, Smil z Rolničky, </a:t>
            </a:r>
            <a:r>
              <a:rPr lang="cs-CZ" sz="2400" dirty="0" err="1" smtClean="0"/>
              <a:t>B</a:t>
            </a:r>
            <a:r>
              <a:rPr lang="cs-CZ" sz="2400" baseline="30000" dirty="0" err="1" smtClean="0"/>
              <a:t>xxx</a:t>
            </a:r>
            <a:endParaRPr lang="cs-CZ" sz="2400" dirty="0" smtClean="0"/>
          </a:p>
          <a:p>
            <a:endParaRPr lang="cs-CZ" dirty="0"/>
          </a:p>
        </p:txBody>
      </p:sp>
      <p:pic>
        <p:nvPicPr>
          <p:cNvPr id="1026" name="Picture 2" descr="D:\1348421165_Gnome-Dialog-Question-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69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Slezské písně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2400" dirty="0"/>
              <a:t>1909 dal Bezruč svolení k vydání sbírky pod názvem Slezské písně (51 básní)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2400" dirty="0"/>
              <a:t>1910 veřejně odhalena totožnost Bezruče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2400" dirty="0" smtClean="0"/>
              <a:t>pozdější </a:t>
            </a:r>
            <a:r>
              <a:rPr lang="cs-CZ" sz="2400" dirty="0"/>
              <a:t>Bezručovy zásahy do textu Slezských písní sbírce neprospěly = badatelé se dohodli, že optimálním textem je verze sbírky z roku 1928</a:t>
            </a:r>
          </a:p>
        </p:txBody>
      </p:sp>
    </p:spTree>
    <p:extLst>
      <p:ext uri="{BB962C8B-B14F-4D97-AF65-F5344CB8AC3E}">
        <p14:creationId xmlns:p14="http://schemas.microsoft.com/office/powerpoint/2010/main" val="242618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Básně Slezských písní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42864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2400" dirty="0"/>
              <a:t>Balady Slezských písní můžeme rozdělit do několika okruhů:</a:t>
            </a:r>
          </a:p>
          <a:p>
            <a:pPr marL="626364" lvl="1" indent="-3429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000" dirty="0" smtClean="0"/>
              <a:t>intimní </a:t>
            </a:r>
            <a:r>
              <a:rPr lang="cs-CZ" sz="2000" dirty="0"/>
              <a:t>básně osobního charakteru (</a:t>
            </a:r>
            <a:r>
              <a:rPr lang="cs-CZ" sz="2000" dirty="0" err="1"/>
              <a:t>Labutinka</a:t>
            </a:r>
            <a:r>
              <a:rPr lang="cs-CZ" sz="2000" dirty="0"/>
              <a:t>, Červený květ, Jen jedenkrát)</a:t>
            </a:r>
          </a:p>
          <a:p>
            <a:pPr marL="626364" lvl="1" indent="-3429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000" dirty="0" smtClean="0"/>
              <a:t>básně </a:t>
            </a:r>
            <a:r>
              <a:rPr lang="cs-CZ" sz="2000" dirty="0"/>
              <a:t>reagující na sociální bídu a národnostní útlak (Ostrava, Kantor Halfar, 70 000, Bernard Žár)</a:t>
            </a:r>
          </a:p>
          <a:p>
            <a:pPr marL="626364" lvl="1" indent="-3429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000" dirty="0" smtClean="0"/>
              <a:t>básně </a:t>
            </a:r>
            <a:r>
              <a:rPr lang="cs-CZ" sz="2000" dirty="0"/>
              <a:t>věnované jednotlivým obcím (Polská Ostrava</a:t>
            </a:r>
            <a:r>
              <a:rPr lang="cs-CZ" sz="2000" dirty="0" smtClean="0"/>
              <a:t>, </a:t>
            </a:r>
            <a:r>
              <a:rPr lang="cs-CZ" sz="2000" dirty="0" err="1" smtClean="0"/>
              <a:t>Dombrová</a:t>
            </a:r>
            <a:r>
              <a:rPr lang="cs-CZ" sz="2000" dirty="0"/>
              <a:t>, </a:t>
            </a:r>
            <a:r>
              <a:rPr lang="cs-CZ" sz="2000" dirty="0" err="1"/>
              <a:t>Hučín</a:t>
            </a:r>
            <a:r>
              <a:rPr lang="cs-CZ" sz="2000" dirty="0"/>
              <a:t>, Kyjov, </a:t>
            </a:r>
            <a:r>
              <a:rPr lang="cs-CZ" sz="2000" dirty="0" err="1"/>
              <a:t>Pětvald</a:t>
            </a:r>
            <a:r>
              <a:rPr lang="cs-CZ" sz="2000" dirty="0"/>
              <a:t>)</a:t>
            </a:r>
          </a:p>
          <a:p>
            <a:pPr marL="626364" lvl="1" indent="-3429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000" dirty="0" smtClean="0"/>
              <a:t>básně </a:t>
            </a:r>
            <a:r>
              <a:rPr lang="cs-CZ" sz="2000" dirty="0"/>
              <a:t>zobrazující soudobou politiku (Praga </a:t>
            </a:r>
            <a:r>
              <a:rPr lang="cs-CZ" sz="2000" dirty="0" err="1"/>
              <a:t>caput</a:t>
            </a:r>
            <a:r>
              <a:rPr lang="cs-CZ" sz="2000" dirty="0"/>
              <a:t> </a:t>
            </a:r>
            <a:r>
              <a:rPr lang="cs-CZ" sz="2000" dirty="0" err="1"/>
              <a:t>regni</a:t>
            </a:r>
            <a:r>
              <a:rPr lang="cs-CZ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2032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Slezské písně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2400" dirty="0"/>
              <a:t>Stavba básní je dramaticky vzdorná a útočná, používání apostrof, hyperbol, kontrastů, sžíravého sarkasmu.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2400" dirty="0" smtClean="0"/>
              <a:t>	Objasněte </a:t>
            </a:r>
            <a:r>
              <a:rPr lang="cs-CZ" sz="2400" dirty="0"/>
              <a:t>tyto literární pojmy – doložte je konkrétní ukázkou některé Bezručovy </a:t>
            </a:r>
            <a:r>
              <a:rPr lang="cs-CZ" sz="2400" dirty="0" smtClean="0"/>
              <a:t>balady.</a:t>
            </a:r>
            <a:endParaRPr lang="cs-CZ" sz="24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2400" dirty="0" smtClean="0"/>
              <a:t>Jarek </a:t>
            </a:r>
            <a:r>
              <a:rPr lang="cs-CZ" sz="2400" dirty="0"/>
              <a:t>Nohavica – 1982-1983 vytvořil pásmo zhudebněné poezie Maryčka a spol.= Slezské písně Bezručovy a slezské písně lidové</a:t>
            </a:r>
          </a:p>
        </p:txBody>
      </p:sp>
      <p:pic>
        <p:nvPicPr>
          <p:cNvPr id="2050" name="Picture 2" descr="D:\1348421165_Gnome-Dialog-Question-4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3296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aryck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16216" y="42971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5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10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Slezské písně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554832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2400" dirty="0" smtClean="0"/>
              <a:t>balada </a:t>
            </a:r>
            <a:r>
              <a:rPr lang="cs-CZ" sz="2400" dirty="0"/>
              <a:t>Jen jedenkrát (čítanka str. 63)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2400" dirty="0"/>
              <a:t>	</a:t>
            </a:r>
            <a:r>
              <a:rPr lang="cs-CZ" sz="2400" dirty="0" smtClean="0"/>
              <a:t>Objasněte </a:t>
            </a:r>
            <a:r>
              <a:rPr lang="cs-CZ" sz="2400" dirty="0"/>
              <a:t>pojem paralela, </a:t>
            </a:r>
            <a:r>
              <a:rPr lang="cs-CZ" sz="2400" dirty="0" err="1"/>
              <a:t>paralelismus.Proč</a:t>
            </a:r>
            <a:r>
              <a:rPr lang="cs-CZ" sz="2400" dirty="0"/>
              <a:t> Bezruč tento umělecký prostředek použil?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2400" dirty="0" smtClean="0"/>
              <a:t>	Patří </a:t>
            </a:r>
            <a:r>
              <a:rPr lang="cs-CZ" sz="2400" dirty="0"/>
              <a:t>tato balada k typickým básním Slezských písní</a:t>
            </a:r>
            <a:r>
              <a:rPr lang="cs-CZ" sz="2400" dirty="0" smtClean="0"/>
              <a:t>?</a:t>
            </a:r>
            <a:endParaRPr lang="cs-CZ" sz="24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2400" dirty="0" smtClean="0"/>
              <a:t>balada </a:t>
            </a:r>
            <a:r>
              <a:rPr lang="cs-CZ" sz="2400" dirty="0"/>
              <a:t>Kantor Halfar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2400" dirty="0" smtClean="0"/>
              <a:t>	Najděte </a:t>
            </a:r>
            <a:r>
              <a:rPr lang="cs-CZ" sz="2400" dirty="0"/>
              <a:t>výrazy lašského nářečí. Proč ho Bezruč užívá?</a:t>
            </a:r>
          </a:p>
        </p:txBody>
      </p:sp>
      <p:pic>
        <p:nvPicPr>
          <p:cNvPr id="3074" name="Picture 2" descr="D:\1348421165_Gnome-Dialog-Question-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3216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1348421165_Gnome-Dialog-Question-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5" y="220486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1348421165_Gnome-Dialog-Question-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5" y="387300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77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Slezské písně – práce s textem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2400" dirty="0"/>
              <a:t>Poezie Petra Bezruče je v kontextu české literatury naprosto ojedinělá.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2400" dirty="0" smtClean="0"/>
              <a:t>	Naleznete </a:t>
            </a:r>
            <a:r>
              <a:rPr lang="cs-CZ" sz="2400" dirty="0"/>
              <a:t>odkaz Petra Bezruče i dnes? (práce s internetem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pic>
        <p:nvPicPr>
          <p:cNvPr id="4098" name="Picture 2" descr="D:\1348421165_Gnome-Dialog-Question-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23256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61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2000" dirty="0"/>
              <a:t>Polák, Josef: Česká literatura 19. století. Praha 1990, 308s.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2000" dirty="0"/>
              <a:t>Martínková, Věra a </a:t>
            </a:r>
            <a:r>
              <a:rPr lang="cs-CZ" sz="2000" dirty="0" err="1"/>
              <a:t>kol.:Čítanka</a:t>
            </a:r>
            <a:r>
              <a:rPr lang="cs-CZ" sz="2000" dirty="0"/>
              <a:t> 3, Praha, </a:t>
            </a:r>
            <a:r>
              <a:rPr lang="cs-CZ" sz="2000" dirty="0" err="1"/>
              <a:t>Trizonia</a:t>
            </a:r>
            <a:r>
              <a:rPr lang="cs-CZ" sz="2000" dirty="0"/>
              <a:t> 1993,351 s.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2000" dirty="0"/>
              <a:t>Prokop, Vladimír: Literatura 19. a počátku 20. století. Sokolov, 2000.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2000" dirty="0"/>
              <a:t>Píseň Maryčka </a:t>
            </a:r>
            <a:r>
              <a:rPr lang="cs-CZ" sz="2000" dirty="0" err="1"/>
              <a:t>Magdónová</a:t>
            </a:r>
            <a:r>
              <a:rPr lang="cs-CZ" sz="2000" dirty="0"/>
              <a:t>, J. Nohavica, 1983, www.nohavica.cz/cz/tvorba/archiv/marycka_aspol/marycka.htm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481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188</TotalTime>
  <Words>284</Words>
  <Application>Microsoft Office PowerPoint</Application>
  <PresentationFormat>Předvádění na obrazovce (4:3)</PresentationFormat>
  <Paragraphs>38</Paragraphs>
  <Slides>9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Aspekt</vt:lpstr>
      <vt:lpstr>Prezentace aplikace PowerPoint</vt:lpstr>
      <vt:lpstr>Petr Bezruč</vt:lpstr>
      <vt:lpstr>Slezské písně - vydání</vt:lpstr>
      <vt:lpstr>Slezské písně</vt:lpstr>
      <vt:lpstr>Básně Slezských písní</vt:lpstr>
      <vt:lpstr>Slezské písně</vt:lpstr>
      <vt:lpstr>Slezské písně</vt:lpstr>
      <vt:lpstr>Slezské písně – práce s textem</vt:lpstr>
      <vt:lpstr>Použitá 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Petr Bezruč</dc:title>
  <dc:creator>Kaja</dc:creator>
  <cp:lastModifiedBy>Kaja</cp:lastModifiedBy>
  <cp:revision>33</cp:revision>
  <dcterms:created xsi:type="dcterms:W3CDTF">2012-09-16T12:02:13Z</dcterms:created>
  <dcterms:modified xsi:type="dcterms:W3CDTF">2012-09-24T18:25:50Z</dcterms:modified>
</cp:coreProperties>
</file>