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8" r:id="rId5"/>
    <p:sldId id="259" r:id="rId6"/>
    <p:sldId id="264" r:id="rId7"/>
    <p:sldId id="265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87D9FB-93B8-4547-93DA-355DFD1CD5F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3FDEA37-BA0E-44C4-9584-67553B14B10A}" type="datetimeFigureOut">
              <a:rPr lang="cs-CZ" smtClean="0"/>
              <a:t>7.10.2012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iktor_Dyk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zhlas.cz/ctenarskydenik/dila/_zprava/krysar-viktor-dyk--585586" TargetMode="External"/><Relationship Id="rId4" Type="http://schemas.openxmlformats.org/officeDocument/2006/relationships/hyperlink" Target="http://jonathanpearmain.blogspot.cz/2011/04/animator-jiri-bart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s.wikipedia.org/wiki/Soubor:Viktor_Dyk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51920" y="555853"/>
            <a:ext cx="349050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ČJPS2A0560BED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03648" y="1747468"/>
            <a:ext cx="6624736" cy="4185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Výukový materiál v rámci projektu OPVK 1.5 Peníze středním školám</a:t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Číslo projektu:		CZ.1.07/1.5.00/34.0883 </a:t>
            </a:r>
            <a:br>
              <a:rPr lang="cs-CZ" sz="1400" b="1" dirty="0"/>
            </a:br>
            <a:r>
              <a:rPr lang="cs-CZ" sz="1400" b="1" dirty="0"/>
              <a:t>Název projektu:		Rozvoj vzdělanosti</a:t>
            </a:r>
            <a:br>
              <a:rPr lang="cs-CZ" sz="1400" b="1" dirty="0"/>
            </a:br>
            <a:r>
              <a:rPr lang="cs-CZ" sz="1400" b="1" dirty="0"/>
              <a:t>Číslo šablony:   		III/2</a:t>
            </a:r>
            <a:br>
              <a:rPr lang="cs-CZ" sz="1400" b="1" dirty="0"/>
            </a:br>
            <a:r>
              <a:rPr lang="cs-CZ" sz="1400" b="1" dirty="0"/>
              <a:t>Datum vytvoření:	</a:t>
            </a:r>
            <a:r>
              <a:rPr lang="cs-CZ" sz="1400" b="1" dirty="0" smtClean="0"/>
              <a:t>	2.10. 2012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Autor:			</a:t>
            </a:r>
            <a:r>
              <a:rPr lang="cs-CZ" sz="1400" b="1" dirty="0" smtClean="0"/>
              <a:t>Mgr. Karla </a:t>
            </a:r>
            <a:r>
              <a:rPr lang="cs-CZ" sz="1400" b="1" dirty="0" err="1" smtClean="0"/>
              <a:t>Bedrlíková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Určeno pro předmět:      </a:t>
            </a:r>
            <a:r>
              <a:rPr lang="cs-CZ" sz="1400" b="1" dirty="0" smtClean="0"/>
              <a:t>		Český jazyk a literatura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Tematická oblast:	</a:t>
            </a:r>
            <a:r>
              <a:rPr lang="cs-CZ" sz="1400" b="1" dirty="0" smtClean="0"/>
              <a:t>	Česká a svět. literatura I. pol. 20. stol.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Obor vzdělání:		</a:t>
            </a:r>
            <a:r>
              <a:rPr lang="cs-CZ" sz="1400" b="1" dirty="0" smtClean="0"/>
              <a:t>Podnikání (64-41-L/51), 2. ročník                                            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Název výukového materiálu</a:t>
            </a:r>
            <a:r>
              <a:rPr lang="cs-CZ" sz="1400" b="1" dirty="0" smtClean="0"/>
              <a:t>: 	Viktor Dyk - Krysař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Popis využití: </a:t>
            </a:r>
            <a:r>
              <a:rPr lang="cs-CZ" sz="1400" b="1" dirty="0" smtClean="0"/>
              <a:t>		Výukový </a:t>
            </a:r>
            <a:r>
              <a:rPr lang="cs-CZ" sz="1400" b="1" dirty="0"/>
              <a:t>materiál s úkoly pro žáky s </a:t>
            </a:r>
            <a:r>
              <a:rPr lang="cs-CZ" sz="1400" b="1" dirty="0" smtClean="0"/>
              <a:t>					využitím dataprojektoru, notebooku, </a:t>
            </a:r>
            <a:r>
              <a:rPr lang="cs-CZ" sz="1400" b="1" dirty="0"/>
              <a:t> </a:t>
            </a:r>
            <a:r>
              <a:rPr lang="cs-CZ" sz="1400" b="1" dirty="0" smtClean="0"/>
              <a:t>vlastní 				četby novely Krysař				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Čas:  </a:t>
            </a:r>
            <a:r>
              <a:rPr lang="cs-CZ" sz="1400" b="1" dirty="0" smtClean="0"/>
              <a:t>			30 </a:t>
            </a:r>
            <a:r>
              <a:rPr lang="cs-CZ" sz="1400" b="1" dirty="0"/>
              <a:t>minut </a:t>
            </a:r>
            <a:br>
              <a:rPr lang="cs-CZ" sz="1400" b="1" dirty="0"/>
            </a:br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</p:txBody>
      </p:sp>
      <p:pic>
        <p:nvPicPr>
          <p:cNvPr id="8" name="Picture 2" descr="E:\Downloads\loga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8870"/>
            <a:ext cx="3098011" cy="5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Krysař –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dirty="0" smtClean="0"/>
              <a:t>	Zařaďte ukázku do kontextu knihy.</a:t>
            </a:r>
          </a:p>
          <a:p>
            <a:pPr marL="114300" indent="0">
              <a:buNone/>
            </a:pPr>
            <a:r>
              <a:rPr lang="cs-CZ" dirty="0" smtClean="0"/>
              <a:t>	Kdo je </a:t>
            </a:r>
            <a:r>
              <a:rPr lang="cs-CZ" dirty="0" err="1" smtClean="0"/>
              <a:t>Sepp</a:t>
            </a:r>
            <a:r>
              <a:rPr lang="cs-CZ" dirty="0" smtClean="0"/>
              <a:t> </a:t>
            </a:r>
            <a:r>
              <a:rPr lang="cs-CZ" dirty="0" err="1" smtClean="0"/>
              <a:t>Jorgen</a:t>
            </a:r>
            <a:r>
              <a:rPr lang="cs-CZ" dirty="0" smtClean="0"/>
              <a:t>?</a:t>
            </a:r>
          </a:p>
          <a:p>
            <a:pPr marL="114300" indent="0">
              <a:buNone/>
            </a:pPr>
            <a:r>
              <a:rPr lang="cs-CZ" dirty="0" smtClean="0"/>
              <a:t>	Naleznete v příběhu nějaké poslání?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 smtClean="0"/>
              <a:t> Dykův Krysař inspiruje tvůrce i dnes:</a:t>
            </a:r>
          </a:p>
          <a:p>
            <a:r>
              <a:rPr lang="cs-CZ" dirty="0" smtClean="0"/>
              <a:t>Krysař (2003) – vznikl za 24 hodin, režie </a:t>
            </a:r>
            <a:r>
              <a:rPr lang="cs-CZ" dirty="0" err="1" smtClean="0"/>
              <a:t>F.A.Brabec</a:t>
            </a:r>
            <a:r>
              <a:rPr lang="cs-CZ" dirty="0" smtClean="0"/>
              <a:t>, zapsáno v Guinessově knize rekordů</a:t>
            </a:r>
          </a:p>
          <a:p>
            <a:r>
              <a:rPr lang="cs-CZ" dirty="0" smtClean="0"/>
              <a:t>Krysař  (1985) – loutkový film, režisér a výtvarník  Jiří </a:t>
            </a:r>
            <a:r>
              <a:rPr lang="cs-CZ" dirty="0" err="1" smtClean="0"/>
              <a:t>Barta</a:t>
            </a:r>
            <a:endParaRPr lang="cs-CZ" dirty="0" smtClean="0"/>
          </a:p>
          <a:p>
            <a:r>
              <a:rPr lang="cs-CZ" dirty="0" smtClean="0"/>
              <a:t>Krysař (1996) – muzikál Daniela Landy</a:t>
            </a:r>
          </a:p>
          <a:p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	Proč si podle vás vybral D. Landa právě Krysaře?</a:t>
            </a:r>
          </a:p>
          <a:p>
            <a:pPr marL="114300" indent="0">
              <a:buNone/>
            </a:pPr>
            <a:r>
              <a:rPr lang="cs-CZ" dirty="0" smtClean="0"/>
              <a:t>	Na základě poslechu písně Krysařova zpověď  se pokuste 	charakterizovat „Landova“ Krysaře.</a:t>
            </a: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6146" name="Picture 2" descr="D:\1348421165_Gnome-Dialog-Question-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1348421165_Gnome-Dialog-Question-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5" y="50851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rysar_pi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6256" y="692696"/>
            <a:ext cx="609600" cy="609600"/>
          </a:xfrm>
          <a:prstGeom prst="rect">
            <a:avLst/>
          </a:prstGeom>
        </p:spPr>
      </p:pic>
      <p:pic>
        <p:nvPicPr>
          <p:cNvPr id="7" name="krysar_cten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6256" y="1823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Použitá literatura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Prokop, Vladimír: Literatura 19. a počátku 20. století. Sokolov 2000. </a:t>
            </a:r>
            <a:endParaRPr lang="cs-CZ" sz="2000" dirty="0"/>
          </a:p>
          <a:p>
            <a:r>
              <a:rPr lang="cs-CZ" sz="2000" dirty="0" smtClean="0">
                <a:hlinkClick r:id="rId2"/>
              </a:rPr>
              <a:t>www.wikipedie.cz</a:t>
            </a:r>
            <a:endParaRPr lang="cs-CZ" sz="2000" dirty="0" smtClean="0"/>
          </a:p>
          <a:p>
            <a:r>
              <a:rPr lang="cs-CZ" sz="2000" dirty="0" smtClean="0"/>
              <a:t>Obr. </a:t>
            </a:r>
            <a:r>
              <a:rPr lang="cs-CZ" sz="2000" dirty="0"/>
              <a:t>1 -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cs.wikipedia.org/wiki/Viktor_Dyk</a:t>
            </a:r>
            <a:endParaRPr lang="cs-CZ" sz="2000" dirty="0" smtClean="0"/>
          </a:p>
          <a:p>
            <a:r>
              <a:rPr lang="cs-CZ" sz="2000" dirty="0" smtClean="0"/>
              <a:t>Obr. </a:t>
            </a:r>
            <a:r>
              <a:rPr lang="cs-CZ" sz="2000" dirty="0"/>
              <a:t>2 - </a:t>
            </a:r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jonathanpearmain.blogspot.cz/2011/04/animator-jiri-barta.html</a:t>
            </a:r>
            <a:endParaRPr lang="cs-CZ" sz="2000" dirty="0" smtClean="0"/>
          </a:p>
          <a:p>
            <a:r>
              <a:rPr lang="cs-CZ" sz="2000" dirty="0" smtClean="0"/>
              <a:t>Ukázka 1 – použita nahrávka písně Krysařova zpověď, CD Krysař I, Monitor – EMI </a:t>
            </a:r>
            <a:r>
              <a:rPr lang="cs-CZ" sz="2000" dirty="0" err="1" smtClean="0"/>
              <a:t>Records</a:t>
            </a:r>
            <a:r>
              <a:rPr lang="cs-CZ" sz="2000" dirty="0" smtClean="0"/>
              <a:t> s.r.o., 1996</a:t>
            </a:r>
          </a:p>
          <a:p>
            <a:r>
              <a:rPr lang="cs-CZ" sz="2000" dirty="0" smtClean="0"/>
              <a:t>Ukázka 2 – Krysař, nahrávka MP3 k volnému šíření </a:t>
            </a:r>
            <a:r>
              <a:rPr lang="cs-CZ" sz="2000" dirty="0" smtClean="0">
                <a:hlinkClick r:id="rId5"/>
              </a:rPr>
              <a:t>http</a:t>
            </a:r>
            <a:r>
              <a:rPr lang="cs-CZ" sz="2000" dirty="0">
                <a:hlinkClick r:id="rId5"/>
              </a:rPr>
              <a:t>://www.rozhlas.cz/ctenarskydenik/dila/_zprava/krysar-viktor-dyk--</a:t>
            </a:r>
            <a:r>
              <a:rPr lang="cs-CZ" sz="2000" dirty="0" smtClean="0">
                <a:hlinkClick r:id="rId5"/>
              </a:rPr>
              <a:t>585586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Obrázky byly staženy 2.10. 2012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51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Viktor Dyk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Krysař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20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Viktor Dyk v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31.12. 1877 – 14.5. 1931</a:t>
            </a:r>
          </a:p>
          <a:p>
            <a:r>
              <a:rPr lang="cs-CZ" sz="2800" dirty="0"/>
              <a:t>g</a:t>
            </a:r>
            <a:r>
              <a:rPr lang="cs-CZ" sz="2800" dirty="0" smtClean="0"/>
              <a:t>ymnázium v Praze (A. Jirásek)</a:t>
            </a:r>
          </a:p>
          <a:p>
            <a:r>
              <a:rPr lang="cs-CZ" sz="2800" dirty="0" smtClean="0"/>
              <a:t>Právnická fakulta UK x celý život působí jako novinář a spisovatel</a:t>
            </a:r>
          </a:p>
          <a:p>
            <a:r>
              <a:rPr lang="cs-CZ" sz="2800" dirty="0" smtClean="0"/>
              <a:t>za 1. svět. války protirakouský odboj</a:t>
            </a:r>
          </a:p>
          <a:p>
            <a:r>
              <a:rPr lang="cs-CZ" sz="2800" dirty="0" smtClean="0"/>
              <a:t>1916 – 1917 vězněn ve Vídni za svou literární činnost</a:t>
            </a:r>
          </a:p>
          <a:p>
            <a:r>
              <a:rPr lang="cs-CZ" sz="2800" dirty="0" smtClean="0"/>
              <a:t>odpůrce „hradní politiky“, především T.G. Masaryka a E. Beneše</a:t>
            </a:r>
          </a:p>
        </p:txBody>
      </p:sp>
    </p:spTree>
    <p:extLst>
      <p:ext uri="{BB962C8B-B14F-4D97-AF65-F5344CB8AC3E}">
        <p14:creationId xmlns:p14="http://schemas.microsoft.com/office/powerpoint/2010/main" val="1023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Viktor Dyk v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 sedmadvacetileté známosti se oženil ses spisovatelkou Zdenkou </a:t>
            </a:r>
            <a:r>
              <a:rPr lang="cs-CZ" sz="2800" dirty="0" err="1" smtClean="0"/>
              <a:t>Háskovou</a:t>
            </a:r>
            <a:endParaRPr lang="cs-CZ" sz="2800" dirty="0" smtClean="0"/>
          </a:p>
          <a:p>
            <a:r>
              <a:rPr lang="cs-CZ" sz="2800" dirty="0" smtClean="0"/>
              <a:t>byl vášnivým a uznávaným šachistou</a:t>
            </a:r>
          </a:p>
          <a:p>
            <a:r>
              <a:rPr lang="cs-CZ" sz="2800" dirty="0" smtClean="0"/>
              <a:t>umírá na srdeční mrtvici při koupání v jaderském moři na ostrově </a:t>
            </a:r>
            <a:r>
              <a:rPr lang="cs-CZ" sz="2800" dirty="0" err="1" smtClean="0"/>
              <a:t>Lopud</a:t>
            </a:r>
            <a:endParaRPr lang="cs-CZ" sz="2800" dirty="0" smtClean="0"/>
          </a:p>
          <a:p>
            <a:r>
              <a:rPr lang="cs-CZ" sz="2800" dirty="0" smtClean="0"/>
              <a:t>pohřben na Olšanských hřbitovech</a:t>
            </a:r>
            <a:endParaRPr lang="cs-CZ" sz="2800" dirty="0"/>
          </a:p>
        </p:txBody>
      </p:sp>
      <p:pic>
        <p:nvPicPr>
          <p:cNvPr id="1026" name="Picture 2" descr="Viktor Dy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76" y="1772816"/>
            <a:ext cx="1905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70452" y="4595779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173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Viktor Dyk - tvorba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 Dyka je typická aforistická úsečnost, satira a pravidelný verš</a:t>
            </a:r>
          </a:p>
          <a:p>
            <a:r>
              <a:rPr lang="cs-CZ" sz="2800" dirty="0" smtClean="0"/>
              <a:t>řadíme ho k anarchistickým buřičům</a:t>
            </a:r>
          </a:p>
          <a:p>
            <a:pPr marL="114300" indent="0">
              <a:buNone/>
            </a:pPr>
            <a:endParaRPr lang="cs-CZ" sz="2800" dirty="0" smtClean="0"/>
          </a:p>
          <a:p>
            <a:pPr marL="114300" indent="0">
              <a:buNone/>
            </a:pPr>
            <a:r>
              <a:rPr lang="cs-CZ" sz="2800" dirty="0" smtClean="0"/>
              <a:t>	Objasněte pojmy : aforismus, satira, 	anarchistický buřič.</a:t>
            </a:r>
          </a:p>
          <a:p>
            <a:pPr marL="114300" indent="0">
              <a:buNone/>
            </a:pPr>
            <a:r>
              <a:rPr lang="cs-CZ" sz="2800" dirty="0" smtClean="0"/>
              <a:t>	</a:t>
            </a:r>
          </a:p>
          <a:p>
            <a:pPr marL="11430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Uveďte další autory, kteří patří k téže literární 	skupině.</a:t>
            </a:r>
            <a:endParaRPr lang="cs-CZ" sz="2800" dirty="0"/>
          </a:p>
        </p:txBody>
      </p:sp>
      <p:pic>
        <p:nvPicPr>
          <p:cNvPr id="2050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6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z díla - poezie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6805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 porta </a:t>
            </a:r>
            <a:r>
              <a:rPr lang="cs-CZ" sz="2800" dirty="0" err="1" smtClean="0"/>
              <a:t>inferi</a:t>
            </a:r>
            <a:r>
              <a:rPr lang="cs-CZ" sz="2800" dirty="0" smtClean="0"/>
              <a:t> (Od brány pekelné)</a:t>
            </a:r>
          </a:p>
          <a:p>
            <a:r>
              <a:rPr lang="cs-CZ" sz="2800" dirty="0" smtClean="0"/>
              <a:t>Marnosti</a:t>
            </a:r>
          </a:p>
          <a:p>
            <a:r>
              <a:rPr lang="cs-CZ" sz="2800" dirty="0" smtClean="0"/>
              <a:t>Satiry a sarkasmy – politická satirická poezie</a:t>
            </a:r>
          </a:p>
          <a:p>
            <a:r>
              <a:rPr lang="cs-CZ" sz="2800" dirty="0" smtClean="0"/>
              <a:t>Devátá vlna</a:t>
            </a:r>
          </a:p>
          <a:p>
            <a:r>
              <a:rPr lang="cs-CZ" sz="2800" dirty="0" smtClean="0"/>
              <a:t>Milá sedmi loupežníků – lyrickoepická balada</a:t>
            </a:r>
          </a:p>
          <a:p>
            <a:r>
              <a:rPr lang="cs-CZ" sz="2800" dirty="0" smtClean="0"/>
              <a:t>válečná tetralogie = myšlenka národní samostatnosti, 1915 - 1922 (Lehké a těžké kroky, Anebo, Okno, Poslední rok)</a:t>
            </a:r>
          </a:p>
          <a:p>
            <a:r>
              <a:rPr lang="cs-CZ" sz="2800" dirty="0" smtClean="0"/>
              <a:t>překládal francouzské prokleté básníky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477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Viktor Dyk – Soumrak u moře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33256"/>
            <a:ext cx="7620000" cy="667544"/>
          </a:xfrm>
        </p:spPr>
        <p:txBody>
          <a:bodyPr>
            <a:normAutofit fontScale="85000" lnSpcReduction="20000"/>
          </a:bodyPr>
          <a:lstStyle/>
          <a:p>
            <a:endParaRPr lang="cs-CZ" sz="2400" dirty="0"/>
          </a:p>
          <a:p>
            <a:pPr marL="114300" indent="0">
              <a:buNone/>
            </a:pPr>
            <a:r>
              <a:rPr lang="cs-CZ" sz="2400" dirty="0" smtClean="0"/>
              <a:t>	Naleznete v úryvku spojitost s životem básníka?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11760" y="1466200"/>
            <a:ext cx="3096344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Vln osm nemá tě v moci,</a:t>
            </a:r>
            <a:br>
              <a:rPr lang="cs-CZ" dirty="0"/>
            </a:br>
            <a:r>
              <a:rPr lang="cs-CZ" dirty="0"/>
              <a:t>vln osm laškuje jen.</a:t>
            </a:r>
            <a:br>
              <a:rPr lang="cs-CZ" dirty="0"/>
            </a:br>
            <a:r>
              <a:rPr lang="cs-CZ" dirty="0"/>
              <a:t>Vln osm nemůže zmoci,</a:t>
            </a:r>
            <a:br>
              <a:rPr lang="cs-CZ" dirty="0"/>
            </a:br>
            <a:r>
              <a:rPr lang="cs-CZ" dirty="0"/>
              <a:t>devátá vezme tě v plen!  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Devátá vlna smete,</a:t>
            </a:r>
            <a:br>
              <a:rPr lang="cs-CZ" dirty="0"/>
            </a:br>
            <a:r>
              <a:rPr lang="cs-CZ" dirty="0"/>
              <a:t>s čím osm hrálo si,</a:t>
            </a:r>
            <a:br>
              <a:rPr lang="cs-CZ" dirty="0"/>
            </a:br>
            <a:r>
              <a:rPr lang="cs-CZ" dirty="0"/>
              <a:t>devátá vlna nese,</a:t>
            </a:r>
            <a:br>
              <a:rPr lang="cs-CZ" dirty="0"/>
            </a:br>
            <a:r>
              <a:rPr lang="cs-CZ" dirty="0"/>
              <a:t>však živé nenosí,</a:t>
            </a:r>
            <a:br>
              <a:rPr lang="cs-CZ" dirty="0"/>
            </a:br>
            <a:r>
              <a:rPr lang="cs-CZ" dirty="0"/>
              <a:t>devátá vlna zavře</a:t>
            </a:r>
            <a:br>
              <a:rPr lang="cs-CZ" dirty="0"/>
            </a:br>
            <a:r>
              <a:rPr lang="cs-CZ" dirty="0"/>
              <a:t>mdlá ústa navěky.</a:t>
            </a:r>
            <a:br>
              <a:rPr lang="cs-CZ" dirty="0"/>
            </a:br>
            <a:r>
              <a:rPr lang="cs-CZ" dirty="0"/>
              <a:t>A upíráš své oči</a:t>
            </a:r>
            <a:br>
              <a:rPr lang="cs-CZ" dirty="0"/>
            </a:br>
            <a:r>
              <a:rPr lang="cs-CZ" dirty="0"/>
              <a:t>na moře bezděky.</a:t>
            </a:r>
          </a:p>
          <a:p>
            <a:r>
              <a:rPr lang="cs-CZ" dirty="0" smtClean="0"/>
              <a:t>         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72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Viktor Dyk - drama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Zmoudření Dona </a:t>
            </a:r>
            <a:r>
              <a:rPr lang="cs-CZ" sz="2800" dirty="0" err="1" smtClean="0"/>
              <a:t>Quijota</a:t>
            </a:r>
            <a:r>
              <a:rPr lang="cs-CZ" sz="2800" dirty="0" smtClean="0"/>
              <a:t> (1913) – tragický příběh o neřešitelnosti rozporu mezi snem a skutečností</a:t>
            </a:r>
          </a:p>
          <a:p>
            <a:r>
              <a:rPr lang="cs-CZ" sz="2800" dirty="0" smtClean="0"/>
              <a:t>ztráta iluzí = zmoudření, které však člověka zabíjí, člověk ztrácí smysl života</a:t>
            </a:r>
          </a:p>
          <a:p>
            <a:endParaRPr lang="cs-CZ" sz="2800" dirty="0" smtClean="0"/>
          </a:p>
          <a:p>
            <a:pPr marL="411480" lvl="1" indent="0">
              <a:buNone/>
            </a:pPr>
            <a:r>
              <a:rPr lang="cs-CZ" sz="2600" dirty="0" smtClean="0"/>
              <a:t>	Kterým světovým autorem se Dyk inspiroval?</a:t>
            </a:r>
            <a:endParaRPr lang="cs-CZ" sz="2600" dirty="0"/>
          </a:p>
        </p:txBody>
      </p:sp>
      <p:pic>
        <p:nvPicPr>
          <p:cNvPr id="4098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Krysař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2530635"/>
          </a:xfrm>
        </p:spPr>
        <p:txBody>
          <a:bodyPr/>
          <a:lstStyle/>
          <a:p>
            <a:r>
              <a:rPr lang="cs-CZ" dirty="0" smtClean="0"/>
              <a:t>Příběh inspirován staroněmeckou pověstí o krysaři z města </a:t>
            </a:r>
            <a:r>
              <a:rPr lang="cs-CZ" dirty="0" err="1" smtClean="0"/>
              <a:t>Hammeln</a:t>
            </a:r>
            <a:r>
              <a:rPr lang="cs-CZ" dirty="0" smtClean="0"/>
              <a:t>, který nedostane sjednanou odměnu, a proto zavede obyvatele do propasti</a:t>
            </a:r>
          </a:p>
          <a:p>
            <a:r>
              <a:rPr lang="cs-CZ" dirty="0" smtClean="0"/>
              <a:t>26 kapitol</a:t>
            </a:r>
          </a:p>
          <a:p>
            <a:r>
              <a:rPr lang="cs-CZ" dirty="0" smtClean="0"/>
              <a:t>Dyk obohatil pověst o prvek milostné deziluze = vliv novoromantismu</a:t>
            </a:r>
          </a:p>
          <a:p>
            <a:endParaRPr lang="cs-CZ" dirty="0"/>
          </a:p>
        </p:txBody>
      </p:sp>
      <p:pic>
        <p:nvPicPr>
          <p:cNvPr id="5122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5" y="47589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_XGIGryVfswo/Sb3Z9LU1DMI/AAAAAAAAAFw/68QQRHjiIsk/s320/vlcsnap-93463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48" y="3889309"/>
            <a:ext cx="2759968" cy="20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7" y="4758957"/>
            <a:ext cx="48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cs-CZ" dirty="0"/>
              <a:t>	Na základě vlastní četby charakterizujte </a:t>
            </a:r>
            <a:r>
              <a:rPr lang="cs-CZ" dirty="0" smtClean="0"/>
              <a:t>	hlavní postavy příběhu</a:t>
            </a:r>
            <a:r>
              <a:rPr lang="cs-CZ" dirty="0"/>
              <a:t>?</a:t>
            </a:r>
          </a:p>
          <a:p>
            <a:pPr marL="114300" indent="0">
              <a:buNone/>
            </a:pPr>
            <a:r>
              <a:rPr lang="cs-CZ" dirty="0"/>
              <a:t>	Znáte Krysařovo jméno?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89395" y="6093296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408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217</TotalTime>
  <Words>355</Words>
  <Application>Microsoft Office PowerPoint</Application>
  <PresentationFormat>Předvádění na obrazovce (4:3)</PresentationFormat>
  <Paragraphs>72</Paragraphs>
  <Slides>11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Sousedství</vt:lpstr>
      <vt:lpstr>Prezentace aplikace PowerPoint</vt:lpstr>
      <vt:lpstr>Viktor Dyk</vt:lpstr>
      <vt:lpstr>Viktor Dyk v datech</vt:lpstr>
      <vt:lpstr>Viktor Dyk v datech</vt:lpstr>
      <vt:lpstr>Viktor Dyk - tvorba</vt:lpstr>
      <vt:lpstr>Výběr z díla - poezie</vt:lpstr>
      <vt:lpstr>Viktor Dyk – Soumrak u moře</vt:lpstr>
      <vt:lpstr>Viktor Dyk - drama</vt:lpstr>
      <vt:lpstr>Novela Krysař</vt:lpstr>
      <vt:lpstr>Novela Krysař – úkoly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 Dyk</dc:title>
  <dc:creator>Kaja</dc:creator>
  <cp:lastModifiedBy>Libor</cp:lastModifiedBy>
  <cp:revision>38</cp:revision>
  <dcterms:created xsi:type="dcterms:W3CDTF">2012-10-02T19:59:01Z</dcterms:created>
  <dcterms:modified xsi:type="dcterms:W3CDTF">2012-10-07T16:09:56Z</dcterms:modified>
</cp:coreProperties>
</file>