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7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E138-0451-4F38-80E0-1C79B35E5241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6529-9B35-4419-B01C-622D9755A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5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8A231A-2147-4B01-8374-55E6CBE0A51E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716016" y="499315"/>
            <a:ext cx="391966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ČJPS20660BED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67744" y="1340768"/>
            <a:ext cx="6624736" cy="37548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/>
              <a:t>Výukový materiál v rámci projektu OPVK 1.5 Peníze středním školám</a:t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Číslo projektu:		CZ.1.07/1.5.00/34.0883 </a:t>
            </a:r>
            <a:br>
              <a:rPr lang="cs-CZ" sz="1400" b="1" dirty="0"/>
            </a:br>
            <a:r>
              <a:rPr lang="cs-CZ" sz="1400" b="1" dirty="0"/>
              <a:t>Název projektu:		Rozvoj vzdělanosti</a:t>
            </a:r>
            <a:br>
              <a:rPr lang="cs-CZ" sz="1400" b="1" dirty="0"/>
            </a:br>
            <a:r>
              <a:rPr lang="cs-CZ" sz="1400" b="1" dirty="0"/>
              <a:t>Číslo šablony:   		III/2</a:t>
            </a:r>
            <a:br>
              <a:rPr lang="cs-CZ" sz="1400" b="1" dirty="0"/>
            </a:br>
            <a:r>
              <a:rPr lang="cs-CZ" sz="1400" b="1" dirty="0"/>
              <a:t>Datum vytvoření:	</a:t>
            </a:r>
            <a:r>
              <a:rPr lang="cs-CZ" sz="1400" b="1" smtClean="0"/>
              <a:t>	3.10. </a:t>
            </a:r>
            <a:r>
              <a:rPr lang="cs-CZ" sz="1400" b="1" dirty="0"/>
              <a:t>2012</a:t>
            </a:r>
            <a:br>
              <a:rPr lang="cs-CZ" sz="1400" b="1" dirty="0"/>
            </a:br>
            <a:r>
              <a:rPr lang="cs-CZ" sz="1400" b="1" dirty="0"/>
              <a:t>Autor:			</a:t>
            </a:r>
            <a:r>
              <a:rPr lang="cs-CZ" sz="1400" b="1" dirty="0" smtClean="0"/>
              <a:t>Mgr. Karla </a:t>
            </a:r>
            <a:r>
              <a:rPr lang="cs-CZ" sz="1400" b="1" dirty="0" err="1" smtClean="0"/>
              <a:t>Bedrlíková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Určeno pro předmět:      </a:t>
            </a:r>
            <a:r>
              <a:rPr lang="cs-CZ" sz="1400" b="1" dirty="0" smtClean="0"/>
              <a:t>	Český jazyk a literatura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Tematická oblast:	</a:t>
            </a:r>
            <a:r>
              <a:rPr lang="cs-CZ" sz="1400" b="1" dirty="0" smtClean="0"/>
              <a:t>	Česká a svět. literatura I. pol. 20. stol.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Obor vzdělání:		</a:t>
            </a:r>
            <a:r>
              <a:rPr lang="cs-CZ" sz="1400" b="1" dirty="0" smtClean="0"/>
              <a:t>Podnikání (64-41-L/51), 2. ročník                                            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Název výukového materiálu: </a:t>
            </a:r>
            <a:r>
              <a:rPr lang="cs-CZ" sz="1400" b="1" dirty="0" smtClean="0"/>
              <a:t>	Prokletí básníci a Česká moderna - test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Popis využití: </a:t>
            </a:r>
            <a:r>
              <a:rPr lang="cs-CZ" sz="1400" b="1" dirty="0" smtClean="0"/>
              <a:t>		Interaktivní test za použití notebooku s 				možností tisku pracovního listu</a:t>
            </a:r>
          </a:p>
          <a:p>
            <a:r>
              <a:rPr lang="cs-CZ" sz="1400" b="1" dirty="0" smtClean="0"/>
              <a:t>Čas</a:t>
            </a:r>
            <a:r>
              <a:rPr lang="cs-CZ" sz="1400" b="1" dirty="0"/>
              <a:t>:  </a:t>
            </a:r>
            <a:r>
              <a:rPr lang="cs-CZ" sz="1400" b="1" dirty="0" smtClean="0"/>
              <a:t>			20 </a:t>
            </a:r>
            <a:r>
              <a:rPr lang="cs-CZ" sz="1400" b="1" dirty="0"/>
              <a:t>minut </a:t>
            </a:r>
            <a:br>
              <a:rPr lang="cs-CZ" sz="1400" b="1" dirty="0"/>
            </a:b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</p:txBody>
      </p:sp>
      <p:pic>
        <p:nvPicPr>
          <p:cNvPr id="8" name="Picture 2" descr="E:\Downloads\loga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2332"/>
            <a:ext cx="3098011" cy="57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2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764705"/>
            <a:ext cx="8229600" cy="2088231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8. Otokar Březina je v české literatuře představitelem jednoho z moderních uměleckých směrů přelomu 19. a 20. století. Jakého?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195736" y="4377344"/>
            <a:ext cx="184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secese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95736" y="3845206"/>
            <a:ext cx="24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symbolismu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95736" y="3313067"/>
            <a:ext cx="230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dekadence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195736" y="278092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A.	impresionismu</a:t>
            </a:r>
            <a:endParaRPr lang="cs-CZ" dirty="0"/>
          </a:p>
        </p:txBody>
      </p:sp>
      <p:pic>
        <p:nvPicPr>
          <p:cNvPr id="8194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05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692697"/>
            <a:ext cx="8229600" cy="28083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9. Určete autora následující ukázky:</a:t>
            </a:r>
          </a:p>
          <a:p>
            <a:endParaRPr lang="cs-CZ" dirty="0" smtClean="0"/>
          </a:p>
          <a:p>
            <a:pPr marL="365760" lvl="1" indent="0">
              <a:buNone/>
            </a:pPr>
            <a:r>
              <a:rPr lang="cs-CZ" i="1" dirty="0" smtClean="0"/>
              <a:t>Ty české rybníky jsou stříbro slité,</a:t>
            </a:r>
            <a:br>
              <a:rPr lang="cs-CZ" i="1" dirty="0" smtClean="0"/>
            </a:br>
            <a:r>
              <a:rPr lang="cs-CZ" i="1" dirty="0" smtClean="0"/>
              <a:t>žíhané temnem stínů pod oblaky,</a:t>
            </a:r>
          </a:p>
          <a:p>
            <a:pPr marL="365760" lvl="1" indent="0">
              <a:buNone/>
            </a:pPr>
            <a:r>
              <a:rPr lang="cs-CZ" i="1" dirty="0" smtClean="0"/>
              <a:t>Vloženy v luhy do zeleně syté,</a:t>
            </a:r>
          </a:p>
          <a:p>
            <a:pPr marL="365760" lvl="1" indent="0">
              <a:buNone/>
            </a:pPr>
            <a:r>
              <a:rPr lang="cs-CZ" i="1" dirty="0" smtClean="0"/>
              <a:t>Jsou jako krajů mírné, tiché zraky.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06450" y="5229200"/>
            <a:ext cx="2284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Viktor Dyk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06450" y="4605130"/>
            <a:ext cx="257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Antonín Sova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06450" y="3981061"/>
            <a:ext cx="277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Otokar Březina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06450" y="3356992"/>
            <a:ext cx="370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Josef </a:t>
            </a:r>
            <a:r>
              <a:rPr lang="cs-CZ" dirty="0"/>
              <a:t>Svatopluk </a:t>
            </a:r>
            <a:r>
              <a:rPr lang="cs-CZ" dirty="0" err="1" smtClean="0"/>
              <a:t>Machar</a:t>
            </a:r>
            <a:endParaRPr lang="cs-CZ" dirty="0"/>
          </a:p>
        </p:txBody>
      </p:sp>
      <p:pic>
        <p:nvPicPr>
          <p:cNvPr id="9218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98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764705"/>
            <a:ext cx="8229600" cy="1512167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10. Kterým uměleckým směrem byla ovlivněna počáteční básnická tvorba Antonína Sovy?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5696" y="3933056"/>
            <a:ext cx="260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anarchismem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5696" y="3332990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vitalismem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35696" y="2732923"/>
            <a:ext cx="2656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symbolismem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5696" y="2132856"/>
            <a:ext cx="296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impresionismem</a:t>
            </a:r>
            <a:endParaRPr lang="cs-CZ" dirty="0"/>
          </a:p>
        </p:txBody>
      </p:sp>
      <p:pic>
        <p:nvPicPr>
          <p:cNvPr id="10242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13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7"/>
            <a:ext cx="8229600" cy="1440159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11. Která z uvedených básní obsahuje zmínky o osobním životě Petra Bezruče?</a:t>
            </a:r>
          </a:p>
          <a:p>
            <a:pPr marL="109728" indent="0">
              <a:buNone/>
            </a:pPr>
            <a:endParaRPr lang="cs-CZ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691680" y="3861048"/>
            <a:ext cx="2598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Kantor Halfar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91680" y="3260982"/>
            <a:ext cx="1962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Ostrava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2660915"/>
            <a:ext cx="2584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Jen jedenkrát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2060848"/>
            <a:ext cx="3395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Maryčka </a:t>
            </a:r>
            <a:r>
              <a:rPr lang="cs-CZ" dirty="0" err="1" smtClean="0"/>
              <a:t>Magdónova</a:t>
            </a:r>
            <a:endParaRPr lang="cs-CZ" dirty="0"/>
          </a:p>
        </p:txBody>
      </p:sp>
      <p:pic>
        <p:nvPicPr>
          <p:cNvPr id="1126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12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92697"/>
            <a:ext cx="8229600" cy="792087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12. Z jaké Šrámkovy knihy je báseň Raport?</a:t>
            </a:r>
          </a:p>
          <a:p>
            <a:pPr marL="109728" indent="0">
              <a:buNone/>
            </a:pPr>
            <a:endParaRPr lang="cs-CZ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506052" y="3502749"/>
            <a:ext cx="241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Rány </a:t>
            </a:r>
            <a:r>
              <a:rPr lang="cs-CZ" dirty="0"/>
              <a:t>a </a:t>
            </a:r>
            <a:r>
              <a:rPr lang="cs-CZ" dirty="0" smtClean="0"/>
              <a:t>růže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06052" y="2911231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Ještě zní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06052" y="2319714"/>
            <a:ext cx="258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Modrý </a:t>
            </a:r>
            <a:r>
              <a:rPr lang="cs-CZ" dirty="0"/>
              <a:t>a </a:t>
            </a:r>
            <a:r>
              <a:rPr lang="cs-CZ" dirty="0" smtClean="0"/>
              <a:t>rudý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06052" y="1728197"/>
            <a:ext cx="436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Života </a:t>
            </a:r>
            <a:r>
              <a:rPr lang="cs-CZ" dirty="0"/>
              <a:t>bído, přec tě mám </a:t>
            </a:r>
            <a:r>
              <a:rPr lang="cs-CZ" dirty="0" smtClean="0"/>
              <a:t>rád</a:t>
            </a:r>
            <a:endParaRPr lang="cs-CZ" dirty="0"/>
          </a:p>
        </p:txBody>
      </p:sp>
      <p:pic>
        <p:nvPicPr>
          <p:cNvPr id="12290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40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548681"/>
            <a:ext cx="8229600" cy="1296143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13. Rozhodněte, v jakém časopise byly poprvé otištěny básně ze Slezských písní.</a:t>
            </a:r>
          </a:p>
          <a:p>
            <a:pPr marL="109728" indent="0">
              <a:buNone/>
            </a:pPr>
            <a:endParaRPr lang="cs-CZ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823775" y="3643283"/>
            <a:ext cx="3655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Almanach </a:t>
            </a:r>
            <a:r>
              <a:rPr lang="cs-CZ" dirty="0"/>
              <a:t>na rok </a:t>
            </a:r>
            <a:r>
              <a:rPr lang="cs-CZ" dirty="0" smtClean="0"/>
              <a:t>1914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23775" y="3091802"/>
            <a:ext cx="271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Moderní revue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23775" y="2540321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Čas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23775" y="1988840"/>
            <a:ext cx="1590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Hlas</a:t>
            </a:r>
            <a:endParaRPr lang="cs-CZ" dirty="0"/>
          </a:p>
        </p:txBody>
      </p:sp>
      <p:pic>
        <p:nvPicPr>
          <p:cNvPr id="13314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39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764705"/>
            <a:ext cx="8229600" cy="259228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14. Kdo je autorem následující básně?</a:t>
            </a:r>
          </a:p>
          <a:p>
            <a:pPr marL="365760" lvl="1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Má milá rozmilá, neplakej!</a:t>
            </a:r>
            <a:br>
              <a:rPr lang="cs-CZ" i="1" dirty="0" smtClean="0"/>
            </a:br>
            <a:r>
              <a:rPr lang="cs-CZ" i="1" dirty="0" smtClean="0"/>
              <a:t>Život už není </a:t>
            </a:r>
            <a:r>
              <a:rPr lang="cs-CZ" i="1" dirty="0" err="1" smtClean="0"/>
              <a:t>jinakej</a:t>
            </a:r>
            <a:r>
              <a:rPr lang="cs-CZ" i="1" dirty="0" smtClean="0"/>
              <a:t>.</a:t>
            </a:r>
          </a:p>
          <a:p>
            <a:pPr marL="365760" lvl="1" indent="0">
              <a:buNone/>
            </a:pPr>
            <a:r>
              <a:rPr lang="cs-CZ" i="1" dirty="0" smtClean="0"/>
              <a:t>Dnes buďme ještě veselí</a:t>
            </a:r>
          </a:p>
          <a:p>
            <a:pPr marL="365760" lvl="1" indent="0">
              <a:buNone/>
            </a:pPr>
            <a:r>
              <a:rPr lang="cs-CZ" i="1" dirty="0" smtClean="0"/>
              <a:t>Na naší bílé posteli!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979712" y="4939427"/>
            <a:ext cx="2624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Fráňa Šrámek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4411948"/>
            <a:ext cx="2999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František </a:t>
            </a:r>
            <a:r>
              <a:rPr lang="cs-CZ" dirty="0" err="1" smtClean="0"/>
              <a:t>Gellner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3884470"/>
            <a:ext cx="2369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Petr Bezruč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79712" y="3356992"/>
            <a:ext cx="2284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Viktor Dyk</a:t>
            </a:r>
            <a:endParaRPr lang="cs-CZ" dirty="0"/>
          </a:p>
        </p:txBody>
      </p:sp>
      <p:pic>
        <p:nvPicPr>
          <p:cNvPr id="14338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38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512167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15. Který z následujících autorů se ve své tvorbě inspiroval staroněmeckou pověstí?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3153" y="3929574"/>
            <a:ext cx="2624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Fráňa Šrámek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3153" y="3306666"/>
            <a:ext cx="2284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Viktor Dyk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33153" y="2683757"/>
            <a:ext cx="2369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Petr Bezruč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3153" y="2060848"/>
            <a:ext cx="2999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František </a:t>
            </a:r>
            <a:r>
              <a:rPr lang="cs-CZ" dirty="0" err="1" smtClean="0"/>
              <a:t>Gellner</a:t>
            </a:r>
            <a:endParaRPr lang="cs-CZ" dirty="0"/>
          </a:p>
        </p:txBody>
      </p:sp>
      <p:pic>
        <p:nvPicPr>
          <p:cNvPr id="15362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78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800199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16. Uveďte, ve kterém městě, s nímž jsou spojeny životní osudy Fráni Šrámka, se každoročně koná festival poezie.</a:t>
            </a:r>
          </a:p>
          <a:p>
            <a:endParaRPr lang="cs-CZ" dirty="0" smtClean="0"/>
          </a:p>
          <a:p>
            <a:pPr marL="624078" indent="-514350">
              <a:buFont typeface="+mj-lt"/>
              <a:buAutoNum type="alphaUcPeriod"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413318" y="4365104"/>
            <a:ext cx="20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Sobotka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413318" y="3672705"/>
            <a:ext cx="219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Nová Říše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13318" y="2980305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Roudnice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413318" y="2348880"/>
            <a:ext cx="168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Písek</a:t>
            </a:r>
          </a:p>
        </p:txBody>
      </p:sp>
      <p:pic>
        <p:nvPicPr>
          <p:cNvPr id="1638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10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16-15 bodů 	= výborný</a:t>
            </a:r>
          </a:p>
          <a:p>
            <a:r>
              <a:rPr lang="cs-CZ" dirty="0" smtClean="0"/>
              <a:t>14-12 bodů 	= chvalitebný</a:t>
            </a:r>
          </a:p>
          <a:p>
            <a:r>
              <a:rPr lang="cs-CZ" dirty="0" smtClean="0"/>
              <a:t>11-9 bodů 	= dobrý</a:t>
            </a:r>
          </a:p>
          <a:p>
            <a:r>
              <a:rPr lang="cs-CZ" dirty="0" smtClean="0"/>
              <a:t>8-7 bodů 	= dostatečný</a:t>
            </a:r>
          </a:p>
          <a:p>
            <a:r>
              <a:rPr lang="cs-CZ" dirty="0" smtClean="0"/>
              <a:t>6 a méně	= nedostatečný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testu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5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Prokletí básníci a Česká moderna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Test	</a:t>
            </a:r>
            <a:r>
              <a:rPr lang="cs-CZ" dirty="0" smtClean="0"/>
              <a:t>		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3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51216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1. Které z následujících tvrzení neplatí o tzv</a:t>
            </a:r>
            <a:r>
              <a:rPr lang="cs-CZ" b="1" dirty="0"/>
              <a:t>.</a:t>
            </a:r>
            <a:r>
              <a:rPr lang="cs-CZ" b="1" dirty="0" smtClean="0"/>
              <a:t> prokletých básnících?</a:t>
            </a:r>
            <a:br>
              <a:rPr lang="cs-CZ" b="1" dirty="0" smtClean="0"/>
            </a:br>
            <a:endParaRPr lang="cs-CZ" b="1" dirty="0" smtClean="0"/>
          </a:p>
        </p:txBody>
      </p:sp>
      <p:pic>
        <p:nvPicPr>
          <p:cNvPr id="102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70285" y="2278613"/>
            <a:ext cx="7292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Z </a:t>
            </a:r>
            <a:r>
              <a:rPr lang="cs-CZ" dirty="0"/>
              <a:t>nudné reality vlastních životů utíkali do světa poezie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70285" y="2766022"/>
            <a:ext cx="5828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Ve </a:t>
            </a:r>
            <a:r>
              <a:rPr lang="cs-CZ" dirty="0"/>
              <a:t>svém díle odmítali tehdejší společnost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70285" y="3253431"/>
            <a:ext cx="73116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Toužili </a:t>
            </a:r>
            <a:r>
              <a:rPr lang="cs-CZ" dirty="0"/>
              <a:t>po neobvyklých zážitcích, které se pak </a:t>
            </a:r>
            <a:r>
              <a:rPr lang="cs-CZ" dirty="0" smtClean="0"/>
              <a:t>odrážely</a:t>
            </a:r>
          </a:p>
          <a:p>
            <a:r>
              <a:rPr lang="cs-CZ" dirty="0" smtClean="0"/>
              <a:t> 	v </a:t>
            </a:r>
            <a:r>
              <a:rPr lang="cs-CZ" dirty="0"/>
              <a:t>jejich tvorbě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70285" y="4294837"/>
            <a:ext cx="7422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Ve </a:t>
            </a:r>
            <a:r>
              <a:rPr lang="cs-CZ" dirty="0"/>
              <a:t>své poezii kladli důraz na obrazotvornost a lyričnost.</a:t>
            </a:r>
          </a:p>
          <a:p>
            <a:endParaRPr lang="cs-CZ" dirty="0"/>
          </a:p>
        </p:txBody>
      </p:sp>
      <p:pic>
        <p:nvPicPr>
          <p:cNvPr id="102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62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2448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2. Pojmenuj básnický prostředek, který využil Charles Baudelaire v těchto verších:</a:t>
            </a:r>
          </a:p>
          <a:p>
            <a:pPr marL="109728" indent="0">
              <a:buNone/>
            </a:pPr>
            <a:endParaRPr lang="cs-CZ" b="1" dirty="0" smtClean="0"/>
          </a:p>
          <a:p>
            <a:pPr marL="365760" lvl="1" indent="0">
              <a:buNone/>
            </a:pPr>
            <a:r>
              <a:rPr lang="cs-CZ" i="1" dirty="0" smtClean="0"/>
              <a:t>Nic děsivějšího si už myslit nedovedu</a:t>
            </a:r>
            <a:br>
              <a:rPr lang="cs-CZ" i="1" dirty="0" smtClean="0"/>
            </a:br>
            <a:r>
              <a:rPr lang="cs-CZ" i="1" dirty="0" smtClean="0"/>
              <a:t>než krutost studenou tohoto slunce z ledu.</a:t>
            </a:r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475656" y="3162314"/>
            <a:ext cx="2233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volný verš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3730682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ironie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75656" y="4299050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 err="1" smtClean="0"/>
              <a:t>oxymorón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75656" y="4867419"/>
            <a:ext cx="2464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zvukomalba</a:t>
            </a:r>
            <a:endParaRPr lang="cs-CZ" dirty="0"/>
          </a:p>
        </p:txBody>
      </p:sp>
      <p:pic>
        <p:nvPicPr>
          <p:cNvPr id="2050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91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620689"/>
            <a:ext cx="8229600" cy="1224135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3. Básníky Rimbauda a </a:t>
            </a:r>
            <a:r>
              <a:rPr lang="cs-CZ" b="1" dirty="0" err="1" smtClean="0"/>
              <a:t>Verlaina</a:t>
            </a:r>
            <a:r>
              <a:rPr lang="cs-CZ" b="1" dirty="0" smtClean="0"/>
              <a:t> spojoval milostný vztah. Co měli dále společného?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169368" y="3861048"/>
            <a:ext cx="608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Kromě </a:t>
            </a:r>
            <a:r>
              <a:rPr lang="cs-CZ" dirty="0"/>
              <a:t>vlastní tvorby se věnovali překladům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69368" y="3260982"/>
            <a:ext cx="704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Toulali </a:t>
            </a:r>
            <a:r>
              <a:rPr lang="cs-CZ" dirty="0"/>
              <a:t>se po Evropě a vyhledávali stále nové zážitky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69368" y="2660915"/>
            <a:ext cx="6707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Na </a:t>
            </a:r>
            <a:r>
              <a:rPr lang="cs-CZ" dirty="0"/>
              <a:t>sklonku svých životů se přiklonili ke katolictví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69368" y="2060848"/>
            <a:ext cx="5460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Oběma </a:t>
            </a:r>
            <a:r>
              <a:rPr lang="cs-CZ" dirty="0"/>
              <a:t>byly vydány sbírky až po smrti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3074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7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548681"/>
            <a:ext cx="8229600" cy="201622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4. Který známý spisovatel přeložil Baudelairovu poezii a díla dalších moderních francouzských básníků do češtiny v knize Francouzská poezie nové doby?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529777" y="4360163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Jaroslav Seifert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29777" y="3785746"/>
            <a:ext cx="224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Jiří Wolker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29777" y="3211329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Karel Čapek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29777" y="2636912"/>
            <a:ext cx="2927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Vítězslav Nezval</a:t>
            </a:r>
            <a:endParaRPr lang="cs-CZ" dirty="0"/>
          </a:p>
        </p:txBody>
      </p:sp>
      <p:pic>
        <p:nvPicPr>
          <p:cNvPr id="4098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15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908721"/>
            <a:ext cx="8229600" cy="1440159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5. Kdo je autorem básně, ve které je sám básník zpodobněn jako koráb zmítaný na moři?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664957" y="4595218"/>
            <a:ext cx="2555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Paul </a:t>
            </a:r>
            <a:r>
              <a:rPr lang="cs-CZ" dirty="0" err="1" smtClean="0"/>
              <a:t>Verlaine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64957" y="3846438"/>
            <a:ext cx="343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Jean </a:t>
            </a:r>
            <a:r>
              <a:rPr lang="cs-CZ" dirty="0"/>
              <a:t>Arthur </a:t>
            </a:r>
            <a:r>
              <a:rPr lang="cs-CZ" dirty="0" smtClean="0"/>
              <a:t>Rimbaud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3097659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E. A. </a:t>
            </a:r>
            <a:r>
              <a:rPr lang="cs-CZ" dirty="0" err="1" smtClean="0"/>
              <a:t>Poe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2348880"/>
            <a:ext cx="3183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Charles Baudelaire</a:t>
            </a:r>
            <a:endParaRPr lang="cs-CZ" dirty="0"/>
          </a:p>
        </p:txBody>
      </p:sp>
      <p:pic>
        <p:nvPicPr>
          <p:cNvPr id="5122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82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656183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6. Rozhodněte, kdo byl iniciátorem a tvůrcem programového vystoupení spisovatelů sdružených v Manifestu České moderny.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79712" y="4509120"/>
            <a:ext cx="257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Antonín Sova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3789040"/>
            <a:ext cx="277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Otokar Březina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3068960"/>
            <a:ext cx="370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Josef </a:t>
            </a:r>
            <a:r>
              <a:rPr lang="cs-CZ" dirty="0"/>
              <a:t>Svatopluk </a:t>
            </a:r>
            <a:r>
              <a:rPr lang="cs-CZ" dirty="0" err="1" smtClean="0"/>
              <a:t>Machar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79712" y="2348880"/>
            <a:ext cx="3488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František </a:t>
            </a:r>
            <a:r>
              <a:rPr lang="cs-CZ" dirty="0"/>
              <a:t>Xaver </a:t>
            </a:r>
            <a:r>
              <a:rPr lang="cs-CZ" dirty="0" smtClean="0"/>
              <a:t>Šalda</a:t>
            </a:r>
            <a:endParaRPr lang="cs-CZ" dirty="0"/>
          </a:p>
        </p:txBody>
      </p:sp>
      <p:pic>
        <p:nvPicPr>
          <p:cNvPr id="614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5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266429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7. Určete autora následující ukázky.</a:t>
            </a:r>
          </a:p>
          <a:p>
            <a:pPr marL="365760" lvl="1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Šla žitím matka má jak kajícnice smutná</a:t>
            </a:r>
            <a:br>
              <a:rPr lang="cs-CZ" i="1" dirty="0" smtClean="0"/>
            </a:br>
            <a:r>
              <a:rPr lang="cs-CZ" i="1" dirty="0" smtClean="0"/>
              <a:t>den její neměl vůně, barev, květů, jasu:</a:t>
            </a:r>
          </a:p>
          <a:p>
            <a:pPr marL="365760" lvl="1" indent="0">
              <a:buNone/>
            </a:pPr>
            <a:r>
              <a:rPr lang="cs-CZ" i="1" dirty="0" smtClean="0"/>
              <a:t>Plod žití suchý jen, jenž jako popel chutná,</a:t>
            </a:r>
            <a:br>
              <a:rPr lang="cs-CZ" i="1" dirty="0" smtClean="0"/>
            </a:br>
            <a:r>
              <a:rPr lang="cs-CZ" i="1" dirty="0" smtClean="0"/>
              <a:t>bez osvěžení trhala se stromu času.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907704" y="4941168"/>
            <a:ext cx="274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Karel Hlaváček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4341102"/>
            <a:ext cx="277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Otokar Březina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3741035"/>
            <a:ext cx="257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Antonín Sova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07704" y="3140968"/>
            <a:ext cx="3701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Josef </a:t>
            </a:r>
            <a:r>
              <a:rPr lang="cs-CZ" dirty="0"/>
              <a:t>Svatopluk </a:t>
            </a:r>
            <a:r>
              <a:rPr lang="cs-CZ" dirty="0" err="1" smtClean="0"/>
              <a:t>Machar</a:t>
            </a:r>
            <a:endParaRPr lang="cs-CZ" dirty="0"/>
          </a:p>
        </p:txBody>
      </p:sp>
      <p:pic>
        <p:nvPicPr>
          <p:cNvPr id="7170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31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401</Words>
  <Application>Microsoft Office PowerPoint</Application>
  <PresentationFormat>Předvádění na obrazovce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Prezentace aplikace PowerPoint</vt:lpstr>
      <vt:lpstr>Prokletí básníci a Česká moderna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Hodnocení testu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Prokletí básníci a česká moderna</dc:title>
  <dc:creator>Kaja</dc:creator>
  <cp:lastModifiedBy>Libor</cp:lastModifiedBy>
  <cp:revision>65</cp:revision>
  <dcterms:created xsi:type="dcterms:W3CDTF">2012-09-02T14:31:58Z</dcterms:created>
  <dcterms:modified xsi:type="dcterms:W3CDTF">2012-10-07T20:00:47Z</dcterms:modified>
</cp:coreProperties>
</file>