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9" r:id="rId3"/>
    <p:sldId id="258" r:id="rId4"/>
    <p:sldId id="267" r:id="rId5"/>
    <p:sldId id="259" r:id="rId6"/>
    <p:sldId id="260" r:id="rId7"/>
    <p:sldId id="257" r:id="rId8"/>
    <p:sldId id="261" r:id="rId9"/>
    <p:sldId id="262" r:id="rId10"/>
    <p:sldId id="263" r:id="rId11"/>
    <p:sldId id="264" r:id="rId12"/>
    <p:sldId id="268" r:id="rId13"/>
    <p:sldId id="265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C921486F-CCC8-417F-A3A1-06FEFAB77658}" type="datetimeFigureOut">
              <a:rPr lang="cs-CZ" smtClean="0"/>
              <a:t>18.11.2012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68DAC0E2-9996-4535-AD11-C93BB67D942C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86F-CCC8-417F-A3A1-06FEFAB77658}" type="datetimeFigureOut">
              <a:rPr lang="cs-CZ" smtClean="0"/>
              <a:t>18.11.2012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DAC0E2-9996-4535-AD11-C93BB67D942C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86F-CCC8-417F-A3A1-06FEFAB77658}" type="datetimeFigureOut">
              <a:rPr lang="cs-CZ" smtClean="0"/>
              <a:t>18.11.2012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DAC0E2-9996-4535-AD11-C93BB67D942C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86F-CCC8-417F-A3A1-06FEFAB77658}" type="datetimeFigureOut">
              <a:rPr lang="cs-CZ" smtClean="0"/>
              <a:t>18.11.2012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DAC0E2-9996-4535-AD11-C93BB67D942C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C921486F-CCC8-417F-A3A1-06FEFAB77658}" type="datetimeFigureOut">
              <a:rPr lang="cs-CZ" smtClean="0"/>
              <a:t>18.11.2012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68DAC0E2-9996-4535-AD11-C93BB67D942C}" type="slidenum">
              <a:rPr lang="cs-CZ" smtClean="0"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cs-CZ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21486F-CCC8-417F-A3A1-06FEFAB77658}" type="datetimeFigureOut">
              <a:rPr lang="cs-CZ" smtClean="0"/>
              <a:t>18.11.2012</a:t>
            </a:fld>
            <a:endParaRPr lang="cs-CZ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DAC0E2-9996-4535-AD11-C93BB67D942C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921486F-CCC8-417F-A3A1-06FEFAB77658}" type="datetimeFigureOut">
              <a:rPr lang="cs-CZ" smtClean="0"/>
              <a:t>18.11.2012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DAC0E2-9996-4535-AD11-C93BB67D942C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86F-CCC8-417F-A3A1-06FEFAB77658}" type="datetimeFigureOut">
              <a:rPr lang="cs-CZ" smtClean="0"/>
              <a:t>18.11.2012</a:t>
            </a:fld>
            <a:endParaRPr lang="cs-C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DAC0E2-9996-4535-AD11-C93BB67D942C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86F-CCC8-417F-A3A1-06FEFAB77658}" type="datetimeFigureOut">
              <a:rPr lang="cs-CZ" smtClean="0"/>
              <a:t>18.11.2012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DAC0E2-9996-4535-AD11-C93BB67D942C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21486F-CCC8-417F-A3A1-06FEFAB77658}" type="datetimeFigureOut">
              <a:rPr lang="cs-CZ" smtClean="0"/>
              <a:t>18.11.2012</a:t>
            </a:fld>
            <a:endParaRPr lang="cs-CZ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DAC0E2-9996-4535-AD11-C93BB67D942C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86F-CCC8-417F-A3A1-06FEFAB77658}" type="datetimeFigureOut">
              <a:rPr lang="cs-CZ" smtClean="0"/>
              <a:t>18.11.2012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C0E2-9996-4535-AD11-C93BB67D942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921486F-CCC8-417F-A3A1-06FEFAB77658}" type="datetimeFigureOut">
              <a:rPr lang="cs-CZ" smtClean="0"/>
              <a:t>18.11.2012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8DAC0E2-9996-4535-AD11-C93BB67D942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nstinkt.tyden.cz/rubriky/ostatni/serial/bila-nemoc_25111.html" TargetMode="External"/><Relationship Id="rId3" Type="http://schemas.openxmlformats.org/officeDocument/2006/relationships/hyperlink" Target="http://tema.novinky.cz/hradec-kralove" TargetMode="External"/><Relationship Id="rId7" Type="http://schemas.openxmlformats.org/officeDocument/2006/relationships/hyperlink" Target="http://capek.misto.cz/obrazky/karelobrazy/kobrazy.html" TargetMode="External"/><Relationship Id="rId12" Type="http://schemas.openxmlformats.org/officeDocument/2006/relationships/hyperlink" Target="http://www.rozhlas.cz/ctenarskydenik/dila/_zprava/pripad-s-ditetem--535272" TargetMode="External"/><Relationship Id="rId2" Type="http://schemas.openxmlformats.org/officeDocument/2006/relationships/hyperlink" Target="http://www.wikipedi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waton.sk/index.php?go=autogramy/sk/spisovatelia1" TargetMode="External"/><Relationship Id="rId11" Type="http://schemas.openxmlformats.org/officeDocument/2006/relationships/hyperlink" Target="http://www.fiatlux.wz.cz/index4.html" TargetMode="External"/><Relationship Id="rId5" Type="http://schemas.openxmlformats.org/officeDocument/2006/relationships/hyperlink" Target="http://www.svornost.com/category/informace/kalendarium/page/18/" TargetMode="External"/><Relationship Id="rId10" Type="http://schemas.openxmlformats.org/officeDocument/2006/relationships/hyperlink" Target="http://pohledy.prodejce.cz/praha9.html" TargetMode="External"/><Relationship Id="rId4" Type="http://schemas.openxmlformats.org/officeDocument/2006/relationships/hyperlink" Target="http://staryweb.televize-js.cz/search.php?rskolik=15&amp;rskolikata=34&amp;rstext=all-phpRS-all&amp;rsautor=nic&amp;rstema=7&amp;rskde=vse&amp;rsvelikost=sab&amp;rsrazeni=datum_90" TargetMode="External"/><Relationship Id="rId9" Type="http://schemas.openxmlformats.org/officeDocument/2006/relationships/hyperlink" Target="http://aukro.cz/ShowItem2.php/itemNotFound/?item=2078440371&amp;title=karel-capek-matk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659188" y="1074738"/>
            <a:ext cx="338310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ČJPS21060BED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682079" y="1916113"/>
            <a:ext cx="66262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 b="1" dirty="0"/>
              <a:t>Výukový materiál v rámci projektu OPVK 1.5 Peníze středním školám</a:t>
            </a:r>
            <a:br>
              <a:rPr lang="cs-CZ" sz="1400" b="1" dirty="0"/>
            </a:b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Číslo projektu:		CZ.1.07/1.5.00/34.0883 </a:t>
            </a:r>
            <a:br>
              <a:rPr lang="cs-CZ" sz="1400" b="1" dirty="0"/>
            </a:br>
            <a:r>
              <a:rPr lang="cs-CZ" sz="1400" b="1" dirty="0"/>
              <a:t>Název projektu:		Rozvoj vzdělanosti</a:t>
            </a:r>
            <a:br>
              <a:rPr lang="cs-CZ" sz="1400" b="1" dirty="0"/>
            </a:br>
            <a:r>
              <a:rPr lang="cs-CZ" sz="1400" b="1" dirty="0"/>
              <a:t>Číslo šablony:   		III/2</a:t>
            </a:r>
            <a:br>
              <a:rPr lang="cs-CZ" sz="1400" b="1" dirty="0"/>
            </a:br>
            <a:r>
              <a:rPr lang="cs-CZ" sz="1400" b="1" dirty="0"/>
              <a:t>Datum vytvoření:		</a:t>
            </a:r>
            <a:r>
              <a:rPr lang="cs-CZ" sz="1400" b="1" dirty="0" smtClean="0"/>
              <a:t>2.11.2012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Autor:			Mgr. Karla </a:t>
            </a:r>
            <a:r>
              <a:rPr lang="cs-CZ" sz="1400" b="1" dirty="0" err="1"/>
              <a:t>Bedrlíková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Určeno pro předmět:      	</a:t>
            </a:r>
            <a:r>
              <a:rPr lang="cs-CZ" sz="1400" b="1" dirty="0" smtClean="0"/>
              <a:t>Český </a:t>
            </a:r>
            <a:r>
              <a:rPr lang="cs-CZ" sz="1400" b="1" dirty="0"/>
              <a:t>jazyk a literatura</a:t>
            </a:r>
            <a:br>
              <a:rPr lang="cs-CZ" sz="1400" b="1" dirty="0"/>
            </a:br>
            <a:r>
              <a:rPr lang="cs-CZ" sz="1400" b="1" dirty="0"/>
              <a:t>Tematická oblast:		Česká a svět. literatura I. pol. 20. stol.</a:t>
            </a:r>
            <a:br>
              <a:rPr lang="cs-CZ" sz="1400" b="1" dirty="0"/>
            </a:br>
            <a:r>
              <a:rPr lang="cs-CZ" sz="1400" b="1" dirty="0"/>
              <a:t>Obor vzdělání:		Podnikání (64-41-L/51), 2. ročník                                            </a:t>
            </a:r>
            <a:br>
              <a:rPr lang="cs-CZ" sz="1400" b="1" dirty="0"/>
            </a:br>
            <a:r>
              <a:rPr lang="cs-CZ" sz="1400" b="1" dirty="0"/>
              <a:t>Název výukového materiálu: 	</a:t>
            </a:r>
            <a:r>
              <a:rPr lang="cs-CZ" sz="1400" b="1" dirty="0" smtClean="0"/>
              <a:t>Karel Čapek – spisovatel, filozof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Popis využití: 		Výukový program s využitím notebooku, internetu 				</a:t>
            </a:r>
          </a:p>
          <a:p>
            <a:r>
              <a:rPr lang="cs-CZ" sz="1400" b="1" dirty="0"/>
              <a:t>Čas:  			</a:t>
            </a:r>
            <a:r>
              <a:rPr lang="cs-CZ" sz="1400" b="1" dirty="0" smtClean="0"/>
              <a:t>30 </a:t>
            </a:r>
            <a:r>
              <a:rPr lang="cs-CZ" sz="1400" b="1" dirty="0"/>
              <a:t>minut</a:t>
            </a:r>
            <a:br>
              <a:rPr lang="cs-CZ" sz="1400" b="1" dirty="0"/>
            </a:br>
            <a:endParaRPr lang="cs-CZ" sz="1400" dirty="0"/>
          </a:p>
        </p:txBody>
      </p:sp>
      <p:pic>
        <p:nvPicPr>
          <p:cNvPr id="8" name="Picture 2" descr="E:\Downloads\loga_pruhled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47750"/>
            <a:ext cx="309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5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3.období – noetická „poznávací“ díla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20341"/>
            <a:ext cx="8229600" cy="4144963"/>
          </a:xfrm>
        </p:spPr>
        <p:txBody>
          <a:bodyPr/>
          <a:lstStyle/>
          <a:p>
            <a:r>
              <a:rPr lang="cs-CZ" dirty="0" smtClean="0"/>
              <a:t>Lze poznat druhého člověka?  Kdo z nás má absolutní pravdu?</a:t>
            </a:r>
          </a:p>
          <a:p>
            <a:r>
              <a:rPr lang="cs-CZ" dirty="0" smtClean="0"/>
              <a:t>noetická trilogie = dějově samostatné romány řešící  zmíněné otázky</a:t>
            </a:r>
            <a:br>
              <a:rPr lang="cs-CZ" dirty="0" smtClean="0"/>
            </a:br>
            <a:r>
              <a:rPr lang="cs-CZ" b="1" dirty="0" err="1" smtClean="0"/>
              <a:t>Hordubal</a:t>
            </a:r>
            <a:r>
              <a:rPr lang="cs-CZ" dirty="0" smtClean="0"/>
              <a:t> (1933) – manželka s milencem zabíjí svého muže, který se vrátil z Ameriky</a:t>
            </a:r>
            <a:br>
              <a:rPr lang="cs-CZ" dirty="0" smtClean="0"/>
            </a:br>
            <a:r>
              <a:rPr lang="cs-CZ" b="1" dirty="0" smtClean="0"/>
              <a:t>Povětroň</a:t>
            </a:r>
            <a:r>
              <a:rPr lang="cs-CZ" dirty="0" smtClean="0"/>
              <a:t> (1934) – nad lůžkem umírajícího tři lidé uvažují o jeho životě</a:t>
            </a:r>
            <a:br>
              <a:rPr lang="cs-CZ" dirty="0" smtClean="0"/>
            </a:br>
            <a:r>
              <a:rPr lang="cs-CZ" b="1" dirty="0" smtClean="0"/>
              <a:t>Obyčejný život </a:t>
            </a:r>
            <a:r>
              <a:rPr lang="cs-CZ" dirty="0" smtClean="0"/>
              <a:t>(1934) – „obyčejný člověk“ rekapituluje svůj život = každý se skládá z několika  „JÁ“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Pragmatismus</a:t>
            </a:r>
            <a:r>
              <a:rPr lang="cs-CZ" dirty="0" smtClean="0"/>
              <a:t> = filozofický směr, podle něhož jsou měřítkem pravdy užitečnost, hodnota, úspěšnost. Pravdivé je pro nás poznání, které vyplývá z naší zkušenosti.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4. období – hrozba fašismu, varování před totalitou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	Charakterizujte dobu 2. poloviny 30. let v Evropě. </a:t>
            </a:r>
          </a:p>
          <a:p>
            <a:r>
              <a:rPr lang="cs-CZ" b="1" dirty="0" smtClean="0"/>
              <a:t>Bílá nemoc </a:t>
            </a:r>
            <a:r>
              <a:rPr lang="cs-CZ" dirty="0" smtClean="0"/>
              <a:t>(1937) – drama, konflikt mezi doktorem </a:t>
            </a:r>
            <a:r>
              <a:rPr lang="cs-CZ" dirty="0" err="1" smtClean="0"/>
              <a:t>Galénem</a:t>
            </a:r>
            <a:r>
              <a:rPr lang="cs-CZ" dirty="0" smtClean="0"/>
              <a:t> a diktátorem Maršálem, který má rysy fašistického vůdce. Čapek ukazuje, že jedinec je slabý v boji proti světovému zločinu. </a:t>
            </a:r>
          </a:p>
          <a:p>
            <a:pPr marL="0" indent="0">
              <a:buNone/>
            </a:pPr>
            <a:r>
              <a:rPr lang="cs-CZ" dirty="0" smtClean="0"/>
              <a:t>       </a:t>
            </a:r>
          </a:p>
          <a:p>
            <a:r>
              <a:rPr lang="cs-CZ" b="1" dirty="0" smtClean="0"/>
              <a:t>Matka</a:t>
            </a:r>
            <a:r>
              <a:rPr lang="cs-CZ" dirty="0" smtClean="0"/>
              <a:t> (1938) – drama, autorkou námětu je O. Scheinpflugová, reakce na válku ve Španělsku</a:t>
            </a:r>
            <a:br>
              <a:rPr lang="cs-CZ" dirty="0" smtClean="0"/>
            </a:br>
            <a:r>
              <a:rPr lang="cs-CZ" dirty="0" smtClean="0"/>
              <a:t>Matka vede v dramatu dialogy s mrtvými muži své rodiny  (manžel, čtyři synové), posledního syna  </a:t>
            </a:r>
            <a:r>
              <a:rPr lang="cs-CZ" dirty="0" err="1" smtClean="0"/>
              <a:t>Toniho</a:t>
            </a:r>
            <a:r>
              <a:rPr lang="cs-CZ" dirty="0" smtClean="0"/>
              <a:t> nechce do boje pustit (střet ženský x mužský princip).</a:t>
            </a:r>
            <a:endParaRPr lang="cs-CZ" dirty="0"/>
          </a:p>
        </p:txBody>
      </p:sp>
      <p:pic>
        <p:nvPicPr>
          <p:cNvPr id="4098" name="Picture 2" descr="E:\Downloads\1347826624_Hel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nstinkt.tyden.cz/obrazek/4bc48549bad26/nemoc1-4bc5f22ca78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3421"/>
            <a:ext cx="4219564" cy="25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g12.rajce.idnes.cz/d1201/5/5925/5925583_372da31bd7c6f11fa63fb2513562a383/images/IMG_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23422"/>
            <a:ext cx="3407800" cy="25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ohledy.prodejce.cz/p307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638178" cy="237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568" y="980728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/>
              <a:t>Obr. 6</a:t>
            </a:r>
            <a:endParaRPr lang="cs-CZ" sz="1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81979" y="980728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/>
              <a:t>Obr. 7</a:t>
            </a:r>
            <a:endParaRPr lang="cs-CZ" sz="1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99992" y="6093296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/>
              <a:t>Obr. 8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664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iatlux.wz.cz/dasen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66798"/>
            <a:ext cx="33528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5.období – pohádky, povídky, nebeletristická díla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1200"/>
            <a:ext cx="8219256" cy="4144963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Devatero pohádek a ještě jedna od Josefa Čapka jako přívažek</a:t>
            </a:r>
            <a:r>
              <a:rPr lang="cs-CZ" dirty="0" smtClean="0"/>
              <a:t> (Velká doktorská pohádka, První loupežnická pohádka…)</a:t>
            </a:r>
          </a:p>
          <a:p>
            <a:r>
              <a:rPr lang="cs-CZ" b="1" dirty="0" smtClean="0"/>
              <a:t>Dášeňka čili Život štěněte</a:t>
            </a:r>
          </a:p>
          <a:p>
            <a:pPr marL="0" indent="0">
              <a:buNone/>
            </a:pPr>
            <a:r>
              <a:rPr lang="cs-CZ" dirty="0" smtClean="0"/>
              <a:t>	Úkol </a:t>
            </a:r>
            <a:r>
              <a:rPr lang="cs-CZ" dirty="0"/>
              <a:t>č. </a:t>
            </a:r>
            <a:r>
              <a:rPr lang="cs-CZ" dirty="0" smtClean="0"/>
              <a:t>4: </a:t>
            </a:r>
            <a:r>
              <a:rPr lang="cs-CZ" dirty="0"/>
              <a:t>Srovnejte </a:t>
            </a:r>
            <a:r>
              <a:rPr lang="cs-CZ" dirty="0" smtClean="0"/>
              <a:t>Čapkovy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pohádky s klasickými.</a:t>
            </a:r>
          </a:p>
          <a:p>
            <a:r>
              <a:rPr lang="cs-CZ" b="1" dirty="0" smtClean="0"/>
              <a:t>Povídky z jedné kapsy</a:t>
            </a:r>
            <a:br>
              <a:rPr lang="cs-CZ" b="1" dirty="0" smtClean="0"/>
            </a:br>
            <a:r>
              <a:rPr lang="cs-CZ" b="1" dirty="0" smtClean="0"/>
              <a:t>Povídky z druhé kapsy</a:t>
            </a:r>
            <a:r>
              <a:rPr lang="cs-CZ" dirty="0" smtClean="0"/>
              <a:t> – velmi oblíbené detektivní příběhy, autor si všímá motivů činů, některé povídky jsou humorné, jiné nutí k zamyšlení</a:t>
            </a:r>
          </a:p>
          <a:p>
            <a:pPr marL="0" indent="0">
              <a:buNone/>
            </a:pPr>
            <a:r>
              <a:rPr lang="cs-CZ" dirty="0" smtClean="0"/>
              <a:t>       Všimněte si Čapkovy stylistiky.      </a:t>
            </a:r>
            <a:r>
              <a:rPr lang="cs-CZ" b="1" dirty="0" smtClean="0"/>
              <a:t>Ukázka: </a:t>
            </a:r>
            <a:r>
              <a:rPr lang="cs-CZ" dirty="0" smtClean="0"/>
              <a:t>Případ s dítětem</a:t>
            </a:r>
          </a:p>
          <a:p>
            <a:r>
              <a:rPr lang="cs-CZ" b="1" dirty="0" smtClean="0"/>
              <a:t>Hovory s T.G.M.</a:t>
            </a:r>
            <a:br>
              <a:rPr lang="cs-CZ" b="1" dirty="0" smtClean="0"/>
            </a:br>
            <a:r>
              <a:rPr lang="cs-CZ" b="1" dirty="0" smtClean="0"/>
              <a:t>Francouzská poezie nové doby </a:t>
            </a:r>
            <a:r>
              <a:rPr lang="cs-CZ" dirty="0" smtClean="0"/>
              <a:t>– antologie, překlady</a:t>
            </a:r>
            <a:endParaRPr lang="cs-CZ" dirty="0"/>
          </a:p>
        </p:txBody>
      </p:sp>
      <p:pic>
        <p:nvPicPr>
          <p:cNvPr id="5122" name="Picture 2" descr="E:\Downloads\1347826624_Hel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pek_ca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6104" y="5229200"/>
            <a:ext cx="609600" cy="6096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100392" y="2420888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/>
              <a:t>Obr. 9</a:t>
            </a:r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56376" y="4982979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/>
              <a:t>ukázka 1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036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Použitá literatura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000" dirty="0" smtClean="0">
                <a:hlinkClick r:id="rId2"/>
              </a:rPr>
              <a:t>www.wikipedia.cz</a:t>
            </a:r>
            <a:endParaRPr lang="cs-CZ" sz="1000" dirty="0" smtClean="0"/>
          </a:p>
          <a:p>
            <a:r>
              <a:rPr lang="cs-CZ" sz="1000" dirty="0" smtClean="0"/>
              <a:t>Prokop, Vladimír: Přehled české literatury 20. století. Sokolov 1998.</a:t>
            </a:r>
          </a:p>
          <a:p>
            <a:r>
              <a:rPr lang="cs-CZ" sz="1000" dirty="0" smtClean="0"/>
              <a:t>Mašková, Drahuše: Čítanka 3. Praha207 s.</a:t>
            </a:r>
          </a:p>
          <a:p>
            <a:r>
              <a:rPr lang="cs-CZ" sz="1000" dirty="0" smtClean="0"/>
              <a:t>Obr. </a:t>
            </a:r>
            <a:r>
              <a:rPr lang="cs-CZ" sz="1000" dirty="0"/>
              <a:t>1 - </a:t>
            </a:r>
            <a:r>
              <a:rPr lang="cs-CZ" sz="1000" dirty="0">
                <a:hlinkClick r:id="rId3"/>
              </a:rPr>
              <a:t>http://</a:t>
            </a:r>
            <a:r>
              <a:rPr lang="cs-CZ" sz="1000" dirty="0" smtClean="0">
                <a:hlinkClick r:id="rId3"/>
              </a:rPr>
              <a:t>tema.novinky.cz/hradec-kralove</a:t>
            </a:r>
            <a:endParaRPr lang="cs-CZ" sz="1000" dirty="0" smtClean="0"/>
          </a:p>
          <a:p>
            <a:r>
              <a:rPr lang="cs-CZ" sz="1000" dirty="0" smtClean="0"/>
              <a:t>Obr. </a:t>
            </a:r>
            <a:r>
              <a:rPr lang="cs-CZ" sz="1000" dirty="0"/>
              <a:t>2 - </a:t>
            </a:r>
            <a:r>
              <a:rPr lang="cs-CZ" sz="1000" dirty="0">
                <a:hlinkClick r:id="rId4"/>
              </a:rPr>
              <a:t>http://</a:t>
            </a:r>
            <a:r>
              <a:rPr lang="cs-CZ" sz="1000" dirty="0" smtClean="0">
                <a:hlinkClick r:id="rId4"/>
              </a:rPr>
              <a:t>staryweb.televize-js.cz/search.php?rskolik=15&amp;rskolikata=34&amp;rstext=all-phpRS-all&amp;rsautor=nic&amp;rstema=7&amp;rskde=vse&amp;rsvelikost=sab&amp;rsrazeni=datum_90</a:t>
            </a:r>
            <a:endParaRPr lang="cs-CZ" sz="1000" dirty="0" smtClean="0"/>
          </a:p>
          <a:p>
            <a:r>
              <a:rPr lang="cs-CZ" sz="1000" dirty="0" smtClean="0"/>
              <a:t>Obr. </a:t>
            </a:r>
            <a:r>
              <a:rPr lang="cs-CZ" sz="1000" dirty="0"/>
              <a:t>3 - </a:t>
            </a:r>
            <a:r>
              <a:rPr lang="cs-CZ" sz="1000" dirty="0">
                <a:hlinkClick r:id="rId5"/>
              </a:rPr>
              <a:t>http://www.svornost.com/category/informace/kalendarium/page/18</a:t>
            </a:r>
            <a:r>
              <a:rPr lang="cs-CZ" sz="1000" dirty="0" smtClean="0">
                <a:hlinkClick r:id="rId5"/>
              </a:rPr>
              <a:t>/</a:t>
            </a:r>
            <a:endParaRPr lang="cs-CZ" sz="1000" dirty="0" smtClean="0"/>
          </a:p>
          <a:p>
            <a:r>
              <a:rPr lang="cs-CZ" sz="1000" dirty="0" smtClean="0"/>
              <a:t>Obr. </a:t>
            </a:r>
            <a:r>
              <a:rPr lang="cs-CZ" sz="1000" dirty="0"/>
              <a:t>4 - </a:t>
            </a:r>
            <a:r>
              <a:rPr lang="cs-CZ" sz="1000" dirty="0">
                <a:hlinkClick r:id="rId6"/>
              </a:rPr>
              <a:t>http://</a:t>
            </a:r>
            <a:r>
              <a:rPr lang="cs-CZ" sz="1000" dirty="0" smtClean="0">
                <a:hlinkClick r:id="rId6"/>
              </a:rPr>
              <a:t>www.swaton.sk/index.php?go=autogramy/sk/spisovatelia1</a:t>
            </a:r>
            <a:endParaRPr lang="cs-CZ" sz="1000" dirty="0" smtClean="0"/>
          </a:p>
          <a:p>
            <a:r>
              <a:rPr lang="cs-CZ" sz="1000" dirty="0" smtClean="0"/>
              <a:t>Obr. </a:t>
            </a:r>
            <a:r>
              <a:rPr lang="cs-CZ" sz="1000" dirty="0"/>
              <a:t>5 - </a:t>
            </a:r>
            <a:r>
              <a:rPr lang="cs-CZ" sz="1000" dirty="0">
                <a:hlinkClick r:id="rId7"/>
              </a:rPr>
              <a:t>http://</a:t>
            </a:r>
            <a:r>
              <a:rPr lang="cs-CZ" sz="1000" dirty="0" smtClean="0">
                <a:hlinkClick r:id="rId7"/>
              </a:rPr>
              <a:t>capek.misto.cz/obrazky/karelobrazy/kobrazy.html</a:t>
            </a:r>
            <a:endParaRPr lang="cs-CZ" sz="1000" dirty="0" smtClean="0"/>
          </a:p>
          <a:p>
            <a:r>
              <a:rPr lang="cs-CZ" sz="1000" dirty="0" smtClean="0"/>
              <a:t>Obr. </a:t>
            </a:r>
            <a:r>
              <a:rPr lang="cs-CZ" sz="1000" dirty="0"/>
              <a:t>6 - </a:t>
            </a:r>
            <a:r>
              <a:rPr lang="cs-CZ" sz="1000" dirty="0">
                <a:hlinkClick r:id="rId8"/>
              </a:rPr>
              <a:t>http://</a:t>
            </a:r>
            <a:r>
              <a:rPr lang="cs-CZ" sz="1000" dirty="0" smtClean="0">
                <a:hlinkClick r:id="rId8"/>
              </a:rPr>
              <a:t>instinkt.tyden.cz/rubriky/ostatni/serial/bila-nemoc_25111.html</a:t>
            </a:r>
            <a:endParaRPr lang="cs-CZ" sz="1000" dirty="0" smtClean="0"/>
          </a:p>
          <a:p>
            <a:r>
              <a:rPr lang="cs-CZ" sz="1000" dirty="0" smtClean="0"/>
              <a:t>Obr. </a:t>
            </a:r>
            <a:r>
              <a:rPr lang="cs-CZ" sz="1000" dirty="0"/>
              <a:t>7 - </a:t>
            </a:r>
            <a:r>
              <a:rPr lang="cs-CZ" sz="1000" dirty="0">
                <a:hlinkClick r:id="rId9"/>
              </a:rPr>
              <a:t>http://aukro.cz/ShowItem2.php/itemNotFound/?</a:t>
            </a:r>
            <a:r>
              <a:rPr lang="cs-CZ" sz="1000" dirty="0" smtClean="0">
                <a:hlinkClick r:id="rId9"/>
              </a:rPr>
              <a:t>item=2078440371&amp;title=karel-capek-matka</a:t>
            </a:r>
            <a:endParaRPr lang="cs-CZ" sz="1000" dirty="0" smtClean="0"/>
          </a:p>
          <a:p>
            <a:r>
              <a:rPr lang="cs-CZ" sz="1000" dirty="0" smtClean="0"/>
              <a:t>Obr. </a:t>
            </a:r>
            <a:r>
              <a:rPr lang="cs-CZ" sz="1000" dirty="0"/>
              <a:t>8 - </a:t>
            </a:r>
            <a:r>
              <a:rPr lang="cs-CZ" sz="1000" dirty="0">
                <a:hlinkClick r:id="rId10"/>
              </a:rPr>
              <a:t>http://</a:t>
            </a:r>
            <a:r>
              <a:rPr lang="cs-CZ" sz="1000" dirty="0" smtClean="0">
                <a:hlinkClick r:id="rId10"/>
              </a:rPr>
              <a:t>pohledy.prodejce.cz/praha9.html</a:t>
            </a:r>
            <a:endParaRPr lang="cs-CZ" sz="1000" dirty="0" smtClean="0"/>
          </a:p>
          <a:p>
            <a:r>
              <a:rPr lang="cs-CZ" sz="1000" dirty="0" smtClean="0"/>
              <a:t>Obr. </a:t>
            </a:r>
            <a:r>
              <a:rPr lang="cs-CZ" sz="1000" dirty="0"/>
              <a:t>9 - </a:t>
            </a:r>
            <a:r>
              <a:rPr lang="cs-CZ" sz="1000" dirty="0">
                <a:hlinkClick r:id="rId11"/>
              </a:rPr>
              <a:t>http://</a:t>
            </a:r>
            <a:r>
              <a:rPr lang="cs-CZ" sz="1000" dirty="0" smtClean="0">
                <a:hlinkClick r:id="rId11"/>
              </a:rPr>
              <a:t>www.fiatlux.wz.cz/index4.html</a:t>
            </a:r>
            <a:endParaRPr lang="cs-CZ" sz="1000" dirty="0" smtClean="0"/>
          </a:p>
          <a:p>
            <a:r>
              <a:rPr lang="cs-CZ" sz="1000" dirty="0"/>
              <a:t>Ukázka 1 - </a:t>
            </a:r>
            <a:r>
              <a:rPr lang="cs-CZ" sz="1000" dirty="0">
                <a:hlinkClick r:id="rId12"/>
              </a:rPr>
              <a:t>http://www.rozhlas.cz/ctenarskydenik/dila/_zprava/pripad-s-ditetem--</a:t>
            </a:r>
            <a:r>
              <a:rPr lang="cs-CZ" sz="1000" dirty="0" smtClean="0">
                <a:hlinkClick r:id="rId12"/>
              </a:rPr>
              <a:t>535272</a:t>
            </a:r>
            <a:endParaRPr lang="cs-CZ" sz="1000" dirty="0" smtClean="0"/>
          </a:p>
          <a:p>
            <a:endParaRPr lang="cs-CZ" sz="1000" dirty="0" smtClean="0"/>
          </a:p>
          <a:p>
            <a:endParaRPr lang="cs-CZ" sz="1000" dirty="0"/>
          </a:p>
          <a:p>
            <a:r>
              <a:rPr lang="cs-CZ" sz="1000" dirty="0" smtClean="0"/>
              <a:t>Obrázky byly staženy 2.11. 2012</a:t>
            </a:r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320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Karel Čapek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Spisovatel - filozof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Čapek – život v datech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9.1. 1890 Malé Svatoňovice – 25.12. 1938 Praha</a:t>
            </a:r>
          </a:p>
          <a:p>
            <a:r>
              <a:rPr lang="cs-CZ" sz="2800" dirty="0" smtClean="0"/>
              <a:t>starší sourozenci – Helena a Josef (vzpomínková kniha Moji milí bratři)</a:t>
            </a:r>
          </a:p>
          <a:p>
            <a:r>
              <a:rPr lang="cs-CZ" sz="2800" dirty="0" smtClean="0"/>
              <a:t>Gymnázium v Hradci Králové a v Brně</a:t>
            </a:r>
          </a:p>
          <a:p>
            <a:r>
              <a:rPr lang="cs-CZ" sz="2800" dirty="0" smtClean="0"/>
              <a:t>Filozofická fakulta UK (1915), studia filozofie v Berlíně a v Paříži</a:t>
            </a:r>
          </a:p>
          <a:p>
            <a:r>
              <a:rPr lang="cs-CZ" sz="2800" dirty="0" smtClean="0"/>
              <a:t>pro svou nemoc (</a:t>
            </a:r>
            <a:r>
              <a:rPr lang="cs-CZ" sz="2800" dirty="0" err="1" smtClean="0"/>
              <a:t>Bechtěrev</a:t>
            </a:r>
            <a:r>
              <a:rPr lang="cs-CZ" sz="2800" dirty="0" smtClean="0"/>
              <a:t> – chronické revmatické onemocnění) nebyl  odveden do války</a:t>
            </a:r>
          </a:p>
          <a:p>
            <a:r>
              <a:rPr lang="cs-CZ" sz="2800" dirty="0" smtClean="0"/>
              <a:t>působil </a:t>
            </a:r>
            <a:r>
              <a:rPr lang="cs-CZ" sz="2800" dirty="0"/>
              <a:t>v Národních listech, od r. 1921 v Lidových novinách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846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Čapek – život v datech</a:t>
            </a:r>
            <a:endParaRPr lang="cs-CZ" dirty="0"/>
          </a:p>
        </p:txBody>
      </p:sp>
      <p:pic>
        <p:nvPicPr>
          <p:cNvPr id="1026" name="Picture 2" descr="http://im.novinky.cz/958/199589-original1-ncw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408313" cy="25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ryweb.televize-js.cz/storage1/200912101949_upice_20091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33337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vornost.com/wp-content/uploads/capek_a_tg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5104"/>
            <a:ext cx="3048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811660" y="4602033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/>
              <a:t>Obr. 1</a:t>
            </a:r>
            <a:endParaRPr lang="cs-CZ" sz="1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668344" y="287609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/>
              <a:t>Obr. 2</a:t>
            </a:r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452320" y="5299268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/>
              <a:t>Obr. 3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289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Čapek – život v datech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2400" dirty="0" smtClean="0"/>
          </a:p>
          <a:p>
            <a:r>
              <a:rPr lang="cs-CZ" sz="2600" dirty="0" smtClean="0"/>
              <a:t>1921-23 dramaturg a režisér ve Vinohradském divadle</a:t>
            </a:r>
          </a:p>
          <a:p>
            <a:r>
              <a:rPr lang="cs-CZ" sz="2600" dirty="0" smtClean="0"/>
              <a:t>1922 – poprvé představen Masarykovi</a:t>
            </a:r>
          </a:p>
          <a:p>
            <a:r>
              <a:rPr lang="cs-CZ" sz="2600" dirty="0" smtClean="0"/>
              <a:t>1925-1933 –první předseda Československého PEN klubu</a:t>
            </a:r>
          </a:p>
          <a:p>
            <a:r>
              <a:rPr lang="cs-CZ" sz="2600" dirty="0" smtClean="0"/>
              <a:t>26.8. 1935 sňatek s Olgou Scheinpflugovou (herečka)</a:t>
            </a:r>
          </a:p>
          <a:p>
            <a:r>
              <a:rPr lang="cs-CZ" sz="2600" dirty="0" smtClean="0"/>
              <a:t>po „mnichovské zradě“ se snažil zabránit rozdělení národa</a:t>
            </a:r>
          </a:p>
          <a:p>
            <a:r>
              <a:rPr lang="cs-CZ" sz="2600" dirty="0"/>
              <a:t>z</a:t>
            </a:r>
            <a:r>
              <a:rPr lang="cs-CZ" sz="2600" dirty="0" smtClean="0"/>
              <a:t>a svou činnost byl napadán fašistickou spodinou (anonymní dopisy, vytloukání oken)</a:t>
            </a:r>
          </a:p>
          <a:p>
            <a:pPr marL="0" indent="0">
              <a:buNone/>
            </a:pPr>
            <a:r>
              <a:rPr lang="cs-CZ" sz="2600" dirty="0"/>
              <a:t>	</a:t>
            </a:r>
            <a:r>
              <a:rPr lang="cs-CZ" sz="2600" dirty="0" smtClean="0"/>
              <a:t>Úkol č.1: Charakterizujte dobu, ve které Čapek žil, a objasněte pojmy „pátečníci“ a PEN klub.</a:t>
            </a:r>
            <a:endParaRPr lang="cs-CZ" sz="2600" dirty="0"/>
          </a:p>
        </p:txBody>
      </p:sp>
      <p:pic>
        <p:nvPicPr>
          <p:cNvPr id="1026" name="Picture 2" descr="E:\Downloads\1347826624_Hel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5994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Čapek – život v datech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poslední tři roky života strávil ve Staré Huti u Dobříše</a:t>
            </a:r>
          </a:p>
          <a:p>
            <a:r>
              <a:rPr lang="cs-CZ" sz="2400" dirty="0" smtClean="0"/>
              <a:t>umírá na plicní edém několik měsíců před plánovaným zatčením gestapem</a:t>
            </a:r>
          </a:p>
          <a:p>
            <a:r>
              <a:rPr lang="cs-CZ" sz="2400" dirty="0" smtClean="0"/>
              <a:t>pohřben na Vyšehradském hřbitově</a:t>
            </a:r>
          </a:p>
          <a:p>
            <a:r>
              <a:rPr lang="cs-CZ" sz="2400" dirty="0" smtClean="0"/>
              <a:t>1995 mu byl in memoriam propůjčen Řád T.G.M.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elkem sedmkrát byl nominován na Nobelovu cenu za literaturu</a:t>
            </a:r>
          </a:p>
          <a:p>
            <a:r>
              <a:rPr lang="cs-CZ" sz="2400" dirty="0" smtClean="0"/>
              <a:t>Čapek byl mimořádně dobrým fotografem, méně známá je jeho záliba v etnické hudbě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1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swaton.sk/autogramy/sk_spisovatelia/karel_capek_podp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937148" cy="135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Čapek - myšlenky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44144"/>
          </a:xfrm>
        </p:spPr>
        <p:txBody>
          <a:bodyPr>
            <a:noAutofit/>
          </a:bodyPr>
          <a:lstStyle/>
          <a:p>
            <a:r>
              <a:rPr lang="cs-CZ" b="1" i="1" dirty="0"/>
              <a:t>Miluje-li se člověk příliš, mýlí se velmi těžce. Pohrdá-li sebou, mýlí se dvojnásob.</a:t>
            </a:r>
            <a:endParaRPr lang="cs-CZ" i="1" dirty="0"/>
          </a:p>
          <a:p>
            <a:r>
              <a:rPr lang="pl-PL" b="1" dirty="0"/>
              <a:t>Představte si to ticho, kdyby lidé říkali jen to, co vědí.</a:t>
            </a:r>
            <a:endParaRPr lang="pl-PL" dirty="0"/>
          </a:p>
          <a:p>
            <a:r>
              <a:rPr lang="cs-CZ" b="1" i="1" dirty="0"/>
              <a:t>Člověk se nikdy nezbaví toho, o čem mlčí.</a:t>
            </a:r>
          </a:p>
          <a:p>
            <a:r>
              <a:rPr lang="pl-PL" b="1" dirty="0"/>
              <a:t>Pravda je víc než moc, proto je trvalá.</a:t>
            </a:r>
          </a:p>
          <a:p>
            <a:r>
              <a:rPr lang="cs-CZ" b="1" i="1" dirty="0"/>
              <a:t>My říkáme láska, ale on je to celý zástup citů, ani je v tom houfu nemůžeme všechny rozeznat.</a:t>
            </a:r>
          </a:p>
          <a:p>
            <a:r>
              <a:rPr lang="cs-CZ" b="1" dirty="0"/>
              <a:t>Mladá generace má pocit, že s ní přichází lepší svět. Stará garda má pocit, že s ní ten lepší svět odchází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	Pokuste se charakterizovat osobnost spisovatele</a:t>
            </a:r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" name="Picture 2" descr="E:\Downloads\1347826624_Hel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8835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08304" y="6122447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/>
              <a:t>Obr. 4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2838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1. </a:t>
            </a:r>
            <a:r>
              <a:rPr lang="cs-CZ" sz="2800" dirty="0"/>
              <a:t>o</a:t>
            </a:r>
            <a:r>
              <a:rPr lang="cs-CZ" sz="2800" dirty="0" smtClean="0"/>
              <a:t>bdobí tvorby – díla novinářská a drobná próza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Čapek měl úžasný smysl pro detail</a:t>
            </a:r>
          </a:p>
          <a:p>
            <a:r>
              <a:rPr lang="cs-CZ" dirty="0"/>
              <a:t>j</a:t>
            </a:r>
            <a:r>
              <a:rPr lang="cs-CZ" dirty="0" smtClean="0"/>
              <a:t>ako novinář výrazně přispěl k rozvoji fejetonu a sloupku</a:t>
            </a:r>
          </a:p>
          <a:p>
            <a:r>
              <a:rPr lang="cs-CZ" b="1" dirty="0" smtClean="0"/>
              <a:t>Zahradníkův rok</a:t>
            </a:r>
            <a:br>
              <a:rPr lang="cs-CZ" b="1" dirty="0" smtClean="0"/>
            </a:br>
            <a:r>
              <a:rPr lang="cs-CZ" b="1" dirty="0" smtClean="0"/>
              <a:t>Jak se co dělá</a:t>
            </a:r>
          </a:p>
          <a:p>
            <a:r>
              <a:rPr lang="cs-CZ" dirty="0" smtClean="0"/>
              <a:t>Fejetony – reportáže cestopisné = vtipné a bystré postřehy  vystihující povahu národa</a:t>
            </a:r>
            <a:br>
              <a:rPr lang="cs-CZ" dirty="0" smtClean="0"/>
            </a:br>
            <a:r>
              <a:rPr lang="cs-CZ" b="1" dirty="0" smtClean="0"/>
              <a:t>Italské listy</a:t>
            </a:r>
            <a:br>
              <a:rPr lang="cs-CZ" b="1" dirty="0" smtClean="0"/>
            </a:br>
            <a:r>
              <a:rPr lang="cs-CZ" b="1" dirty="0" smtClean="0"/>
              <a:t>Anglické listy</a:t>
            </a:r>
            <a:br>
              <a:rPr lang="cs-CZ" b="1" dirty="0" smtClean="0"/>
            </a:br>
            <a:r>
              <a:rPr lang="cs-CZ" b="1" dirty="0" smtClean="0"/>
              <a:t>Obrázky z Holandska</a:t>
            </a:r>
            <a:br>
              <a:rPr lang="cs-CZ" b="1" dirty="0" smtClean="0"/>
            </a:br>
            <a:r>
              <a:rPr lang="cs-CZ" b="1" dirty="0" smtClean="0"/>
              <a:t>Cesta na sever</a:t>
            </a:r>
            <a:endParaRPr lang="cs-CZ" b="1" dirty="0"/>
          </a:p>
        </p:txBody>
      </p:sp>
      <p:pic>
        <p:nvPicPr>
          <p:cNvPr id="3076" name="Picture 4" descr="http://capek.misto.cz/obrazky/karelobrazy/oxf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2960679" cy="218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316416" y="6074183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/>
              <a:t>Obr. 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8519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2. období tvorby – díla utopická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	Úkol č. 2: Co je to utopie? Kdy ji spisovatel užívá?</a:t>
            </a:r>
          </a:p>
          <a:p>
            <a:r>
              <a:rPr lang="cs-CZ" b="1" dirty="0" smtClean="0"/>
              <a:t>R.U.R.</a:t>
            </a:r>
            <a:r>
              <a:rPr lang="cs-CZ" dirty="0" smtClean="0"/>
              <a:t> (1920) – světoznámé drama o „přemnožení“ robotů</a:t>
            </a:r>
            <a:br>
              <a:rPr lang="cs-CZ" dirty="0" smtClean="0"/>
            </a:br>
            <a:r>
              <a:rPr lang="cs-CZ" dirty="0"/>
              <a:t>(</a:t>
            </a:r>
            <a:r>
              <a:rPr lang="cs-CZ" dirty="0" smtClean="0"/>
              <a:t>práce s čítankou str. 197)</a:t>
            </a:r>
            <a:br>
              <a:rPr lang="cs-CZ" dirty="0" smtClean="0"/>
            </a:br>
            <a:r>
              <a:rPr lang="cs-CZ" dirty="0" smtClean="0"/>
              <a:t>Charakterizujte vystupující postavy, zařaďte ukázku do kontextu celého díla, je dílo aktuální i dnes?</a:t>
            </a:r>
          </a:p>
          <a:p>
            <a:r>
              <a:rPr lang="cs-CZ" b="1" dirty="0" smtClean="0"/>
              <a:t>Krakatit</a:t>
            </a:r>
            <a:r>
              <a:rPr lang="cs-CZ" dirty="0" smtClean="0"/>
              <a:t> (1924) – zodpovědnost vědce za zneužití vynálezu (román)</a:t>
            </a:r>
            <a:br>
              <a:rPr lang="cs-CZ" dirty="0" smtClean="0"/>
            </a:br>
            <a:r>
              <a:rPr lang="cs-CZ" b="1" dirty="0" smtClean="0"/>
              <a:t>Věc </a:t>
            </a:r>
            <a:r>
              <a:rPr lang="cs-CZ" b="1" dirty="0" err="1" smtClean="0"/>
              <a:t>Makropulos</a:t>
            </a:r>
            <a:r>
              <a:rPr lang="cs-CZ" b="1" dirty="0" smtClean="0"/>
              <a:t> </a:t>
            </a:r>
            <a:r>
              <a:rPr lang="cs-CZ" dirty="0" smtClean="0"/>
              <a:t>(1922) – lidská dlouhověkost (drama), „nesmrtelnost“ hrdince štěstí nepřinesla </a:t>
            </a:r>
            <a:br>
              <a:rPr lang="cs-CZ" dirty="0" smtClean="0"/>
            </a:br>
            <a:r>
              <a:rPr lang="cs-CZ" b="1" dirty="0" smtClean="0"/>
              <a:t>Válka s mloky </a:t>
            </a:r>
            <a:r>
              <a:rPr lang="cs-CZ" dirty="0" smtClean="0"/>
              <a:t>(1936) – objev inteligentních živočichů ohrožujících lidstvo (román s rysy fejetonu a dalších novinářských útvarů)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	Úkol </a:t>
            </a:r>
            <a:r>
              <a:rPr lang="cs-CZ" dirty="0"/>
              <a:t>č. </a:t>
            </a:r>
            <a:r>
              <a:rPr lang="cs-CZ" dirty="0" smtClean="0"/>
              <a:t>3: </a:t>
            </a:r>
            <a:r>
              <a:rPr lang="cs-CZ" dirty="0"/>
              <a:t>Pokuste </a:t>
            </a:r>
            <a:r>
              <a:rPr lang="cs-CZ" dirty="0" smtClean="0"/>
              <a:t>se na základě výkladu obecně shrnout  zaměření 	Čapkových utopií.</a:t>
            </a:r>
            <a:endParaRPr lang="cs-CZ" dirty="0"/>
          </a:p>
        </p:txBody>
      </p:sp>
      <p:pic>
        <p:nvPicPr>
          <p:cNvPr id="3074" name="Picture 2" descr="E:\Downloads\1347826624_Hel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3544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ownloads\1347826624_Hel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3" y="5410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Makro</Template>
  <TotalTime>314</TotalTime>
  <Words>562</Words>
  <Application>Microsoft Office PowerPoint</Application>
  <PresentationFormat>Předvádění na obrazovce (4:3)</PresentationFormat>
  <Paragraphs>99</Paragraphs>
  <Slides>14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Macro</vt:lpstr>
      <vt:lpstr>Prezentace aplikace PowerPoint</vt:lpstr>
      <vt:lpstr>Karel Čapek</vt:lpstr>
      <vt:lpstr>Karel Čapek – život v datech</vt:lpstr>
      <vt:lpstr>Karel Čapek – život v datech</vt:lpstr>
      <vt:lpstr>Karel Čapek – život v datech</vt:lpstr>
      <vt:lpstr>Karel Čapek – život v datech</vt:lpstr>
      <vt:lpstr>Karel Čapek - myšlenky</vt:lpstr>
      <vt:lpstr>1. období tvorby – díla novinářská a drobná próza</vt:lpstr>
      <vt:lpstr>2. období tvorby – díla utopická</vt:lpstr>
      <vt:lpstr>3.období – noetická „poznávací“ díla</vt:lpstr>
      <vt:lpstr>4. období – hrozba fašismu, varování před totalitou</vt:lpstr>
      <vt:lpstr>Prezentace aplikace PowerPoint</vt:lpstr>
      <vt:lpstr>5.období – pohádky, povídky, nebeletristická díla</vt:lpstr>
      <vt:lpstr>Použitá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Kaja</dc:creator>
  <cp:lastModifiedBy>Libor</cp:lastModifiedBy>
  <cp:revision>54</cp:revision>
  <dcterms:created xsi:type="dcterms:W3CDTF">2012-10-21T19:15:22Z</dcterms:created>
  <dcterms:modified xsi:type="dcterms:W3CDTF">2012-11-18T21:32:57Z</dcterms:modified>
</cp:coreProperties>
</file>