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4"/>
  </p:notesMasterIdLst>
  <p:sldIdLst>
    <p:sldId id="256" r:id="rId2"/>
    <p:sldId id="268" r:id="rId3"/>
    <p:sldId id="257" r:id="rId4"/>
    <p:sldId id="258" r:id="rId5"/>
    <p:sldId id="259" r:id="rId6"/>
    <p:sldId id="260" r:id="rId7"/>
    <p:sldId id="264" r:id="rId8"/>
    <p:sldId id="261" r:id="rId9"/>
    <p:sldId id="262" r:id="rId10"/>
    <p:sldId id="263" r:id="rId11"/>
    <p:sldId id="265" r:id="rId12"/>
    <p:sldId id="266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11AF303E-A5B4-41C0-8F70-DF432F173741}">
          <p14:sldIdLst>
            <p14:sldId id="256"/>
            <p14:sldId id="268"/>
            <p14:sldId id="257"/>
            <p14:sldId id="258"/>
            <p14:sldId id="259"/>
            <p14:sldId id="260"/>
            <p14:sldId id="264"/>
            <p14:sldId id="261"/>
            <p14:sldId id="262"/>
            <p14:sldId id="263"/>
            <p14:sldId id="265"/>
            <p14:sldId id="26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9" autoAdjust="0"/>
    <p:restoredTop sz="86387" autoAdjust="0"/>
  </p:normalViewPr>
  <p:slideViewPr>
    <p:cSldViewPr>
      <p:cViewPr varScale="1">
        <p:scale>
          <a:sx n="102" d="100"/>
          <a:sy n="102" d="100"/>
        </p:scale>
        <p:origin x="-116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BDFC06-95CE-452C-9590-C4E49C8DFF55}" type="datetimeFigureOut">
              <a:rPr lang="cs-CZ" smtClean="0"/>
              <a:t>26.11.2012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59EEF7-7205-4EE8-9962-501AA5B48E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8365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59EEF7-7205-4EE8-9962-501AA5B48E17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4468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59EEF7-7205-4EE8-9962-501AA5B48E17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4468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5D3CA-A4A0-4D72-9E89-F72888549768}" type="datetimeFigureOut">
              <a:rPr lang="cs-CZ" smtClean="0"/>
              <a:t>26.11.2012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414151D-78A8-45BE-94F6-69DE32B336F8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5D3CA-A4A0-4D72-9E89-F72888549768}" type="datetimeFigureOut">
              <a:rPr lang="cs-CZ" smtClean="0"/>
              <a:t>26.11.2012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4151D-78A8-45BE-94F6-69DE32B336F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5D3CA-A4A0-4D72-9E89-F72888549768}" type="datetimeFigureOut">
              <a:rPr lang="cs-CZ" smtClean="0"/>
              <a:t>26.11.2012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4151D-78A8-45BE-94F6-69DE32B336F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5D3CA-A4A0-4D72-9E89-F72888549768}" type="datetimeFigureOut">
              <a:rPr lang="cs-CZ" smtClean="0"/>
              <a:t>26.11.2012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4151D-78A8-45BE-94F6-69DE32B336F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5D3CA-A4A0-4D72-9E89-F72888549768}" type="datetimeFigureOut">
              <a:rPr lang="cs-CZ" smtClean="0"/>
              <a:t>26.11.2012</a:t>
            </a:fld>
            <a:endParaRPr lang="cs-CZ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4151D-78A8-45BE-94F6-69DE32B336F8}" type="slidenum">
              <a:rPr lang="cs-CZ" smtClean="0"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5D3CA-A4A0-4D72-9E89-F72888549768}" type="datetimeFigureOut">
              <a:rPr lang="cs-CZ" smtClean="0"/>
              <a:t>26.11.2012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4151D-78A8-45BE-94F6-69DE32B336F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5D3CA-A4A0-4D72-9E89-F72888549768}" type="datetimeFigureOut">
              <a:rPr lang="cs-CZ" smtClean="0"/>
              <a:t>26.11.2012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4151D-78A8-45BE-94F6-69DE32B336F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5D3CA-A4A0-4D72-9E89-F72888549768}" type="datetimeFigureOut">
              <a:rPr lang="cs-CZ" smtClean="0"/>
              <a:t>26.11.2012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4151D-78A8-45BE-94F6-69DE32B336F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5D3CA-A4A0-4D72-9E89-F72888549768}" type="datetimeFigureOut">
              <a:rPr lang="cs-CZ" smtClean="0"/>
              <a:t>26.11.2012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4151D-78A8-45BE-94F6-69DE32B336F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5D3CA-A4A0-4D72-9E89-F72888549768}" type="datetimeFigureOut">
              <a:rPr lang="cs-CZ" smtClean="0"/>
              <a:t>26.11.2012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4151D-78A8-45BE-94F6-69DE32B336F8}" type="slidenum">
              <a:rPr lang="cs-CZ" smtClean="0"/>
              <a:t>‹#›</a:t>
            </a:fld>
            <a:endParaRPr lang="cs-CZ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5D3CA-A4A0-4D72-9E89-F72888549768}" type="datetimeFigureOut">
              <a:rPr lang="cs-CZ" smtClean="0"/>
              <a:t>26.11.2012</a:t>
            </a:fld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4151D-78A8-45BE-94F6-69DE32B336F8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2065D3CA-A4A0-4D72-9E89-F72888549768}" type="datetimeFigureOut">
              <a:rPr lang="cs-CZ" smtClean="0"/>
              <a:t>26.11.2012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414151D-78A8-45BE-94F6-69DE32B336F8}" type="slidenum">
              <a:rPr lang="cs-CZ" smtClean="0"/>
              <a:t>‹#›</a:t>
            </a:fld>
            <a:endParaRPr lang="cs-CZ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0.jpe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4523284" y="1074738"/>
            <a:ext cx="3551485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V</a:t>
            </a:r>
            <a:r>
              <a:rPr lang="en-US" dirty="0" smtClean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Y_32_INOVACE_</a:t>
            </a:r>
            <a:r>
              <a:rPr lang="cs-CZ" dirty="0" smtClean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ČJPS21260BED</a:t>
            </a:r>
            <a:endParaRPr lang="cs-CZ" dirty="0">
              <a:solidFill>
                <a:srgbClr val="4F271C">
                  <a:satMod val="130000"/>
                </a:srgb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auto">
          <a:xfrm>
            <a:off x="1259632" y="1916113"/>
            <a:ext cx="6626225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sz="1400" b="1" dirty="0"/>
              <a:t>Výukový materiál v rámci projektu OPVK 1.5 Peníze středním školám</a:t>
            </a:r>
            <a:br>
              <a:rPr lang="cs-CZ" sz="1400" b="1" dirty="0"/>
            </a:br>
            <a:r>
              <a:rPr lang="cs-CZ" sz="1400" b="1" dirty="0"/>
              <a:t/>
            </a:r>
            <a:br>
              <a:rPr lang="cs-CZ" sz="1400" b="1" dirty="0"/>
            </a:br>
            <a:r>
              <a:rPr lang="cs-CZ" sz="1400" b="1" dirty="0"/>
              <a:t>Číslo projektu:		CZ.1.07/1.5.00/34.0883 </a:t>
            </a:r>
            <a:br>
              <a:rPr lang="cs-CZ" sz="1400" b="1" dirty="0"/>
            </a:br>
            <a:r>
              <a:rPr lang="cs-CZ" sz="1400" b="1" dirty="0"/>
              <a:t>Název projektu:		Rozvoj vzdělanosti</a:t>
            </a:r>
            <a:br>
              <a:rPr lang="cs-CZ" sz="1400" b="1" dirty="0"/>
            </a:br>
            <a:r>
              <a:rPr lang="cs-CZ" sz="1400" b="1" dirty="0"/>
              <a:t>Číslo šablony:   		III/2</a:t>
            </a:r>
            <a:br>
              <a:rPr lang="cs-CZ" sz="1400" b="1" dirty="0"/>
            </a:br>
            <a:r>
              <a:rPr lang="cs-CZ" sz="1400" b="1" dirty="0"/>
              <a:t>Datum vytvoření:		</a:t>
            </a:r>
            <a:r>
              <a:rPr lang="cs-CZ" sz="1400" b="1" dirty="0" smtClean="0"/>
              <a:t>7.11.2012</a:t>
            </a:r>
            <a:r>
              <a:rPr lang="cs-CZ" sz="1400" b="1" dirty="0"/>
              <a:t/>
            </a:r>
            <a:br>
              <a:rPr lang="cs-CZ" sz="1400" b="1" dirty="0"/>
            </a:br>
            <a:r>
              <a:rPr lang="cs-CZ" sz="1400" b="1" dirty="0"/>
              <a:t>Autor:			Mgr. Karla </a:t>
            </a:r>
            <a:r>
              <a:rPr lang="cs-CZ" sz="1400" b="1" dirty="0" err="1"/>
              <a:t>Bedrlíková</a:t>
            </a:r>
            <a:r>
              <a:rPr lang="cs-CZ" sz="1400" b="1" dirty="0"/>
              <a:t/>
            </a:r>
            <a:br>
              <a:rPr lang="cs-CZ" sz="1400" b="1" dirty="0"/>
            </a:br>
            <a:r>
              <a:rPr lang="cs-CZ" sz="1400" b="1" dirty="0"/>
              <a:t>Určeno pro předmět:      	</a:t>
            </a:r>
            <a:r>
              <a:rPr lang="cs-CZ" sz="1400" b="1" dirty="0" smtClean="0"/>
              <a:t>Český </a:t>
            </a:r>
            <a:r>
              <a:rPr lang="cs-CZ" sz="1400" b="1" dirty="0"/>
              <a:t>jazyk a literatura</a:t>
            </a:r>
            <a:br>
              <a:rPr lang="cs-CZ" sz="1400" b="1" dirty="0"/>
            </a:br>
            <a:r>
              <a:rPr lang="cs-CZ" sz="1400" b="1" dirty="0"/>
              <a:t>Tematická oblast:		Česká a svět. literatura I. pol. 20. stol.</a:t>
            </a:r>
            <a:br>
              <a:rPr lang="cs-CZ" sz="1400" b="1" dirty="0"/>
            </a:br>
            <a:r>
              <a:rPr lang="cs-CZ" sz="1400" b="1" dirty="0"/>
              <a:t>Obor vzdělání:		Podnikání (64-41-L/51), 2. ročník                                            </a:t>
            </a:r>
            <a:br>
              <a:rPr lang="cs-CZ" sz="1400" b="1" dirty="0"/>
            </a:br>
            <a:r>
              <a:rPr lang="cs-CZ" sz="1400" b="1" dirty="0"/>
              <a:t>Název výukového materiálu: 	</a:t>
            </a:r>
            <a:r>
              <a:rPr lang="cs-CZ" sz="1400" b="1" dirty="0" smtClean="0"/>
              <a:t>Karel Poláček – život a dílo Bylo nás pět </a:t>
            </a:r>
            <a:r>
              <a:rPr lang="cs-CZ" sz="1400" b="1" dirty="0"/>
              <a:t/>
            </a:r>
            <a:br>
              <a:rPr lang="cs-CZ" sz="1400" b="1" dirty="0"/>
            </a:br>
            <a:r>
              <a:rPr lang="cs-CZ" sz="1400" b="1" dirty="0"/>
              <a:t>Popis využití: 		Výukový program s využitím notebooku, </a:t>
            </a:r>
            <a:r>
              <a:rPr lang="cs-CZ" sz="1400" b="1" dirty="0" smtClean="0"/>
              <a:t>				audionahrávky. </a:t>
            </a:r>
            <a:r>
              <a:rPr lang="cs-CZ" sz="1400" b="1" dirty="0"/>
              <a:t>				</a:t>
            </a:r>
          </a:p>
          <a:p>
            <a:r>
              <a:rPr lang="cs-CZ" sz="1400" b="1" dirty="0"/>
              <a:t>Čas:  			</a:t>
            </a:r>
            <a:r>
              <a:rPr lang="cs-CZ" sz="1400" b="1" dirty="0" smtClean="0"/>
              <a:t>30 </a:t>
            </a:r>
            <a:r>
              <a:rPr lang="cs-CZ" sz="1400" b="1" dirty="0"/>
              <a:t>minut</a:t>
            </a:r>
            <a:br>
              <a:rPr lang="cs-CZ" sz="1400" b="1" dirty="0"/>
            </a:br>
            <a:endParaRPr lang="cs-CZ" sz="1400" dirty="0"/>
          </a:p>
        </p:txBody>
      </p:sp>
      <p:pic>
        <p:nvPicPr>
          <p:cNvPr id="8" name="Picture 2" descr="E:\Downloads\loga_pruhledn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384" y="1047750"/>
            <a:ext cx="30988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351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Bylo nás pět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román, vyprávění epizod pětičlenné klukovské party</a:t>
            </a:r>
          </a:p>
          <a:p>
            <a:r>
              <a:rPr lang="cs-CZ" dirty="0" smtClean="0"/>
              <a:t>vypravěčem je Petr Bajza, syn místního obchodníka, rošťák, ale poslušný ve vztahu k rodičům</a:t>
            </a:r>
          </a:p>
          <a:p>
            <a:r>
              <a:rPr lang="cs-CZ" dirty="0" smtClean="0"/>
              <a:t>kontrast - klukovské lumpárny x snaha vylíčit je spisovnou češtinou</a:t>
            </a:r>
          </a:p>
          <a:p>
            <a:r>
              <a:rPr lang="cs-CZ" dirty="0" smtClean="0"/>
              <a:t>slovosled a kostrbaté větné konstrukce vytvářejí z textu neopakovatelný originál</a:t>
            </a:r>
            <a:br>
              <a:rPr lang="cs-CZ" dirty="0" smtClean="0"/>
            </a:br>
            <a:endParaRPr lang="cs-CZ" dirty="0" smtClean="0"/>
          </a:p>
          <a:p>
            <a:pPr marL="114300" indent="0">
              <a:buNone/>
            </a:pPr>
            <a:r>
              <a:rPr lang="cs-CZ" dirty="0" smtClean="0"/>
              <a:t>	ÚKOL č.3 - Na základě vlastní četby a poslechu ukázky podrobně charakterizujte hl. postavy knihy, ladění díla a brilantní Poláčkův styl.</a:t>
            </a:r>
            <a:endParaRPr lang="cs-CZ" dirty="0"/>
          </a:p>
        </p:txBody>
      </p:sp>
      <p:pic>
        <p:nvPicPr>
          <p:cNvPr id="5122" name="Picture 2" descr="E:\Downloads\1347826624_Hel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562475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083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116656" cy="1008112"/>
          </a:xfrm>
        </p:spPr>
        <p:txBody>
          <a:bodyPr>
            <a:normAutofit/>
          </a:bodyPr>
          <a:lstStyle/>
          <a:p>
            <a:r>
              <a:rPr lang="cs-CZ" dirty="0"/>
              <a:t>Bylo nás pět</a:t>
            </a:r>
          </a:p>
        </p:txBody>
      </p:sp>
      <p:pic>
        <p:nvPicPr>
          <p:cNvPr id="1026" name="Picture 2" descr="http://www.antikvariatmotyl.cz/media/images/bylo-nas-pe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16833"/>
            <a:ext cx="1944216" cy="2848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g8.ceskatelevize.cz/program/porady/1096084343/foto09/203562261400015_0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916833"/>
            <a:ext cx="3026422" cy="208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media.novinky.cz/563/195631-top_foto1-2a1tl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925352"/>
            <a:ext cx="2906688" cy="1637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3295944" y="4581128"/>
            <a:ext cx="44284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Fotografie ze seriálu „Bylo nás pět“ (1994 – režie Karel Smyczek)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971600" y="4969092"/>
            <a:ext cx="6480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Obr. 5</a:t>
            </a:r>
            <a:endParaRPr lang="cs-CZ" sz="10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3672943" y="4091510"/>
            <a:ext cx="6480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Obr. 6</a:t>
            </a:r>
            <a:endParaRPr lang="cs-CZ" sz="10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6853436" y="3717032"/>
            <a:ext cx="6480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Obr. 7</a:t>
            </a:r>
            <a:endParaRPr lang="cs-CZ" sz="1000" dirty="0"/>
          </a:p>
        </p:txBody>
      </p:sp>
      <p:pic>
        <p:nvPicPr>
          <p:cNvPr id="4" name="po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177472" y="53012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814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333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116656" cy="1008112"/>
          </a:xfrm>
        </p:spPr>
        <p:txBody>
          <a:bodyPr>
            <a:normAutofit/>
          </a:bodyPr>
          <a:lstStyle/>
          <a:p>
            <a:r>
              <a:rPr lang="cs-CZ" sz="2000" dirty="0" smtClean="0"/>
              <a:t>Použitá literatura</a:t>
            </a:r>
            <a:endParaRPr lang="cs-CZ" sz="20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1988840"/>
            <a:ext cx="842493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Obr. 1 - http</a:t>
            </a:r>
            <a:r>
              <a:rPr lang="cs-CZ" sz="1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://rychnovsky.denik.cz/kultura_region/novinar-a-spisovatel-karel-polacek-zemrel-pred--</a:t>
            </a:r>
            <a:r>
              <a:rPr lang="cs-CZ" sz="1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le.html</a:t>
            </a:r>
          </a:p>
          <a:p>
            <a:r>
              <a:rPr lang="cs-CZ" sz="1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Obr. 2 - http</a:t>
            </a:r>
            <a:r>
              <a:rPr lang="cs-CZ" sz="1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://</a:t>
            </a:r>
            <a:r>
              <a:rPr lang="cs-CZ" sz="1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www.odaha.com/tomas-odaha/recenze/cetba/karel-polacek-muzi-offsidu</a:t>
            </a:r>
          </a:p>
          <a:p>
            <a:r>
              <a:rPr lang="cs-CZ" sz="1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Obr. 3 - http</a:t>
            </a:r>
            <a:r>
              <a:rPr lang="cs-CZ" sz="1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://</a:t>
            </a:r>
            <a:r>
              <a:rPr lang="cs-CZ" sz="1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www.radio.cz/cz/rubrika/Kalendarium/kalendarium-2007-03-25</a:t>
            </a:r>
          </a:p>
          <a:p>
            <a:r>
              <a:rPr lang="cs-CZ" sz="1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Obr. 4 - http</a:t>
            </a:r>
            <a:r>
              <a:rPr lang="cs-CZ" sz="1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://www.ebook-zdarma.wz.cz/polacek.html</a:t>
            </a:r>
            <a:endParaRPr lang="cs-CZ" sz="1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cs-CZ" sz="1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Obr. 5 - http</a:t>
            </a:r>
            <a:r>
              <a:rPr lang="cs-CZ" sz="1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://www.antikvariatmotyl.cz/antikvariat-knihy/antikvariat-beletrie-bestselery/karel-polacek---</a:t>
            </a:r>
            <a:r>
              <a:rPr lang="cs-CZ" sz="1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bylo-nas-pet.html</a:t>
            </a:r>
          </a:p>
          <a:p>
            <a:r>
              <a:rPr lang="cs-CZ" sz="1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Obr. 6 - http</a:t>
            </a:r>
            <a:r>
              <a:rPr lang="cs-CZ" sz="1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://www.ceskatelevize.cz/porady/1096084343-pokracovani-priste/203562261400015-bylo-nas-pet</a:t>
            </a:r>
            <a:r>
              <a:rPr lang="cs-CZ" sz="1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/</a:t>
            </a:r>
          </a:p>
          <a:p>
            <a:r>
              <a:rPr lang="cs-CZ" sz="1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Obr. 7 - http</a:t>
            </a:r>
            <a:r>
              <a:rPr lang="cs-CZ" sz="1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://</a:t>
            </a:r>
            <a:r>
              <a:rPr lang="cs-CZ" sz="1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www.novinky.cz/cestovani/187273-v-rychnove-nad-kneznou-vita-turisty-zilvar-z-chudobince.html</a:t>
            </a:r>
          </a:p>
          <a:p>
            <a:endParaRPr lang="cs-CZ" sz="1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cs-CZ" sz="1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Všechny obrázky byly staženy 7.11.2012</a:t>
            </a:r>
          </a:p>
          <a:p>
            <a:r>
              <a:rPr lang="cs-CZ" sz="1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Audionahrávka pochází z audioknihy Bylo nás pět (Supraphon), vypráví František Filipovský. Jedná se o nahrávku z roku 1955 a 1966.</a:t>
            </a:r>
          </a:p>
          <a:p>
            <a:r>
              <a:rPr lang="cs-CZ" sz="1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Použitá literatura:</a:t>
            </a:r>
          </a:p>
          <a:p>
            <a:r>
              <a:rPr lang="cs-CZ" sz="1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www.wikipedie.cz</a:t>
            </a:r>
          </a:p>
          <a:p>
            <a:r>
              <a:rPr lang="cs-CZ" sz="1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Prokop, Vladimír: Přehled české literatury 20. století. Sokolov 1998</a:t>
            </a:r>
          </a:p>
          <a:p>
            <a:endParaRPr lang="cs-CZ" sz="1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cs-CZ" sz="1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44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Život a dílo Bylo nás pět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Karel Poláček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244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Karel Poláček  v  datech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22.3.1892 Rychnov nad Kněžnou – 21.1.1945 </a:t>
            </a:r>
            <a:r>
              <a:rPr lang="cs-CZ" dirty="0" err="1" smtClean="0"/>
              <a:t>Gleiwitz</a:t>
            </a:r>
            <a:endParaRPr lang="cs-CZ" dirty="0" smtClean="0"/>
          </a:p>
          <a:p>
            <a:r>
              <a:rPr lang="cs-CZ" dirty="0" smtClean="0"/>
              <a:t>dříve se uvádělo úmrtí 19.1.1944 Osvětim</a:t>
            </a:r>
          </a:p>
          <a:p>
            <a:r>
              <a:rPr lang="cs-CZ" dirty="0" smtClean="0"/>
              <a:t>v 90. letech 20. stol. se podařilo najít svědkyni (Kláru </a:t>
            </a:r>
            <a:r>
              <a:rPr lang="cs-CZ" dirty="0" err="1" smtClean="0"/>
              <a:t>Baumöhlovou</a:t>
            </a:r>
            <a:r>
              <a:rPr lang="cs-CZ" dirty="0" smtClean="0"/>
              <a:t>), která potvrdila, že Poláček přežil transport z Osvětimi do tábora Hindenburg, kde napsal divadelní hru, v níž Klára hrála</a:t>
            </a:r>
          </a:p>
          <a:p>
            <a:r>
              <a:rPr lang="cs-CZ" dirty="0" smtClean="0"/>
              <a:t>v  táboře </a:t>
            </a:r>
            <a:r>
              <a:rPr lang="cs-CZ" dirty="0" err="1" smtClean="0"/>
              <a:t>Gleiwitz</a:t>
            </a:r>
            <a:r>
              <a:rPr lang="cs-CZ" dirty="0" smtClean="0"/>
              <a:t> již neprošel selekcí a byl popraven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608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Karel </a:t>
            </a:r>
            <a:r>
              <a:rPr lang="cs-CZ" dirty="0" err="1" smtClean="0"/>
              <a:t>PolÁČek</a:t>
            </a:r>
            <a:r>
              <a:rPr lang="cs-CZ" dirty="0" smtClean="0"/>
              <a:t> v datech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752600"/>
            <a:ext cx="8291264" cy="4844752"/>
          </a:xfrm>
        </p:spPr>
        <p:txBody>
          <a:bodyPr/>
          <a:lstStyle/>
          <a:p>
            <a:r>
              <a:rPr lang="cs-CZ" dirty="0" smtClean="0"/>
              <a:t>otec - Jindřich Poláček (židovský obchodník)</a:t>
            </a:r>
          </a:p>
          <a:p>
            <a:r>
              <a:rPr lang="cs-CZ" dirty="0" smtClean="0"/>
              <a:t>měl čtyři bratry a dva nevlastní sourozence</a:t>
            </a:r>
          </a:p>
          <a:p>
            <a:r>
              <a:rPr lang="cs-CZ" dirty="0" smtClean="0"/>
              <a:t>Gymnázium v Truhlářské ul. v Praze (1912)</a:t>
            </a:r>
          </a:p>
          <a:p>
            <a:r>
              <a:rPr lang="cs-CZ" dirty="0" smtClean="0"/>
              <a:t>Právnická fakulta Karlovy univerzity</a:t>
            </a:r>
          </a:p>
          <a:p>
            <a:r>
              <a:rPr lang="cs-CZ" dirty="0" smtClean="0"/>
              <a:t>během 1. sv. války rukuje na ruskou frontu, padl do srbského zajetí</a:t>
            </a:r>
          </a:p>
          <a:p>
            <a:r>
              <a:rPr lang="cs-CZ" dirty="0" smtClean="0"/>
              <a:t>od r. 1920 píše do satirických časopisů </a:t>
            </a:r>
            <a:r>
              <a:rPr lang="cs-CZ" b="1" dirty="0" smtClean="0"/>
              <a:t>Štika venkova</a:t>
            </a:r>
            <a:r>
              <a:rPr lang="cs-CZ" dirty="0" smtClean="0"/>
              <a:t>, </a:t>
            </a:r>
            <a:r>
              <a:rPr lang="cs-CZ" b="1" dirty="0" smtClean="0"/>
              <a:t>Nebojsa</a:t>
            </a:r>
          </a:p>
          <a:p>
            <a:r>
              <a:rPr lang="cs-CZ" dirty="0" smtClean="0"/>
              <a:t>od r. 1922 spolupracuje s </a:t>
            </a:r>
            <a:r>
              <a:rPr lang="cs-CZ" b="1" dirty="0" smtClean="0"/>
              <a:t>Lidovými novinami </a:t>
            </a:r>
            <a:r>
              <a:rPr lang="cs-CZ" dirty="0" smtClean="0"/>
              <a:t>(sloupkař, fejetonista, soudní zpravodaj)</a:t>
            </a:r>
          </a:p>
          <a:p>
            <a:pPr marL="114300" indent="0">
              <a:buNone/>
            </a:pPr>
            <a:r>
              <a:rPr lang="cs-CZ" dirty="0" smtClean="0"/>
              <a:t>	ÚKOL č.1- Objasněte  pojem „soudničky“.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3074" name="Picture 2" descr="E:\Downloads\1347826624_Hel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94928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465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Karel  </a:t>
            </a:r>
            <a:r>
              <a:rPr lang="cs-CZ" dirty="0" err="1" smtClean="0"/>
              <a:t>PoláČek</a:t>
            </a:r>
            <a:r>
              <a:rPr lang="cs-CZ" dirty="0" smtClean="0"/>
              <a:t>  v  datech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cs-CZ" dirty="0" smtClean="0"/>
              <a:t>	ÚKOL č.2 Objasněte útvary sloupek, fejeton. Ke kterému jazykovému funkčnímu stylu patří? Co je jeho hlavním úkolem?</a:t>
            </a:r>
          </a:p>
          <a:p>
            <a:pPr marL="114300" indent="0">
              <a:buNone/>
            </a:pPr>
            <a:r>
              <a:rPr lang="cs-CZ" dirty="0" smtClean="0"/>
              <a:t>   Proč byl </a:t>
            </a:r>
            <a:r>
              <a:rPr lang="cs-CZ" dirty="0" err="1" smtClean="0"/>
              <a:t>K.Poláček</a:t>
            </a:r>
            <a:r>
              <a:rPr lang="cs-CZ" dirty="0" smtClean="0"/>
              <a:t> v r.1939 propuštěn z Lidových novin?</a:t>
            </a:r>
          </a:p>
          <a:p>
            <a:r>
              <a:rPr lang="cs-CZ" dirty="0" smtClean="0"/>
              <a:t>okupace a rasová persekuce ho donutily pracovat v Židovské náboženské obci (knihovník)</a:t>
            </a:r>
          </a:p>
          <a:p>
            <a:r>
              <a:rPr lang="cs-CZ" dirty="0" smtClean="0"/>
              <a:t>5.7.1943 byl deportován do terezínského ghetta (přihlásil se dobrovolně poté, co byla do transportu zařazena jeho družka Dora </a:t>
            </a:r>
            <a:r>
              <a:rPr lang="cs-CZ" dirty="0" err="1" smtClean="0"/>
              <a:t>Vaňáková</a:t>
            </a:r>
            <a:r>
              <a:rPr lang="cs-CZ" dirty="0" smtClean="0"/>
              <a:t>)</a:t>
            </a:r>
            <a:endParaRPr lang="cs-CZ" dirty="0"/>
          </a:p>
        </p:txBody>
      </p:sp>
      <p:pic>
        <p:nvPicPr>
          <p:cNvPr id="4098" name="Picture 2" descr="E:\Downloads\1347826624_Hel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72816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476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Karel  </a:t>
            </a:r>
            <a:r>
              <a:rPr lang="cs-CZ" dirty="0" err="1" smtClean="0"/>
              <a:t>poláček</a:t>
            </a:r>
            <a:r>
              <a:rPr lang="cs-CZ" dirty="0" smtClean="0"/>
              <a:t>  v  datech</a:t>
            </a:r>
            <a:endParaRPr lang="cs-CZ" dirty="0"/>
          </a:p>
        </p:txBody>
      </p:sp>
      <p:pic>
        <p:nvPicPr>
          <p:cNvPr id="2050" name="Picture 2" descr="http://g.denik.cz/38/b4/polacek_vysvedceni_denik-3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2592287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odaha.com/sites/default/files/karel-polacek-muzi-offsid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760139"/>
            <a:ext cx="1813988" cy="266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img.radio.cz/pictures/spisovatele/polacek_kare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996" y="1787218"/>
            <a:ext cx="169322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ebook-zdarma.wz.cz/obrazky/polacek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787218"/>
            <a:ext cx="2095500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1223627" y="3861048"/>
            <a:ext cx="6480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Obr. 1</a:t>
            </a:r>
            <a:endParaRPr lang="cs-CZ" sz="10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3570782" y="4518799"/>
            <a:ext cx="6480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Obr. </a:t>
            </a:r>
            <a:r>
              <a:rPr lang="cs-CZ" sz="1000" dirty="0"/>
              <a:t>2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5417574" y="4607332"/>
            <a:ext cx="6480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Obr. 3</a:t>
            </a:r>
            <a:endParaRPr lang="cs-CZ" sz="10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7455954" y="4941168"/>
            <a:ext cx="6480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Obr. 4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161933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Citáty  </a:t>
            </a:r>
            <a:r>
              <a:rPr lang="cs-CZ" dirty="0" err="1" smtClean="0"/>
              <a:t>karla</a:t>
            </a:r>
            <a:r>
              <a:rPr lang="cs-CZ" dirty="0" smtClean="0"/>
              <a:t>  </a:t>
            </a:r>
            <a:r>
              <a:rPr lang="cs-CZ" dirty="0" err="1" smtClean="0"/>
              <a:t>poláčka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Chcete vypadat veliký? Obklopte se malými lidmi.</a:t>
            </a:r>
          </a:p>
          <a:p>
            <a:r>
              <a:rPr lang="cs-CZ" dirty="0" smtClean="0"/>
              <a:t>Mnohý ti dá rady, jak přeplavat moře, ale málokterý tě vytáhne z louže.</a:t>
            </a:r>
          </a:p>
          <a:p>
            <a:r>
              <a:rPr lang="cs-CZ" b="1" dirty="0" smtClean="0"/>
              <a:t>Hleď si udržet jasnou hlavu za všech okolností, když má člověk rozum, má si ho vážit a ne ho zahazovat pro pokleslost nervů.</a:t>
            </a:r>
          </a:p>
          <a:p>
            <a:r>
              <a:rPr lang="cs-CZ" dirty="0" smtClean="0"/>
              <a:t>Kněží, profesoři a ženy si nelibují v humoru. Všechny tři stavy chtějí být ctěny.</a:t>
            </a:r>
          </a:p>
          <a:p>
            <a:r>
              <a:rPr lang="cs-CZ" b="1" dirty="0" smtClean="0"/>
              <a:t>Prodlužoval spánek, aby přes den neudělal mnoho hloupostí.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76126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Karel  Poláček - dílo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patří k nejvýznamnějším českým humoristům</a:t>
            </a:r>
          </a:p>
          <a:p>
            <a:r>
              <a:rPr lang="cs-CZ" dirty="0" smtClean="0"/>
              <a:t>často užíval satiru a sarkasmus</a:t>
            </a:r>
          </a:p>
          <a:p>
            <a:r>
              <a:rPr lang="cs-CZ" dirty="0"/>
              <a:t>j</a:t>
            </a:r>
            <a:r>
              <a:rPr lang="cs-CZ" dirty="0" smtClean="0"/>
              <a:t>e tvůrcem mnoha vtipných novotvarů („Ten mi může být </a:t>
            </a:r>
            <a:r>
              <a:rPr lang="cs-CZ" dirty="0" err="1" smtClean="0"/>
              <a:t>ukradenej</a:t>
            </a:r>
            <a:r>
              <a:rPr lang="cs-CZ" dirty="0" smtClean="0"/>
              <a:t>.“)</a:t>
            </a:r>
          </a:p>
          <a:p>
            <a:r>
              <a:rPr lang="cs-CZ" dirty="0" smtClean="0"/>
              <a:t>na jeho dílo navázali Josef Škvorecký zobrazováním maloměsta a jeho obyvatel a Vladimír Páral v popisování životních stereotypů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5412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Karel  Poláček - dílo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 smtClean="0"/>
              <a:t>Muži v ofsajdu </a:t>
            </a:r>
            <a:r>
              <a:rPr lang="cs-CZ" dirty="0" smtClean="0"/>
              <a:t>(1931) – román vypravující o osudech otce a syna Emanuelů </a:t>
            </a:r>
            <a:r>
              <a:rPr lang="cs-CZ" dirty="0" err="1" smtClean="0"/>
              <a:t>Habásků</a:t>
            </a:r>
            <a:r>
              <a:rPr lang="cs-CZ" dirty="0" smtClean="0"/>
              <a:t>, stoupenců žižkovské Viktorky, a pana Načeradce, majitele obchodu s konfekcí, fandy Slávie (ten pak svému protivníkovi nabízí práci)</a:t>
            </a:r>
            <a:br>
              <a:rPr lang="cs-CZ" dirty="0" smtClean="0"/>
            </a:br>
            <a:r>
              <a:rPr lang="cs-CZ" dirty="0" smtClean="0"/>
              <a:t>- výstižný popis psychologie sportovních fanoušků</a:t>
            </a:r>
          </a:p>
          <a:p>
            <a:r>
              <a:rPr lang="cs-CZ" b="1" dirty="0" smtClean="0"/>
              <a:t>Hostinec U Kamenného stolu </a:t>
            </a:r>
            <a:r>
              <a:rPr lang="cs-CZ" dirty="0" smtClean="0"/>
              <a:t>(1941, pod jménem V. Rady)</a:t>
            </a:r>
          </a:p>
          <a:p>
            <a:r>
              <a:rPr lang="cs-CZ" dirty="0" smtClean="0"/>
              <a:t>nejhodnotnější je románový cyklus s tragikomickým zobrazením maloměšťáckého života před 1.svět.válkou a během ní – </a:t>
            </a:r>
            <a:r>
              <a:rPr lang="cs-CZ" b="1" dirty="0" smtClean="0"/>
              <a:t>Okresní město</a:t>
            </a:r>
            <a:r>
              <a:rPr lang="cs-CZ" dirty="0" smtClean="0"/>
              <a:t>, </a:t>
            </a:r>
            <a:r>
              <a:rPr lang="cs-CZ" b="1" dirty="0" smtClean="0"/>
              <a:t>Hrdinové táhnou do boje</a:t>
            </a:r>
            <a:r>
              <a:rPr lang="cs-CZ" dirty="0" smtClean="0"/>
              <a:t>, </a:t>
            </a:r>
            <a:r>
              <a:rPr lang="cs-CZ" b="1" dirty="0" smtClean="0"/>
              <a:t>Podzemní město</a:t>
            </a:r>
            <a:r>
              <a:rPr lang="cs-CZ" dirty="0" smtClean="0"/>
              <a:t>, </a:t>
            </a:r>
            <a:r>
              <a:rPr lang="cs-CZ" b="1" dirty="0" smtClean="0"/>
              <a:t>Vyprodáno</a:t>
            </a:r>
            <a:r>
              <a:rPr lang="cs-CZ" dirty="0" smtClean="0"/>
              <a:t> (1936-1939)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7816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ékárna">
  <a:themeElements>
    <a:clrScheme name="Lékárna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erodynamika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ékárna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558</TotalTime>
  <Words>528</Words>
  <Application>Microsoft Office PowerPoint</Application>
  <PresentationFormat>Předvádění na obrazovce (4:3)</PresentationFormat>
  <Paragraphs>71</Paragraphs>
  <Slides>12</Slides>
  <Notes>2</Notes>
  <HiddenSlides>0</HiddenSlides>
  <MMClips>1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Lékárna</vt:lpstr>
      <vt:lpstr>Prezentace aplikace PowerPoint</vt:lpstr>
      <vt:lpstr>Karel Poláček</vt:lpstr>
      <vt:lpstr>Karel Poláček  v  datech</vt:lpstr>
      <vt:lpstr>Karel PolÁČek v datech</vt:lpstr>
      <vt:lpstr>Karel  PoláČek  v  datech</vt:lpstr>
      <vt:lpstr>Karel  poláček  v  datech</vt:lpstr>
      <vt:lpstr>Citáty  karla  poláčka</vt:lpstr>
      <vt:lpstr>Karel  Poláček - dílo</vt:lpstr>
      <vt:lpstr>Karel  Poláček - dílo</vt:lpstr>
      <vt:lpstr>Bylo nás pět</vt:lpstr>
      <vt:lpstr>Bylo nás pět</vt:lpstr>
      <vt:lpstr>Použitá literatura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Karel Poláček</dc:title>
  <dc:creator>Kaja</dc:creator>
  <cp:lastModifiedBy>Libor</cp:lastModifiedBy>
  <cp:revision>44</cp:revision>
  <dcterms:created xsi:type="dcterms:W3CDTF">2012-11-25T10:02:17Z</dcterms:created>
  <dcterms:modified xsi:type="dcterms:W3CDTF">2012-11-26T21:16:53Z</dcterms:modified>
</cp:coreProperties>
</file>