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6" r:id="rId3"/>
    <p:sldId id="26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9" d="100"/>
          <a:sy n="119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délník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Obdélník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Obdélník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Obdélník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bdélník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Zaoblený obdélník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Zaoblený obdélník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Obdélník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2F570888-AF76-4F14-AC0F-E30FD4C358B9}" type="datetimeFigureOut">
              <a:rPr lang="cs-CZ" smtClean="0"/>
              <a:t>28.11.2012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07C47D30-5367-4C5A-82A6-78F53F6B1C6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70888-AF76-4F14-AC0F-E30FD4C358B9}" type="datetimeFigureOut">
              <a:rPr lang="cs-CZ" smtClean="0"/>
              <a:t>28.11.2012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47D30-5367-4C5A-82A6-78F53F6B1C6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70888-AF76-4F14-AC0F-E30FD4C358B9}" type="datetimeFigureOut">
              <a:rPr lang="cs-CZ" smtClean="0"/>
              <a:t>28.11.2012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47D30-5367-4C5A-82A6-78F53F6B1C6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70888-AF76-4F14-AC0F-E30FD4C358B9}" type="datetimeFigureOut">
              <a:rPr lang="cs-CZ" smtClean="0"/>
              <a:t>28.11.2012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47D30-5367-4C5A-82A6-78F53F6B1C6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70888-AF76-4F14-AC0F-E30FD4C358B9}" type="datetimeFigureOut">
              <a:rPr lang="cs-CZ" smtClean="0"/>
              <a:t>28.11.2012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47D30-5367-4C5A-82A6-78F53F6B1C6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70888-AF76-4F14-AC0F-E30FD4C358B9}" type="datetimeFigureOut">
              <a:rPr lang="cs-CZ" smtClean="0"/>
              <a:t>28.11.2012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47D30-5367-4C5A-82A6-78F53F6B1C6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6" name="Zástupný symbol pro datum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F570888-AF76-4F14-AC0F-E30FD4C358B9}" type="datetimeFigureOut">
              <a:rPr lang="cs-CZ" smtClean="0"/>
              <a:t>28.11.2012</a:t>
            </a:fld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7C47D30-5367-4C5A-82A6-78F53F6B1C61}" type="slidenum">
              <a:rPr lang="cs-CZ" smtClean="0"/>
              <a:t>‹#›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2F570888-AF76-4F14-AC0F-E30FD4C358B9}" type="datetimeFigureOut">
              <a:rPr lang="cs-CZ" smtClean="0"/>
              <a:t>28.11.2012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07C47D30-5367-4C5A-82A6-78F53F6B1C6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70888-AF76-4F14-AC0F-E30FD4C358B9}" type="datetimeFigureOut">
              <a:rPr lang="cs-CZ" smtClean="0"/>
              <a:t>28.11.2012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47D30-5367-4C5A-82A6-78F53F6B1C6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70888-AF76-4F14-AC0F-E30FD4C358B9}" type="datetimeFigureOut">
              <a:rPr lang="cs-CZ" smtClean="0"/>
              <a:t>28.11.2012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47D30-5367-4C5A-82A6-78F53F6B1C6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70888-AF76-4F14-AC0F-E30FD4C358B9}" type="datetimeFigureOut">
              <a:rPr lang="cs-CZ" smtClean="0"/>
              <a:t>28.11.2012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47D30-5367-4C5A-82A6-78F53F6B1C6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délník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Obdélník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Obdélník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Obdélník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Obdélník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Zaoblený obdélník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Zaoblený obdélník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Obdélník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Obdélník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Obdélník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Obdélník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Obdélník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Obdélník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2F570888-AF76-4F14-AC0F-E30FD4C358B9}" type="datetimeFigureOut">
              <a:rPr lang="cs-CZ" smtClean="0"/>
              <a:t>28.11.2012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07C47D30-5367-4C5A-82A6-78F53F6B1C61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ostor-ad.cz/pruvodce/praha/sporilov/spisovat/havlicek.htm" TargetMode="External"/><Relationship Id="rId2" Type="http://schemas.openxmlformats.org/officeDocument/2006/relationships/hyperlink" Target="http://www.wikipedie.cz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youtube.com/" TargetMode="External"/><Relationship Id="rId4" Type="http://schemas.openxmlformats.org/officeDocument/2006/relationships/hyperlink" Target="http://www.warcenter.cz/viewtopic.php?t=74878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4308723" y="1074738"/>
            <a:ext cx="3866764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V</a:t>
            </a:r>
            <a:r>
              <a:rPr lang="en-US" dirty="0" smtClean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Y_32_INOVACE_</a:t>
            </a:r>
            <a:r>
              <a:rPr lang="cs-CZ" dirty="0" smtClean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ČJPS21360BED</a:t>
            </a:r>
            <a:endParaRPr lang="cs-CZ" dirty="0">
              <a:solidFill>
                <a:srgbClr val="4F271C">
                  <a:satMod val="130000"/>
                </a:srgb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auto">
          <a:xfrm>
            <a:off x="1045071" y="1916113"/>
            <a:ext cx="6626225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sz="1400" b="1" dirty="0"/>
              <a:t>Výukový materiál v rámci projektu OPVK 1.5 Peníze středním školám</a:t>
            </a:r>
            <a:br>
              <a:rPr lang="cs-CZ" sz="1400" b="1" dirty="0"/>
            </a:br>
            <a:r>
              <a:rPr lang="cs-CZ" sz="1400" b="1" dirty="0"/>
              <a:t/>
            </a:r>
            <a:br>
              <a:rPr lang="cs-CZ" sz="1400" b="1" dirty="0"/>
            </a:br>
            <a:r>
              <a:rPr lang="cs-CZ" sz="1400" b="1" dirty="0"/>
              <a:t>Číslo projektu:		CZ.1.07/1.5.00/34.0883 </a:t>
            </a:r>
            <a:br>
              <a:rPr lang="cs-CZ" sz="1400" b="1" dirty="0"/>
            </a:br>
            <a:r>
              <a:rPr lang="cs-CZ" sz="1400" b="1" dirty="0"/>
              <a:t>Název projektu:		Rozvoj vzdělanosti</a:t>
            </a:r>
            <a:br>
              <a:rPr lang="cs-CZ" sz="1400" b="1" dirty="0"/>
            </a:br>
            <a:r>
              <a:rPr lang="cs-CZ" sz="1400" b="1" dirty="0"/>
              <a:t>Číslo šablony:   		III/2</a:t>
            </a:r>
            <a:br>
              <a:rPr lang="cs-CZ" sz="1400" b="1" dirty="0"/>
            </a:br>
            <a:r>
              <a:rPr lang="cs-CZ" sz="1400" b="1" dirty="0"/>
              <a:t>Datum vytvoření:	</a:t>
            </a:r>
            <a:r>
              <a:rPr lang="cs-CZ" sz="1400" b="1"/>
              <a:t>	</a:t>
            </a:r>
            <a:r>
              <a:rPr lang="cs-CZ" sz="1400" b="1" smtClean="0"/>
              <a:t>12.11.2012</a:t>
            </a:r>
            <a:r>
              <a:rPr lang="cs-CZ" sz="1400" b="1" dirty="0"/>
              <a:t/>
            </a:r>
            <a:br>
              <a:rPr lang="cs-CZ" sz="1400" b="1" dirty="0"/>
            </a:br>
            <a:r>
              <a:rPr lang="cs-CZ" sz="1400" b="1" dirty="0"/>
              <a:t>Autor:			Mgr. Karla </a:t>
            </a:r>
            <a:r>
              <a:rPr lang="cs-CZ" sz="1400" b="1" dirty="0" err="1"/>
              <a:t>Bedrlíková</a:t>
            </a:r>
            <a:r>
              <a:rPr lang="cs-CZ" sz="1400" b="1" dirty="0"/>
              <a:t/>
            </a:r>
            <a:br>
              <a:rPr lang="cs-CZ" sz="1400" b="1" dirty="0"/>
            </a:br>
            <a:r>
              <a:rPr lang="cs-CZ" sz="1400" b="1" dirty="0"/>
              <a:t>Určeno pro předmět:      	</a:t>
            </a:r>
            <a:r>
              <a:rPr lang="cs-CZ" sz="1400" b="1" dirty="0" smtClean="0"/>
              <a:t>Český </a:t>
            </a:r>
            <a:r>
              <a:rPr lang="cs-CZ" sz="1400" b="1" dirty="0"/>
              <a:t>jazyk a literatura</a:t>
            </a:r>
            <a:br>
              <a:rPr lang="cs-CZ" sz="1400" b="1" dirty="0"/>
            </a:br>
            <a:r>
              <a:rPr lang="cs-CZ" sz="1400" b="1" dirty="0"/>
              <a:t>Tematická oblast:		Česká a svět. literatura I. pol. 20. stol.</a:t>
            </a:r>
            <a:br>
              <a:rPr lang="cs-CZ" sz="1400" b="1" dirty="0"/>
            </a:br>
            <a:r>
              <a:rPr lang="cs-CZ" sz="1400" b="1" dirty="0"/>
              <a:t>Obor vzdělání:		Podnikání (64-41-L/51), 2. ročník                                            </a:t>
            </a:r>
            <a:br>
              <a:rPr lang="cs-CZ" sz="1400" b="1" dirty="0"/>
            </a:br>
            <a:r>
              <a:rPr lang="cs-CZ" sz="1400" b="1" dirty="0"/>
              <a:t>Název výukového materiálu: 	</a:t>
            </a:r>
            <a:r>
              <a:rPr lang="cs-CZ" sz="1400" b="1" dirty="0" smtClean="0"/>
              <a:t>Jaroslav Havlíček – psychologická próza </a:t>
            </a:r>
            <a:r>
              <a:rPr lang="cs-CZ" sz="1400" b="1" dirty="0"/>
              <a:t/>
            </a:r>
            <a:br>
              <a:rPr lang="cs-CZ" sz="1400" b="1" dirty="0"/>
            </a:br>
            <a:r>
              <a:rPr lang="cs-CZ" sz="1400" b="1" dirty="0"/>
              <a:t>Popis využití: 		Výukový program s využitím notebooku, </a:t>
            </a:r>
            <a:r>
              <a:rPr lang="cs-CZ" sz="1400" b="1" dirty="0" smtClean="0"/>
              <a:t>			práce s čítankou, internetu. </a:t>
            </a:r>
            <a:r>
              <a:rPr lang="cs-CZ" sz="1400" b="1" dirty="0"/>
              <a:t>				</a:t>
            </a:r>
          </a:p>
          <a:p>
            <a:r>
              <a:rPr lang="cs-CZ" sz="1400" b="1" dirty="0"/>
              <a:t>Čas:  			</a:t>
            </a:r>
            <a:r>
              <a:rPr lang="cs-CZ" sz="1400" b="1" dirty="0" smtClean="0"/>
              <a:t>25 </a:t>
            </a:r>
            <a:r>
              <a:rPr lang="cs-CZ" sz="1400" b="1" dirty="0"/>
              <a:t>minut</a:t>
            </a:r>
            <a:br>
              <a:rPr lang="cs-CZ" sz="1400" b="1" dirty="0"/>
            </a:br>
            <a:endParaRPr lang="cs-CZ" sz="1400" dirty="0"/>
          </a:p>
        </p:txBody>
      </p:sp>
      <p:pic>
        <p:nvPicPr>
          <p:cNvPr id="8" name="Picture 2" descr="E:\Downloads\loga_pruhledn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823" y="1047750"/>
            <a:ext cx="30988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573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ÚKOLY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49424"/>
            <a:ext cx="4618856" cy="4325112"/>
          </a:xfrm>
        </p:spPr>
        <p:txBody>
          <a:bodyPr>
            <a:normAutofit/>
          </a:bodyPr>
          <a:lstStyle/>
          <a:p>
            <a:r>
              <a:rPr lang="cs-CZ" sz="2400" dirty="0" smtClean="0"/>
              <a:t>Pokuste se charakterizovat hrdiny románů Jaroslava Havlíčka.</a:t>
            </a:r>
          </a:p>
          <a:p>
            <a:r>
              <a:rPr lang="cs-CZ" sz="2400" dirty="0" smtClean="0"/>
              <a:t>Zjistěte, zda byly tyto romány zfilmovány.</a:t>
            </a:r>
          </a:p>
          <a:p>
            <a:r>
              <a:rPr lang="cs-CZ" sz="2400" dirty="0" smtClean="0"/>
              <a:t>Práce s Čítankou 3 – zařaďte ukázku do kontextu celého díla, charakterizujte dobu a prostředí, ve které se příběh odehrává.</a:t>
            </a:r>
            <a:endParaRPr lang="cs-CZ" sz="2400" dirty="0"/>
          </a:p>
        </p:txBody>
      </p:sp>
      <p:pic>
        <p:nvPicPr>
          <p:cNvPr id="4" name="lampy 2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436096" y="1556792"/>
            <a:ext cx="34290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642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Použitá literatura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cs-CZ" sz="1000" dirty="0" smtClean="0">
                <a:hlinkClick r:id="rId2"/>
              </a:rPr>
              <a:t>www.wikipedie.cz</a:t>
            </a:r>
            <a:endParaRPr lang="cs-CZ" sz="1000" dirty="0" smtClean="0"/>
          </a:p>
          <a:p>
            <a:pPr marL="109728" indent="0">
              <a:buNone/>
            </a:pPr>
            <a:r>
              <a:rPr lang="cs-CZ" sz="1000" dirty="0" smtClean="0"/>
              <a:t>Prokop, Vladimír: Přehled české literatury 20. století, Sokolov 1998</a:t>
            </a:r>
            <a:r>
              <a:rPr lang="cs-CZ" sz="1000" dirty="0" smtClean="0"/>
              <a:t>.</a:t>
            </a:r>
          </a:p>
          <a:p>
            <a:pPr marL="109728" indent="0">
              <a:buNone/>
            </a:pPr>
            <a:r>
              <a:rPr lang="cs-CZ" sz="1000" dirty="0" smtClean="0"/>
              <a:t>Mašková, Drahuše</a:t>
            </a:r>
            <a:r>
              <a:rPr lang="cs-CZ" sz="1000" smtClean="0"/>
              <a:t>: Čítanka </a:t>
            </a:r>
            <a:r>
              <a:rPr lang="cs-CZ" sz="1000" dirty="0" smtClean="0"/>
              <a:t>3, Praha 2006, </a:t>
            </a:r>
            <a:r>
              <a:rPr lang="cs-CZ" sz="1000" smtClean="0"/>
              <a:t>edice Maturita, 207 s.</a:t>
            </a:r>
            <a:endParaRPr lang="cs-CZ" sz="1000" dirty="0" smtClean="0"/>
          </a:p>
          <a:p>
            <a:pPr marL="109728" indent="0">
              <a:buNone/>
            </a:pPr>
            <a:r>
              <a:rPr lang="cs-CZ" sz="1000" dirty="0" smtClean="0">
                <a:hlinkClick r:id="rId3"/>
              </a:rPr>
              <a:t>Obr. 1 - http</a:t>
            </a:r>
            <a:r>
              <a:rPr lang="cs-CZ" sz="1000" dirty="0">
                <a:hlinkClick r:id="rId3"/>
              </a:rPr>
              <a:t>://</a:t>
            </a:r>
            <a:r>
              <a:rPr lang="cs-CZ" sz="1000" dirty="0" smtClean="0">
                <a:hlinkClick r:id="rId3"/>
              </a:rPr>
              <a:t>www.prostor-ad.cz/pruvodce/praha/sporilov/spisovat/havlicek.htm</a:t>
            </a:r>
            <a:endParaRPr lang="cs-CZ" sz="1000" dirty="0" smtClean="0"/>
          </a:p>
          <a:p>
            <a:pPr marL="109728" indent="0">
              <a:buNone/>
            </a:pPr>
            <a:r>
              <a:rPr lang="cs-CZ" sz="1000" dirty="0" smtClean="0">
                <a:hlinkClick r:id="rId4"/>
              </a:rPr>
              <a:t>Obr. 2 - </a:t>
            </a:r>
            <a:r>
              <a:rPr lang="cs-CZ" sz="1000" dirty="0" smtClean="0">
                <a:hlinkClick r:id="rId4"/>
              </a:rPr>
              <a:t>http</a:t>
            </a:r>
            <a:r>
              <a:rPr lang="cs-CZ" sz="1000" dirty="0">
                <a:hlinkClick r:id="rId4"/>
              </a:rPr>
              <a:t>://</a:t>
            </a:r>
            <a:r>
              <a:rPr lang="cs-CZ" sz="1000" dirty="0" smtClean="0">
                <a:hlinkClick r:id="rId4"/>
              </a:rPr>
              <a:t>www.warcenter.cz/viewtopic.php?t=74878</a:t>
            </a:r>
            <a:endParaRPr lang="cs-CZ" sz="1000" dirty="0" smtClean="0"/>
          </a:p>
          <a:p>
            <a:pPr marL="109728" indent="0">
              <a:buNone/>
            </a:pPr>
            <a:r>
              <a:rPr lang="cs-CZ" sz="1000" dirty="0" smtClean="0">
                <a:hlinkClick r:id="rId5"/>
              </a:rPr>
              <a:t>www.youtube.com</a:t>
            </a:r>
            <a:endParaRPr lang="cs-CZ" sz="1000" dirty="0" smtClean="0"/>
          </a:p>
          <a:p>
            <a:pPr marL="109728" indent="0">
              <a:buNone/>
            </a:pPr>
            <a:r>
              <a:rPr lang="cs-CZ" sz="1000" dirty="0" smtClean="0"/>
              <a:t>Obrázky a ukázka byly staženy 12.11.2012</a:t>
            </a:r>
            <a:endParaRPr lang="cs-CZ" sz="1000" dirty="0" smtClean="0"/>
          </a:p>
          <a:p>
            <a:pPr marL="109728" indent="0">
              <a:buNone/>
            </a:pPr>
            <a:endParaRPr lang="cs-CZ" sz="1000" dirty="0" smtClean="0"/>
          </a:p>
          <a:p>
            <a:pPr marL="109728" indent="0">
              <a:buNone/>
            </a:pP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1827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Jaroslav Havlíček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Psychologická próza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3603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Psychologická próza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zaměřuje se na popis duševního stavu, psychoanalýzu, patologické jevy a pudy</a:t>
            </a:r>
          </a:p>
          <a:p>
            <a:r>
              <a:rPr lang="cs-CZ" dirty="0" smtClean="0"/>
              <a:t>je nadčasová =&gt; témata jsou neustále aktuální</a:t>
            </a:r>
          </a:p>
          <a:p>
            <a:r>
              <a:rPr lang="cs-CZ" dirty="0" smtClean="0"/>
              <a:t>vliv </a:t>
            </a:r>
            <a:r>
              <a:rPr lang="cs-CZ" dirty="0" err="1" smtClean="0"/>
              <a:t>F.M.Dostojevského</a:t>
            </a:r>
            <a:r>
              <a:rPr lang="cs-CZ" dirty="0" smtClean="0"/>
              <a:t>, </a:t>
            </a:r>
            <a:r>
              <a:rPr lang="cs-CZ" dirty="0" err="1" smtClean="0"/>
              <a:t>F.Kafky</a:t>
            </a:r>
            <a:r>
              <a:rPr lang="cs-CZ" dirty="0" smtClean="0"/>
              <a:t>, Freudovy psychoanalýzy</a:t>
            </a:r>
          </a:p>
          <a:p>
            <a:r>
              <a:rPr lang="cs-CZ" dirty="0" smtClean="0"/>
              <a:t>v období meziválečném měla velmi vysokou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9017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Jaroslav Havlíček – (1896-1943)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</a:t>
            </a:r>
            <a:r>
              <a:rPr lang="cs-CZ" dirty="0" smtClean="0"/>
              <a:t>arodil se v Jilemnici (Podkrkonoší) v rodině učitele</a:t>
            </a:r>
          </a:p>
          <a:p>
            <a:r>
              <a:rPr lang="cs-CZ" dirty="0" smtClean="0"/>
              <a:t>chtěl se stát malířem, po maturitě studium na obchodní akademii v Chrudimi</a:t>
            </a:r>
          </a:p>
          <a:p>
            <a:r>
              <a:rPr lang="cs-CZ" dirty="0" smtClean="0"/>
              <a:t>1916 odvelen na ruskou frontu </a:t>
            </a:r>
          </a:p>
          <a:p>
            <a:r>
              <a:rPr lang="cs-CZ" dirty="0" smtClean="0"/>
              <a:t>od 1919 úředník v Živnobance, literární činnosti se věnoval po nocích</a:t>
            </a:r>
          </a:p>
          <a:p>
            <a:r>
              <a:rPr lang="cs-CZ" dirty="0" smtClean="0"/>
              <a:t>umírá fyzicky vyčerpán na zánět mozkových blan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2271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Havlíčkova tvorba - obecně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49424"/>
            <a:ext cx="5266928" cy="4325112"/>
          </a:xfrm>
        </p:spPr>
        <p:txBody>
          <a:bodyPr/>
          <a:lstStyle/>
          <a:p>
            <a:r>
              <a:rPr lang="cs-CZ" dirty="0" smtClean="0"/>
              <a:t>typická plná dějová linie</a:t>
            </a:r>
          </a:p>
          <a:p>
            <a:r>
              <a:rPr lang="cs-CZ" dirty="0" smtClean="0"/>
              <a:t>ironické napětí, smysl pro protiklady</a:t>
            </a:r>
          </a:p>
          <a:p>
            <a:r>
              <a:rPr lang="cs-CZ" dirty="0" smtClean="0"/>
              <a:t>záliba v bizarních situacích</a:t>
            </a:r>
          </a:p>
          <a:p>
            <a:r>
              <a:rPr lang="cs-CZ" dirty="0" smtClean="0"/>
              <a:t>střet dobra a zla</a:t>
            </a:r>
          </a:p>
          <a:p>
            <a:r>
              <a:rPr lang="cs-CZ" dirty="0" smtClean="0"/>
              <a:t>námětově vychází z autobiografie a ze znalosti maloměstského prostředí</a:t>
            </a:r>
            <a:endParaRPr lang="cs-CZ" dirty="0"/>
          </a:p>
        </p:txBody>
      </p:sp>
      <p:pic>
        <p:nvPicPr>
          <p:cNvPr id="1026" name="Picture 2" descr="http://www.prostor-ad.cz/pruvodce/praha/sporilov/spisovat/img/havlice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276872"/>
            <a:ext cx="2376264" cy="3469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6840252" y="5805264"/>
            <a:ext cx="7200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Obr. 1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284295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Neviditelný (1937)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49424"/>
            <a:ext cx="6131024" cy="4325112"/>
          </a:xfrm>
        </p:spPr>
        <p:txBody>
          <a:bodyPr>
            <a:normAutofit/>
          </a:bodyPr>
          <a:lstStyle/>
          <a:p>
            <a:r>
              <a:rPr lang="cs-CZ" sz="2000" dirty="0" smtClean="0"/>
              <a:t>hl. hrdinou je chemik Petr Švejcar, využije možnosti získat kariéru sňatkem s dcerou majitele továrny</a:t>
            </a:r>
          </a:p>
          <a:p>
            <a:r>
              <a:rPr lang="cs-CZ" sz="2000" dirty="0" smtClean="0"/>
              <a:t>v rodině Hajnů žije strýc, který se domnívá, že je neviditelný a terorizuje celé okolí</a:t>
            </a:r>
          </a:p>
          <a:p>
            <a:r>
              <a:rPr lang="cs-CZ" sz="2000" dirty="0" smtClean="0"/>
              <a:t>Petr se podílí na smrti své ženy Soni, kdy využívá jejích sebevražedných sklonů</a:t>
            </a:r>
          </a:p>
          <a:p>
            <a:r>
              <a:rPr lang="cs-CZ" sz="2000" dirty="0"/>
              <a:t>m</a:t>
            </a:r>
            <a:r>
              <a:rPr lang="cs-CZ" sz="2000" dirty="0" smtClean="0"/>
              <a:t>entální postižení se projeví i u jejich syna, jehož rodina ustanovila univerzálním dědicem</a:t>
            </a:r>
          </a:p>
          <a:p>
            <a:r>
              <a:rPr lang="cs-CZ" sz="2000" dirty="0" smtClean="0"/>
              <a:t>hrdina zjišťuje, že zůstal sám</a:t>
            </a:r>
            <a:endParaRPr lang="cs-CZ" sz="2000" dirty="0"/>
          </a:p>
        </p:txBody>
      </p:sp>
      <p:pic>
        <p:nvPicPr>
          <p:cNvPr id="2050" name="Picture 2" descr="http://img166.imageshack.us/img166/5470/prokletiobalkabc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060848"/>
            <a:ext cx="1937206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7196787" y="4941168"/>
            <a:ext cx="7200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Obr. 2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394545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Ta třetí (1939)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 smtClean="0"/>
              <a:t>hrdinou je starý mládenec Jiří Mánek</a:t>
            </a:r>
          </a:p>
          <a:p>
            <a:r>
              <a:rPr lang="cs-CZ" sz="2400" dirty="0" smtClean="0"/>
              <a:t>má vztah ke dvěma rozdílným typům žen – mladé výstřední krasavici (Adéla) a druhé skromné a obětavé dívce (</a:t>
            </a:r>
            <a:r>
              <a:rPr lang="cs-CZ" sz="2400" dirty="0" err="1" smtClean="0"/>
              <a:t>Milda</a:t>
            </a:r>
            <a:r>
              <a:rPr lang="cs-CZ" sz="2400" dirty="0" smtClean="0"/>
              <a:t>)</a:t>
            </a:r>
          </a:p>
          <a:p>
            <a:r>
              <a:rPr lang="cs-CZ" sz="2400" dirty="0"/>
              <a:t>s</a:t>
            </a:r>
            <a:r>
              <a:rPr lang="cs-CZ" sz="2400" dirty="0" smtClean="0"/>
              <a:t> Adélou má dlouholetý vztah, ale po setkání s </a:t>
            </a:r>
            <a:r>
              <a:rPr lang="cs-CZ" sz="2400" dirty="0" err="1" smtClean="0"/>
              <a:t>Mildou</a:t>
            </a:r>
            <a:r>
              <a:rPr lang="cs-CZ" sz="2400" dirty="0" smtClean="0"/>
              <a:t> si uvědomí Adélinu povrchnost</a:t>
            </a:r>
          </a:p>
          <a:p>
            <a:r>
              <a:rPr lang="cs-CZ" sz="2400" dirty="0" smtClean="0"/>
              <a:t>přesto Jiří nedokáže Adéle odolat a nakonec ztrácí obě ženy = zhodnotí svůj dosavadní bezútěšný život a zastřelí se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66850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Helimadoe</a:t>
            </a:r>
            <a:r>
              <a:rPr lang="cs-CZ" dirty="0" smtClean="0"/>
              <a:t> (1940)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příběh pěti sester (podle počátečních slabik jejich jmen) – Heleny, Lidmily, Marie, Dory a Emy</a:t>
            </a:r>
          </a:p>
          <a:p>
            <a:r>
              <a:rPr lang="cs-CZ" sz="2400" dirty="0" smtClean="0"/>
              <a:t>jsou ovládány podivínským otcem – lékařem </a:t>
            </a:r>
            <a:r>
              <a:rPr lang="cs-CZ" sz="2400" dirty="0" err="1" smtClean="0"/>
              <a:t>Hanzelínem</a:t>
            </a:r>
            <a:r>
              <a:rPr lang="cs-CZ" sz="2400" dirty="0" smtClean="0"/>
              <a:t>, po ovdovění  vytvořil „turnus – kolotoč“ rozdělený na čtyři části (ordinace, kuchyně, pole, stáje), ve kterém se dívky neustále střídaly</a:t>
            </a:r>
          </a:p>
          <a:p>
            <a:r>
              <a:rPr lang="cs-CZ" sz="2400" dirty="0" smtClean="0"/>
              <a:t>jediná Dora se z podivného koloběhu vymanila a utekla s kouzelníkem, do „kolotoče“ nastupuje nejmladší Ema</a:t>
            </a:r>
          </a:p>
          <a:p>
            <a:r>
              <a:rPr lang="cs-CZ" sz="2400" dirty="0" smtClean="0"/>
              <a:t>dílem provází mladý vypravěč Emil 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04586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Petrolejové lampy (1944)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původní název Vyprahlé touhy (1935), Havlíček dílo přepracoval</a:t>
            </a:r>
          </a:p>
          <a:p>
            <a:r>
              <a:rPr lang="cs-CZ" sz="2400" dirty="0" smtClean="0"/>
              <a:t>příběh vitální Štěpánky Kiliánové, ne příliš hezké, leč po citovém naplnění toužící ženy</a:t>
            </a:r>
          </a:p>
          <a:p>
            <a:r>
              <a:rPr lang="cs-CZ" sz="2400" dirty="0" smtClean="0"/>
              <a:t>manželství s bratrancem Pavlem Malinou ji připraví o možnost rodinného štěstí (syfilis, nemoc jí zatajil)</a:t>
            </a:r>
          </a:p>
          <a:p>
            <a:r>
              <a:rPr lang="cs-CZ" sz="2400" dirty="0" smtClean="0"/>
              <a:t>Pavel potřeboval Štěpánčino věno, aby zaplatil dluhy</a:t>
            </a:r>
          </a:p>
          <a:p>
            <a:r>
              <a:rPr lang="cs-CZ" sz="2400" dirty="0" smtClean="0"/>
              <a:t>Štěpa musela dlouho snášet manželovo týrání a posměch okolí, než svolila k odvozu Pavla na psychiatrii (kde Pavel zemřel)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36258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istický">
  <a:themeElements>
    <a:clrScheme name="Jmění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Urbanistický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istic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97</TotalTime>
  <Words>538</Words>
  <Application>Microsoft Office PowerPoint</Application>
  <PresentationFormat>Předvádění na obrazovce (4:3)</PresentationFormat>
  <Paragraphs>58</Paragraphs>
  <Slides>11</Slides>
  <Notes>0</Notes>
  <HiddenSlides>0</HiddenSlides>
  <MMClips>1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Urbanistický</vt:lpstr>
      <vt:lpstr>Prezentace aplikace PowerPoint</vt:lpstr>
      <vt:lpstr>Jaroslav Havlíček</vt:lpstr>
      <vt:lpstr>Psychologická próza</vt:lpstr>
      <vt:lpstr>Jaroslav Havlíček – (1896-1943)</vt:lpstr>
      <vt:lpstr>Havlíčkova tvorba - obecně</vt:lpstr>
      <vt:lpstr>Neviditelný (1937)</vt:lpstr>
      <vt:lpstr>Ta třetí (1939)</vt:lpstr>
      <vt:lpstr>Helimadoe (1940)</vt:lpstr>
      <vt:lpstr>Petrolejové lampy (1944)</vt:lpstr>
      <vt:lpstr>ÚKOLY </vt:lpstr>
      <vt:lpstr>Použitá literatura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Jaroslav Havlíček</dc:title>
  <dc:creator>Kaja</dc:creator>
  <cp:lastModifiedBy>Kaja</cp:lastModifiedBy>
  <cp:revision>24</cp:revision>
  <dcterms:created xsi:type="dcterms:W3CDTF">2012-11-28T19:46:15Z</dcterms:created>
  <dcterms:modified xsi:type="dcterms:W3CDTF">2012-11-28T21:35:44Z</dcterms:modified>
</cp:coreProperties>
</file>