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3"/>
  </p:notesMasterIdLst>
  <p:sldIdLst>
    <p:sldId id="27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4" r:id="rId13"/>
    <p:sldId id="267" r:id="rId14"/>
    <p:sldId id="268" r:id="rId15"/>
    <p:sldId id="269" r:id="rId16"/>
    <p:sldId id="270" r:id="rId17"/>
    <p:sldId id="271" r:id="rId18"/>
    <p:sldId id="272" r:id="rId19"/>
    <p:sldId id="276" r:id="rId20"/>
    <p:sldId id="273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E138-0451-4F38-80E0-1C79B35E5241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6529-9B35-4419-B01C-622D9755A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5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8A231A-2147-4B01-8374-55E6CBE0A51E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61F463-E8FF-49B4-B911-448793E0EA4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porady/898739-kubula-a-kuba-kubikula/" TargetMode="External"/><Relationship Id="rId7" Type="http://schemas.openxmlformats.org/officeDocument/2006/relationships/hyperlink" Target="http://www.volny.cz/czfilm/Film/MarketaLazarova.htm" TargetMode="External"/><Relationship Id="rId2" Type="http://schemas.openxmlformats.org/officeDocument/2006/relationships/hyperlink" Target="http://www.bontonfilm.cz/rozmarne-let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zfun.net/movie.php?&amp;category=mr&amp;catid=&amp;videoold=&amp;source=&amp;year=1937" TargetMode="External"/><Relationship Id="rId5" Type="http://schemas.openxmlformats.org/officeDocument/2006/relationships/hyperlink" Target="http://www.novinky.cz/zena/styl/214365-miroslav-donutil-nejsem-cynicky-bonvivan.html" TargetMode="External"/><Relationship Id="rId4" Type="http://schemas.openxmlformats.org/officeDocument/2006/relationships/hyperlink" Target="http://www.topzine.cz/petrolejove-lampy-na-dvd-dve-herecke-senzace-zari-bok-po-bok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716016" y="499315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ČJPS21460BED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67744" y="1340768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/>
              <a:t>Výukový materiál v rámci projektu OPVK 1.5 Peníze středním školám</a:t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Číslo projektu:		CZ.1.07/1.5.00/34.0883 </a:t>
            </a:r>
            <a:br>
              <a:rPr lang="cs-CZ" sz="1400" b="1" dirty="0"/>
            </a:br>
            <a:r>
              <a:rPr lang="cs-CZ" sz="1400" b="1" dirty="0"/>
              <a:t>Název projektu:		Rozvoj vzdělanosti</a:t>
            </a:r>
            <a:br>
              <a:rPr lang="cs-CZ" sz="1400" b="1" dirty="0"/>
            </a:br>
            <a:r>
              <a:rPr lang="cs-CZ" sz="1400" b="1" dirty="0"/>
              <a:t>Číslo šablony:   		III/2</a:t>
            </a:r>
            <a:br>
              <a:rPr lang="cs-CZ" sz="1400" b="1" dirty="0"/>
            </a:br>
            <a:r>
              <a:rPr lang="cs-CZ" sz="1400" b="1" dirty="0"/>
              <a:t>Datum vytvoření:	</a:t>
            </a:r>
            <a:r>
              <a:rPr lang="cs-CZ" sz="1400" b="1" dirty="0" smtClean="0"/>
              <a:t>	7.12. </a:t>
            </a:r>
            <a:r>
              <a:rPr lang="cs-CZ" sz="1400" b="1" dirty="0"/>
              <a:t>2012</a:t>
            </a:r>
            <a:br>
              <a:rPr lang="cs-CZ" sz="1400" b="1" dirty="0"/>
            </a:br>
            <a:r>
              <a:rPr lang="cs-CZ" sz="1400" b="1" dirty="0"/>
              <a:t>Autor:			</a:t>
            </a:r>
            <a:r>
              <a:rPr lang="cs-CZ" sz="1400" b="1" dirty="0" smtClean="0"/>
              <a:t>Mgr. Karla </a:t>
            </a:r>
            <a:r>
              <a:rPr lang="cs-CZ" sz="1400" b="1" dirty="0" err="1" smtClean="0"/>
              <a:t>Bedrlíková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Určeno pro předmět:      </a:t>
            </a:r>
            <a:r>
              <a:rPr lang="cs-CZ" sz="1400" b="1" dirty="0" smtClean="0"/>
              <a:t>	Český jazyk a literatura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Tematická oblast:	</a:t>
            </a:r>
            <a:r>
              <a:rPr lang="cs-CZ" sz="1400" b="1" dirty="0" smtClean="0"/>
              <a:t>	Česká a svět. literatura I. pol. 20. stol.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Obor vzdělání:		</a:t>
            </a:r>
            <a:r>
              <a:rPr lang="cs-CZ" sz="1400" b="1" dirty="0" smtClean="0"/>
              <a:t>Podnikání (64-41-L/51), 2. ročník                                            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Název výukového materiálu: </a:t>
            </a:r>
            <a:r>
              <a:rPr lang="cs-CZ" sz="1400" b="1" dirty="0" smtClean="0"/>
              <a:t>	Česká próza 1. pol. 20.století - test</a:t>
            </a: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/>
            </a:r>
            <a:br>
              <a:rPr lang="cs-CZ" sz="1400" b="1" dirty="0"/>
            </a:br>
            <a:r>
              <a:rPr lang="cs-CZ" sz="1400" b="1" dirty="0"/>
              <a:t>Popis využití: </a:t>
            </a:r>
            <a:r>
              <a:rPr lang="cs-CZ" sz="1400" b="1" dirty="0" smtClean="0"/>
              <a:t>		Interaktivní test za použití notebooku</a:t>
            </a:r>
          </a:p>
          <a:p>
            <a:r>
              <a:rPr lang="cs-CZ" sz="1400" b="1" dirty="0" smtClean="0"/>
              <a:t>Čas:  			20 minut </a:t>
            </a:r>
            <a:br>
              <a:rPr lang="cs-CZ" sz="1400" b="1" dirty="0" smtClean="0"/>
            </a:br>
            <a:r>
              <a:rPr lang="cs-CZ" sz="1400" dirty="0" smtClean="0"/>
              <a:t/>
            </a:r>
            <a:br>
              <a:rPr lang="cs-CZ" sz="1400" dirty="0" smtClean="0"/>
            </a:br>
            <a:endParaRPr lang="cs-CZ" sz="1400" dirty="0"/>
          </a:p>
        </p:txBody>
      </p:sp>
      <p:pic>
        <p:nvPicPr>
          <p:cNvPr id="8" name="Picture 2" descr="E:\Downloads\loga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2332"/>
            <a:ext cx="3098011" cy="57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208823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8. Vliv jakého básnického směru lze spatřovat ve Vančurově próze?</a:t>
            </a: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2195736" y="4377344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dadaismu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95736" y="3845206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poetismu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95736" y="3313067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pragmatismu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95736" y="278092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A.	surrealismu</a:t>
            </a:r>
            <a:endParaRPr lang="cs-CZ" dirty="0"/>
          </a:p>
        </p:txBody>
      </p:sp>
      <p:pic>
        <p:nvPicPr>
          <p:cNvPr id="819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75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05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144016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9. Určete, ve kterém případě se jedná o soubor fejetonů Karla Čapka.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06450" y="4211796"/>
            <a:ext cx="3958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Hovory s T.G. Masarykem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06450" y="3587726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Zahradníkův rok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06450" y="2963657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 err="1" smtClean="0"/>
              <a:t>Hordubal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06450" y="2339588"/>
            <a:ext cx="367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Povídky z jedné kapsy</a:t>
            </a:r>
            <a:endParaRPr lang="cs-CZ" dirty="0"/>
          </a:p>
        </p:txBody>
      </p:sp>
      <p:pic>
        <p:nvPicPr>
          <p:cNvPr id="921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919663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6096" y="620689"/>
            <a:ext cx="8229600" cy="1512167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10. Film Markéta Lazarová (s Magdou Vašáryovou v hlavní roli) byl v roce 1998 v anketě filmových kritiků vyhlášen nejvýznamnějším filmem české kinematografie. Kdo byl režisérem tohoto filmu?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5696" y="4571836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Karel Kachyňa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5696" y="3971770"/>
            <a:ext cx="2281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Jiří Menzel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5696" y="3371703"/>
            <a:ext cx="271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Věra Chytilová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5696" y="2771636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František Vláčil</a:t>
            </a:r>
            <a:endParaRPr lang="cs-CZ" dirty="0"/>
          </a:p>
        </p:txBody>
      </p:sp>
      <p:pic>
        <p:nvPicPr>
          <p:cNvPr id="1024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112" y="44371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13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144015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11. Jak lze stručně charakterizovat Čapkův román Krakatit?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91680" y="3861048"/>
            <a:ext cx="6444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sci-fi o fantastickém vynálezu, který je zneužit </a:t>
            </a:r>
            <a:br>
              <a:rPr lang="cs-CZ" dirty="0" smtClean="0"/>
            </a:br>
            <a:r>
              <a:rPr lang="cs-CZ" dirty="0" smtClean="0"/>
              <a:t>	nepřátelskou mocností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91680" y="3260982"/>
            <a:ext cx="539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milostný román s detektivní zápletkou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2660915"/>
            <a:ext cx="732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utopie </a:t>
            </a:r>
            <a:r>
              <a:rPr lang="cs-CZ" dirty="0"/>
              <a:t>o nebezpečí zneužití  techniky a moci člověkem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91680" y="2060848"/>
            <a:ext cx="7330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d</a:t>
            </a:r>
            <a:r>
              <a:rPr lang="cs-CZ" dirty="0" smtClean="0"/>
              <a:t>obrodružný román o pátrání po  ukradeném vynálezu</a:t>
            </a:r>
            <a:endParaRPr lang="cs-CZ" dirty="0"/>
          </a:p>
        </p:txBody>
      </p:sp>
      <p:pic>
        <p:nvPicPr>
          <p:cNvPr id="1126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7379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12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92697"/>
            <a:ext cx="8229600" cy="1224135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cs-CZ" sz="2400" b="1" dirty="0" smtClean="0"/>
              <a:t>12. Karel Čapek je autorem knih Anglické listy, Výlet do Španěl či Cesta na sever. Jaký žánr tyto knihy reprezentují?</a:t>
            </a:r>
          </a:p>
          <a:p>
            <a:pPr marL="109728" indent="0">
              <a:buNone/>
            </a:pPr>
            <a:endParaRPr lang="cs-CZ" sz="2400" b="1" dirty="0"/>
          </a:p>
          <a:p>
            <a:pPr marL="109728" indent="0">
              <a:buNone/>
            </a:pPr>
            <a:endParaRPr lang="cs-CZ" sz="2400" b="1" dirty="0" smtClean="0"/>
          </a:p>
          <a:p>
            <a:pPr marL="109728" indent="0">
              <a:buNone/>
            </a:pPr>
            <a:endParaRPr lang="cs-CZ" sz="2400" b="1" dirty="0"/>
          </a:p>
          <a:p>
            <a:pPr marL="109728" indent="0">
              <a:buNone/>
            </a:pPr>
            <a:endParaRPr lang="cs-CZ" sz="2400" b="1" dirty="0" smtClean="0"/>
          </a:p>
          <a:p>
            <a:pPr marL="109728" indent="0">
              <a:buNone/>
            </a:pPr>
            <a:endParaRPr lang="cs-CZ" sz="2400" b="1" dirty="0" smtClean="0"/>
          </a:p>
          <a:p>
            <a:pPr marL="109728" indent="0">
              <a:buNone/>
            </a:pPr>
            <a:endParaRPr lang="cs-CZ" sz="2400" b="1" dirty="0" smtClean="0"/>
          </a:p>
          <a:p>
            <a:pPr marL="109728" indent="0">
              <a:buNone/>
            </a:pPr>
            <a:endParaRPr lang="cs-CZ" sz="2400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506052" y="4267448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l</a:t>
            </a:r>
            <a:r>
              <a:rPr lang="cs-CZ" dirty="0" smtClean="0"/>
              <a:t>iterární dopis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06052" y="3675930"/>
            <a:ext cx="2058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povídka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06052" y="3084413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fejeton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06052" y="2492896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reportáž</a:t>
            </a:r>
            <a:endParaRPr lang="cs-CZ" dirty="0"/>
          </a:p>
        </p:txBody>
      </p:sp>
      <p:pic>
        <p:nvPicPr>
          <p:cNvPr id="1229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210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4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548681"/>
            <a:ext cx="8229600" cy="129614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13. Jaké prostředí zobrazil Eduard Bass ve svých nejznámějších dílech pro dospělé ze 40. let?</a:t>
            </a:r>
          </a:p>
          <a:p>
            <a:pPr marL="109728" indent="0">
              <a:buNone/>
            </a:pPr>
            <a:endParaRPr lang="cs-CZ" b="1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823775" y="3923764"/>
            <a:ext cx="2816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prostředí novin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23775" y="3372283"/>
            <a:ext cx="2999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p</a:t>
            </a:r>
            <a:r>
              <a:rPr lang="cs-CZ" dirty="0" smtClean="0"/>
              <a:t>rostředí fotbalu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23775" y="2820802"/>
            <a:ext cx="302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p</a:t>
            </a:r>
            <a:r>
              <a:rPr lang="cs-CZ" dirty="0" smtClean="0"/>
              <a:t>rostředí cirkusu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23775" y="2269321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p</a:t>
            </a:r>
            <a:r>
              <a:rPr lang="cs-CZ" dirty="0" smtClean="0"/>
              <a:t>rostředí kabaretu</a:t>
            </a:r>
            <a:endParaRPr lang="cs-CZ" dirty="0"/>
          </a:p>
        </p:txBody>
      </p:sp>
      <p:pic>
        <p:nvPicPr>
          <p:cNvPr id="1331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58112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39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764705"/>
            <a:ext cx="8229600" cy="259228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14. Z jaké vrstvy jazyka čerpá Jarmila Glazarová v uvedeném úryvku?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Otčím zůstává v kuchyni:“</a:t>
            </a:r>
            <a:r>
              <a:rPr lang="cs-CZ" i="1" dirty="0" err="1" smtClean="0"/>
              <a:t>Dobre</a:t>
            </a:r>
            <a:r>
              <a:rPr lang="cs-CZ" i="1" dirty="0" smtClean="0"/>
              <a:t> </a:t>
            </a:r>
            <a:r>
              <a:rPr lang="cs-CZ" i="1" dirty="0" err="1" smtClean="0"/>
              <a:t>rano</a:t>
            </a:r>
            <a:r>
              <a:rPr lang="cs-CZ" i="1" dirty="0" smtClean="0"/>
              <a:t>, roby. A tuž co ty, Martino, </a:t>
            </a:r>
            <a:r>
              <a:rPr lang="cs-CZ" i="1" dirty="0" err="1" smtClean="0"/>
              <a:t>pokašluješ</a:t>
            </a:r>
            <a:r>
              <a:rPr lang="cs-CZ" i="1" dirty="0" smtClean="0"/>
              <a:t>? </a:t>
            </a:r>
            <a:r>
              <a:rPr lang="cs-CZ" i="1" dirty="0" err="1" smtClean="0"/>
              <a:t>Nečuješ</a:t>
            </a:r>
            <a:r>
              <a:rPr lang="cs-CZ" i="1" dirty="0" smtClean="0"/>
              <a:t> baj </a:t>
            </a:r>
            <a:r>
              <a:rPr lang="cs-CZ" i="1" dirty="0" err="1" smtClean="0"/>
              <a:t>bolešči</a:t>
            </a:r>
            <a:r>
              <a:rPr lang="cs-CZ" i="1" dirty="0" smtClean="0"/>
              <a:t> </a:t>
            </a:r>
            <a:r>
              <a:rPr lang="cs-CZ" i="1" dirty="0" err="1" smtClean="0"/>
              <a:t>oto</a:t>
            </a:r>
            <a:r>
              <a:rPr lang="cs-CZ" i="1" dirty="0" smtClean="0"/>
              <a:t> v </a:t>
            </a:r>
            <a:r>
              <a:rPr lang="cs-CZ" i="1" dirty="0" err="1" smtClean="0"/>
              <a:t>zadoch</a:t>
            </a:r>
            <a:r>
              <a:rPr lang="cs-CZ" i="1" dirty="0" smtClean="0"/>
              <a:t>?“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4939427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z</a:t>
            </a:r>
            <a:r>
              <a:rPr lang="cs-CZ" dirty="0" smtClean="0"/>
              <a:t> hanáckého nářečí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4411948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z</a:t>
            </a:r>
            <a:r>
              <a:rPr lang="cs-CZ" dirty="0" smtClean="0"/>
              <a:t> lašského nářečí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3884470"/>
            <a:ext cx="3347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z</a:t>
            </a:r>
            <a:r>
              <a:rPr lang="cs-CZ" dirty="0" smtClean="0"/>
              <a:t> lékařského slangu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3356992"/>
            <a:ext cx="2973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z</a:t>
            </a:r>
            <a:r>
              <a:rPr lang="cs-CZ" dirty="0" smtClean="0"/>
              <a:t> obecné češtiny</a:t>
            </a:r>
            <a:endParaRPr lang="cs-CZ" dirty="0"/>
          </a:p>
        </p:txBody>
      </p:sp>
      <p:pic>
        <p:nvPicPr>
          <p:cNvPr id="1433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299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38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51216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15. Jak se jmenoval kubistický malíř, grafik a spisovatel, který je autorem ilustrací pohádkové knihy Povídání o pejskovi a kočičce?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833153" y="4433630"/>
            <a:ext cx="244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Karel Čapek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33153" y="3810722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Josef Čapek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33153" y="3187813"/>
            <a:ext cx="2250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Josef Lada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833153" y="2564904"/>
            <a:ext cx="2476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Cyril Bouda</a:t>
            </a:r>
            <a:endParaRPr lang="cs-CZ" dirty="0"/>
          </a:p>
        </p:txBody>
      </p:sp>
      <p:pic>
        <p:nvPicPr>
          <p:cNvPr id="1536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75905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8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20689"/>
            <a:ext cx="8301608" cy="1080119"/>
          </a:xfrm>
        </p:spPr>
        <p:txBody>
          <a:bodyPr/>
          <a:lstStyle/>
          <a:p>
            <a:pPr marL="109728" indent="0">
              <a:buNone/>
            </a:pPr>
            <a:r>
              <a:rPr lang="cs-CZ" b="1" dirty="0" smtClean="0"/>
              <a:t>16. Jaký typ mužských postav si vybíral Jaroslav Havlíček pro své prózy?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lphaUcPeriod"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3833367"/>
            <a:ext cx="4961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j</a:t>
            </a:r>
            <a:r>
              <a:rPr lang="cs-CZ" dirty="0" smtClean="0"/>
              <a:t>edince s patologickými úchylkami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03648" y="3212976"/>
            <a:ext cx="3998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m</a:t>
            </a:r>
            <a:r>
              <a:rPr lang="cs-CZ" dirty="0" smtClean="0"/>
              <a:t>orálně narušené jedince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2692273"/>
            <a:ext cx="3682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směšné maloměšťáky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03648" y="2132856"/>
            <a:ext cx="4669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těžce nemocné a trpící jedince</a:t>
            </a:r>
          </a:p>
        </p:txBody>
      </p:sp>
      <p:pic>
        <p:nvPicPr>
          <p:cNvPr id="1638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50912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1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620689"/>
            <a:ext cx="8301608" cy="432047"/>
          </a:xfrm>
        </p:spPr>
        <p:txBody>
          <a:bodyPr/>
          <a:lstStyle/>
          <a:p>
            <a:pPr marL="109728" indent="0">
              <a:buNone/>
            </a:pPr>
            <a:r>
              <a:rPr lang="cs-CZ" sz="1800" b="1" dirty="0" smtClean="0"/>
              <a:t>17. Uveďte název filmů, ze kterých pocházejí následující obrázky.</a:t>
            </a:r>
          </a:p>
          <a:p>
            <a:endParaRPr lang="cs-CZ" dirty="0" smtClean="0"/>
          </a:p>
          <a:p>
            <a:pPr marL="624078" indent="-514350">
              <a:buFont typeface="+mj-lt"/>
              <a:buAutoNum type="alphaUcPeriod"/>
            </a:pPr>
            <a:endParaRPr lang="cs-CZ" dirty="0" smtClean="0"/>
          </a:p>
        </p:txBody>
      </p:sp>
      <p:pic>
        <p:nvPicPr>
          <p:cNvPr id="1026" name="Picture 2" descr="E:\Downloads\10c34e8636688157f0e3a7affe1e90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2659137" cy="177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725144"/>
            <a:ext cx="2233469" cy="153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Downloads\11207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6992"/>
            <a:ext cx="1737845" cy="130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wnloads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24744"/>
            <a:ext cx="1880499" cy="140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Downloads\Marketa Lazarova 0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346659"/>
            <a:ext cx="1786975" cy="133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Downloads\237596-original1-piq1g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26374"/>
            <a:ext cx="3505844" cy="1774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689100" y="2962659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/>
              <a:t>1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4781411" y="271643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2</a:t>
            </a:r>
            <a:endParaRPr lang="cs-CZ" sz="1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5260902" y="4725144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3</a:t>
            </a:r>
            <a:endParaRPr lang="cs-CZ" sz="1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1689100" y="536885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4</a:t>
            </a:r>
            <a:endParaRPr lang="cs-CZ" sz="1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636485" y="2593327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5</a:t>
            </a:r>
            <a:endParaRPr lang="cs-CZ" sz="1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380922" y="638132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dirty="0" smtClean="0"/>
              <a:t>6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1849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Česká próza 1. pol. 20. stol.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 smtClean="0"/>
              <a:t>Test	</a:t>
            </a:r>
            <a:r>
              <a:rPr lang="cs-CZ" dirty="0" smtClean="0"/>
              <a:t>		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38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22-19 </a:t>
            </a:r>
            <a:r>
              <a:rPr lang="cs-CZ" dirty="0" smtClean="0"/>
              <a:t>bodů 	= výborný</a:t>
            </a:r>
          </a:p>
          <a:p>
            <a:r>
              <a:rPr lang="cs-CZ" dirty="0" smtClean="0"/>
              <a:t>18</a:t>
            </a:r>
            <a:r>
              <a:rPr lang="cs-CZ" dirty="0" smtClean="0"/>
              <a:t>-16 </a:t>
            </a:r>
            <a:r>
              <a:rPr lang="cs-CZ" dirty="0" smtClean="0"/>
              <a:t>bodů 	= chvalitebný</a:t>
            </a:r>
          </a:p>
          <a:p>
            <a:r>
              <a:rPr lang="cs-CZ" dirty="0" smtClean="0"/>
              <a:t>15-12 </a:t>
            </a:r>
            <a:r>
              <a:rPr lang="cs-CZ" dirty="0" smtClean="0"/>
              <a:t>bodů 	= dobrý</a:t>
            </a:r>
          </a:p>
          <a:p>
            <a:r>
              <a:rPr lang="cs-CZ" dirty="0" smtClean="0"/>
              <a:t>11</a:t>
            </a:r>
            <a:r>
              <a:rPr lang="cs-CZ" dirty="0" smtClean="0"/>
              <a:t>-9 </a:t>
            </a:r>
            <a:r>
              <a:rPr lang="cs-CZ" dirty="0" smtClean="0"/>
              <a:t>bodů 	= dostatečný</a:t>
            </a:r>
          </a:p>
          <a:p>
            <a:r>
              <a:rPr lang="cs-CZ" dirty="0" smtClean="0"/>
              <a:t>8</a:t>
            </a:r>
            <a:r>
              <a:rPr lang="cs-CZ" smtClean="0"/>
              <a:t> </a:t>
            </a:r>
            <a:r>
              <a:rPr lang="cs-CZ" dirty="0" smtClean="0"/>
              <a:t>a méně	= nedostatečný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testu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5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1100" dirty="0" smtClean="0"/>
              <a:t>Obr. </a:t>
            </a:r>
            <a:r>
              <a:rPr lang="cs-CZ" sz="1100" dirty="0"/>
              <a:t>1 - </a:t>
            </a:r>
            <a:r>
              <a:rPr lang="cs-CZ" sz="1100" dirty="0">
                <a:hlinkClick r:id="rId2"/>
              </a:rPr>
              <a:t>http://</a:t>
            </a:r>
            <a:r>
              <a:rPr lang="cs-CZ" sz="1100" dirty="0" smtClean="0">
                <a:hlinkClick r:id="rId2"/>
              </a:rPr>
              <a:t>www.bontonfilm.cz/rozmarne-leto.html</a:t>
            </a:r>
            <a:endParaRPr lang="cs-CZ" sz="1100" dirty="0" smtClean="0"/>
          </a:p>
          <a:p>
            <a:pPr marL="109728" indent="0">
              <a:buNone/>
            </a:pPr>
            <a:r>
              <a:rPr lang="cs-CZ" sz="1100" dirty="0" smtClean="0"/>
              <a:t>Obr. </a:t>
            </a:r>
            <a:r>
              <a:rPr lang="cs-CZ" sz="1100" dirty="0"/>
              <a:t>2 </a:t>
            </a:r>
            <a:r>
              <a:rPr lang="cs-CZ" sz="1100" dirty="0" smtClean="0"/>
              <a:t>- </a:t>
            </a:r>
            <a:r>
              <a:rPr lang="cs-CZ" sz="1100" dirty="0" smtClean="0">
                <a:hlinkClick r:id="rId3"/>
              </a:rPr>
              <a:t>http</a:t>
            </a:r>
            <a:r>
              <a:rPr lang="cs-CZ" sz="1100" dirty="0">
                <a:hlinkClick r:id="rId3"/>
              </a:rPr>
              <a:t>://www.ceskatelevize.cz/porady/898739-kubula-a-kuba-kubikula</a:t>
            </a:r>
            <a:r>
              <a:rPr lang="cs-CZ" sz="1100" dirty="0" smtClean="0">
                <a:hlinkClick r:id="rId3"/>
              </a:rPr>
              <a:t>/</a:t>
            </a:r>
            <a:endParaRPr lang="cs-CZ" sz="1100" dirty="0" smtClean="0"/>
          </a:p>
          <a:p>
            <a:pPr marL="109728" indent="0">
              <a:buNone/>
            </a:pPr>
            <a:r>
              <a:rPr lang="cs-CZ" sz="1100" dirty="0" smtClean="0"/>
              <a:t>Obr. </a:t>
            </a:r>
            <a:r>
              <a:rPr lang="cs-CZ" sz="1100" dirty="0"/>
              <a:t>3 - </a:t>
            </a:r>
            <a:r>
              <a:rPr lang="cs-CZ" sz="1100" dirty="0">
                <a:hlinkClick r:id="rId4"/>
              </a:rPr>
              <a:t>http://</a:t>
            </a:r>
            <a:r>
              <a:rPr lang="cs-CZ" sz="1100" dirty="0" smtClean="0">
                <a:hlinkClick r:id="rId4"/>
              </a:rPr>
              <a:t>www.topzine.cz/petrolejove-lampy-na-dvd-dve-herecke-senzace-zari-bok-po-boku</a:t>
            </a:r>
            <a:endParaRPr lang="cs-CZ" sz="1100" dirty="0" smtClean="0"/>
          </a:p>
          <a:p>
            <a:pPr marL="109728" indent="0">
              <a:buNone/>
            </a:pPr>
            <a:r>
              <a:rPr lang="cs-CZ" sz="1100" dirty="0" smtClean="0"/>
              <a:t>Obr. </a:t>
            </a:r>
            <a:r>
              <a:rPr lang="cs-CZ" sz="1100" dirty="0"/>
              <a:t>4 - </a:t>
            </a:r>
            <a:r>
              <a:rPr lang="cs-CZ" sz="1100" dirty="0">
                <a:hlinkClick r:id="rId5"/>
              </a:rPr>
              <a:t>http://</a:t>
            </a:r>
            <a:r>
              <a:rPr lang="cs-CZ" sz="1100" dirty="0" smtClean="0">
                <a:hlinkClick r:id="rId5"/>
              </a:rPr>
              <a:t>www.novinky.cz/zena/styl/214365-miroslav-donutil-nejsem-cynicky-bonvivan.html</a:t>
            </a:r>
            <a:endParaRPr lang="cs-CZ" sz="1100" dirty="0" smtClean="0"/>
          </a:p>
          <a:p>
            <a:pPr marL="109728" indent="0">
              <a:buNone/>
            </a:pPr>
            <a:r>
              <a:rPr lang="cs-CZ" sz="1100" dirty="0" smtClean="0"/>
              <a:t>Obr. </a:t>
            </a:r>
            <a:r>
              <a:rPr lang="cs-CZ" sz="1100" dirty="0"/>
              <a:t>5 - </a:t>
            </a:r>
            <a:r>
              <a:rPr lang="cs-CZ" sz="1100" dirty="0">
                <a:hlinkClick r:id="rId6"/>
              </a:rPr>
              <a:t>http://czfun.net/movie.php?&amp;category=mr&amp;catid=&amp;videoold=&amp;source=&amp;</a:t>
            </a:r>
            <a:r>
              <a:rPr lang="cs-CZ" sz="1100" dirty="0" smtClean="0">
                <a:hlinkClick r:id="rId6"/>
              </a:rPr>
              <a:t>year=1937</a:t>
            </a:r>
            <a:endParaRPr lang="cs-CZ" sz="1100" dirty="0" smtClean="0"/>
          </a:p>
          <a:p>
            <a:pPr marL="109728" indent="0">
              <a:buNone/>
            </a:pPr>
            <a:r>
              <a:rPr lang="cs-CZ" sz="1100" dirty="0" smtClean="0"/>
              <a:t>Obr. </a:t>
            </a:r>
            <a:r>
              <a:rPr lang="cs-CZ" sz="1100" dirty="0"/>
              <a:t>6 - </a:t>
            </a:r>
            <a:r>
              <a:rPr lang="cs-CZ" sz="1100" dirty="0">
                <a:hlinkClick r:id="rId7"/>
              </a:rPr>
              <a:t>http://</a:t>
            </a:r>
            <a:r>
              <a:rPr lang="cs-CZ" sz="1100" dirty="0" smtClean="0">
                <a:hlinkClick r:id="rId7"/>
              </a:rPr>
              <a:t>www.volny.cz/czfilm/Film/MarketaLazarova.htm</a:t>
            </a:r>
            <a:endParaRPr lang="cs-CZ" sz="1100" dirty="0" smtClean="0"/>
          </a:p>
          <a:p>
            <a:pPr marL="109728" indent="0">
              <a:buNone/>
            </a:pPr>
            <a:endParaRPr lang="cs-CZ" sz="1100" dirty="0" smtClean="0"/>
          </a:p>
          <a:p>
            <a:pPr marL="109728" indent="0">
              <a:buNone/>
            </a:pPr>
            <a:endParaRPr lang="cs-CZ" sz="11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4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151216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1. Určete autora románu  Advent.</a:t>
            </a:r>
            <a:br>
              <a:rPr lang="cs-CZ" b="1" dirty="0" smtClean="0"/>
            </a:br>
            <a:endParaRPr lang="cs-CZ" b="1" dirty="0" smtClean="0"/>
          </a:p>
        </p:txBody>
      </p:sp>
      <p:pic>
        <p:nvPicPr>
          <p:cNvPr id="102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1560" y="2278613"/>
            <a:ext cx="320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Jarmila Glazarová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2766022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Ivan Olbracht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253431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Jaroslav Havlíček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717032"/>
            <a:ext cx="2459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Eduard Bass</a:t>
            </a:r>
            <a:endParaRPr lang="cs-CZ" dirty="0"/>
          </a:p>
          <a:p>
            <a:endParaRPr lang="cs-CZ" dirty="0"/>
          </a:p>
        </p:txBody>
      </p:sp>
      <p:pic>
        <p:nvPicPr>
          <p:cNvPr id="102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2292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62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24482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2. Určete autora následující ukázky.</a:t>
            </a:r>
          </a:p>
          <a:p>
            <a:pPr marL="365760" lvl="1" indent="0">
              <a:buNone/>
            </a:pPr>
            <a:r>
              <a:rPr lang="cs-CZ" i="1" dirty="0" smtClean="0"/>
              <a:t>Ale na hřbitově bych se bál. Kdo naposled umře, tak mezi ostatními nebožtíky nemá žádnou úctu, to je zrovna tak, když do školy přijde nový žák. Já </a:t>
            </a:r>
            <a:r>
              <a:rPr lang="cs-CZ" i="1" dirty="0" err="1" smtClean="0"/>
              <a:t>bysem</a:t>
            </a:r>
            <a:r>
              <a:rPr lang="cs-CZ" i="1" dirty="0" smtClean="0"/>
              <a:t> nechtěl mít na krchově službu, ani kdyby mně někdo za to dal celý pytel burských oříšků, k tomu album cizozemských známek, modrý svetr a palčivé sklíčko.</a:t>
            </a:r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475656" y="3162314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Vladislav Vančura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3730682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Jaroslav Havlíček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75656" y="4299050"/>
            <a:ext cx="259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Karel Poláček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4867419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Ivan Olbracht</a:t>
            </a:r>
            <a:endParaRPr lang="cs-CZ" dirty="0"/>
          </a:p>
        </p:txBody>
      </p:sp>
      <p:pic>
        <p:nvPicPr>
          <p:cNvPr id="205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013176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91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1560" y="620689"/>
            <a:ext cx="8229600" cy="12241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3. Určete autora románu Golet v údolí.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169368" y="3861048"/>
            <a:ext cx="3135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Jarmila Glazarová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69368" y="3260982"/>
            <a:ext cx="2675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Ivan Olbracht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69368" y="2660915"/>
            <a:ext cx="259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Karel Poláček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69368" y="2060848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Jaroslav Havlíček</a:t>
            </a:r>
            <a:endParaRPr lang="cs-CZ" dirty="0"/>
          </a:p>
        </p:txBody>
      </p:sp>
      <p:pic>
        <p:nvPicPr>
          <p:cNvPr id="3074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7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548681"/>
            <a:ext cx="8229600" cy="201622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4. Kdo je autorem následující ukázky.</a:t>
            </a:r>
          </a:p>
          <a:p>
            <a:endParaRPr lang="cs-CZ" sz="2000" dirty="0" smtClean="0"/>
          </a:p>
          <a:p>
            <a:r>
              <a:rPr lang="cs-CZ" sz="2000" dirty="0" smtClean="0"/>
              <a:t>Kdyby byla Štěpka psala kroniku svého života, docela jistě by byla vyznačila rok 1901 jako šťastný, snad ze všech dosavadních za </a:t>
            </a:r>
            <a:r>
              <a:rPr lang="cs-CZ" sz="2000" dirty="0" err="1" smtClean="0"/>
              <a:t>nejštastnější</a:t>
            </a:r>
            <a:r>
              <a:rPr lang="cs-CZ" sz="2000" dirty="0" smtClean="0"/>
              <a:t>.  Je až ku podivu, jak se jí karta obrátila.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29777" y="4360163"/>
            <a:ext cx="2601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Ivan Olbracht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29777" y="3785746"/>
            <a:ext cx="362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Josef a Karel Čapkové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29777" y="3211329"/>
            <a:ext cx="298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Jaroslav Havlíček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529777" y="2636912"/>
            <a:ext cx="3129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Jarmila Glazarová</a:t>
            </a:r>
            <a:endParaRPr lang="cs-CZ" dirty="0"/>
          </a:p>
        </p:txBody>
      </p:sp>
      <p:pic>
        <p:nvPicPr>
          <p:cNvPr id="4098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72514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1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908721"/>
            <a:ext cx="8229600" cy="144015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5. V jakých novinách </a:t>
            </a:r>
            <a:r>
              <a:rPr lang="cs-CZ" b="1" dirty="0" smtClean="0"/>
              <a:t>působili </a:t>
            </a:r>
            <a:r>
              <a:rPr lang="cs-CZ" b="1" dirty="0" smtClean="0"/>
              <a:t>E. Bass, K. Poláček či K. Čapek?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664957" y="4595218"/>
            <a:ext cx="3397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</a:t>
            </a:r>
            <a:r>
              <a:rPr lang="cs-CZ" dirty="0"/>
              <a:t>v</a:t>
            </a:r>
            <a:r>
              <a:rPr lang="cs-CZ" dirty="0" smtClean="0"/>
              <a:t>e Svobodném slovu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4957" y="3846438"/>
            <a:ext cx="3477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v Lidových novinách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3097659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v</a:t>
            </a:r>
            <a:r>
              <a:rPr lang="cs-CZ" dirty="0" smtClean="0"/>
              <a:t> Právu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2348880"/>
            <a:ext cx="3530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v</a:t>
            </a:r>
            <a:r>
              <a:rPr lang="cs-CZ" dirty="0" smtClean="0"/>
              <a:t> Národních novinách</a:t>
            </a:r>
            <a:endParaRPr lang="cs-CZ" dirty="0"/>
          </a:p>
        </p:txBody>
      </p:sp>
      <p:pic>
        <p:nvPicPr>
          <p:cNvPr id="5122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940584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82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620689"/>
            <a:ext cx="8229600" cy="165618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b="1" dirty="0" smtClean="0"/>
              <a:t>6. Jak se nazývá myšlenkový směr, jehož zastáncem byl Karel Čapek?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79712" y="4509120"/>
            <a:ext cx="2254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nihilismus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3789040"/>
            <a:ext cx="2959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existencialismus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79712" y="3068960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pragmatismus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79712" y="2348880"/>
            <a:ext cx="287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expresionismus</a:t>
            </a:r>
            <a:endParaRPr lang="cs-CZ" dirty="0"/>
          </a:p>
        </p:txBody>
      </p:sp>
      <p:pic>
        <p:nvPicPr>
          <p:cNvPr id="6146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13904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52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476673"/>
            <a:ext cx="8229600" cy="2664295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cs-CZ" b="1" dirty="0" smtClean="0"/>
              <a:t>7. Ze které Vančurovy knihy pochází uvedená ukázka.</a:t>
            </a:r>
          </a:p>
          <a:p>
            <a:pPr marL="36576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To by byla zlá a neodpustitelná </a:t>
            </a:r>
            <a:r>
              <a:rPr lang="cs-CZ" i="1" dirty="0" err="1" smtClean="0"/>
              <a:t>prorada</a:t>
            </a:r>
            <a:r>
              <a:rPr lang="cs-CZ" i="1" dirty="0" smtClean="0"/>
              <a:t>, děl abbé, avšak podívejte se na Antonína, myslíte, a je pravděpodobné, že by tento </a:t>
            </a:r>
            <a:r>
              <a:rPr lang="cs-CZ" i="1" dirty="0" err="1" smtClean="0"/>
              <a:t>mamlas</a:t>
            </a:r>
            <a:r>
              <a:rPr lang="cs-CZ" i="1" dirty="0" smtClean="0"/>
              <a:t> získal děvče tak hezké? Jste si jista, že se nemýlíte? Poznala jste opravdu Annu kouzelnici?</a:t>
            </a:r>
          </a:p>
          <a:p>
            <a:endParaRPr lang="cs-CZ" dirty="0" smtClean="0"/>
          </a:p>
        </p:txBody>
      </p:sp>
      <p:sp>
        <p:nvSpPr>
          <p:cNvPr id="3" name="TextovéPole 2"/>
          <p:cNvSpPr txBox="1"/>
          <p:nvPr/>
        </p:nvSpPr>
        <p:spPr>
          <a:xfrm>
            <a:off x="1907704" y="4941168"/>
            <a:ext cx="4357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D.	z románu Markéta Lazarová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4341102"/>
            <a:ext cx="374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C.	</a:t>
            </a:r>
            <a:r>
              <a:rPr lang="cs-CZ" dirty="0"/>
              <a:t>z</a:t>
            </a:r>
            <a:r>
              <a:rPr lang="cs-CZ" dirty="0" smtClean="0"/>
              <a:t> novely Rozmarné léto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07704" y="3741035"/>
            <a:ext cx="4402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B.	</a:t>
            </a:r>
            <a:r>
              <a:rPr lang="cs-CZ" dirty="0"/>
              <a:t>z</a:t>
            </a:r>
            <a:r>
              <a:rPr lang="cs-CZ" dirty="0" smtClean="0"/>
              <a:t> románu Konec starých časů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07704" y="3140968"/>
            <a:ext cx="3111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A.	</a:t>
            </a:r>
            <a:r>
              <a:rPr lang="cs-CZ" dirty="0"/>
              <a:t>z</a:t>
            </a:r>
            <a:r>
              <a:rPr lang="cs-CZ" dirty="0" smtClean="0"/>
              <a:t> románu Tři řeky</a:t>
            </a:r>
            <a:endParaRPr lang="cs-CZ" dirty="0"/>
          </a:p>
        </p:txBody>
      </p:sp>
      <p:pic>
        <p:nvPicPr>
          <p:cNvPr id="7170" name="Picture 2" descr="E:\Downloads\hap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E:\Downloads\sa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4116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31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478</TotalTime>
  <Words>562</Words>
  <Application>Microsoft Office PowerPoint</Application>
  <PresentationFormat>Předvádění na obrazovce (4:3)</PresentationFormat>
  <Paragraphs>115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Shluk</vt:lpstr>
      <vt:lpstr>Prezentace aplikace PowerPoint</vt:lpstr>
      <vt:lpstr>Česká próza 1. pol. 20. stol.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 testu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Prokletí básníci a česká moderna</dc:title>
  <dc:creator>Kaja</dc:creator>
  <cp:lastModifiedBy>Kaja</cp:lastModifiedBy>
  <cp:revision>100</cp:revision>
  <dcterms:created xsi:type="dcterms:W3CDTF">2012-09-02T14:31:58Z</dcterms:created>
  <dcterms:modified xsi:type="dcterms:W3CDTF">2012-12-18T22:46:22Z</dcterms:modified>
</cp:coreProperties>
</file>