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7" r:id="rId10"/>
    <p:sldId id="263" r:id="rId11"/>
    <p:sldId id="264" r:id="rId12"/>
    <p:sldId id="265" r:id="rId13"/>
    <p:sldId id="266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6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8006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4891A-867E-4DEC-9F12-57D93419227E}" type="datetimeFigureOut">
              <a:rPr lang="cs-CZ" smtClean="0"/>
              <a:t>18.12.2012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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399" y="4392168"/>
            <a:ext cx="12192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fld id="{DEB0EBCE-3C20-4862-BBF4-BF9658D8E84E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TextBox 14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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4891A-867E-4DEC-9F12-57D93419227E}" type="datetimeFigureOut">
              <a:rPr lang="cs-CZ" smtClean="0"/>
              <a:t>18.12.2012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EBCE-3C20-4862-BBF4-BF9658D8E84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4591050" y="2409824"/>
            <a:ext cx="6858000" cy="203835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668203" y="2570797"/>
            <a:ext cx="6858000" cy="1716405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4891A-867E-4DEC-9F12-57D93419227E}" type="datetimeFigureOut">
              <a:rPr lang="cs-CZ" smtClean="0"/>
              <a:t>18.12.2012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/>
          <a:p>
            <a:fld id="{DEB0EBCE-3C20-4862-BBF4-BF9658D8E84E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 rot="5400000">
            <a:off x="3681476" y="3354324"/>
            <a:ext cx="6858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4891A-867E-4DEC-9F12-57D93419227E}" type="datetimeFigureOut">
              <a:rPr lang="cs-CZ" smtClean="0"/>
              <a:t>18.12.2012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EBCE-3C20-4862-BBF4-BF9658D8E84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4800600"/>
            <a:ext cx="8001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4891A-867E-4DEC-9F12-57D93419227E}" type="datetimeFigureOut">
              <a:rPr lang="cs-CZ" smtClean="0"/>
              <a:t>18.12.2012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9352" y="4389120"/>
            <a:ext cx="1216152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fld id="{DEB0EBCE-3C20-4862-BBF4-BF9658D8E84E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4891A-867E-4DEC-9F12-57D93419227E}" type="datetimeFigureOut">
              <a:rPr lang="cs-CZ" smtClean="0"/>
              <a:t>18.12.2012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EBCE-3C20-4862-BBF4-BF9658D8E84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4891A-867E-4DEC-9F12-57D93419227E}" type="datetimeFigureOut">
              <a:rPr lang="cs-CZ" smtClean="0"/>
              <a:t>18.12.2012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EBCE-3C20-4862-BBF4-BF9658D8E84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4891A-867E-4DEC-9F12-57D93419227E}" type="datetimeFigureOut">
              <a:rPr lang="cs-CZ" smtClean="0"/>
              <a:t>18.12.2012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EBCE-3C20-4862-BBF4-BF9658D8E84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4891A-867E-4DEC-9F12-57D93419227E}" type="datetimeFigureOut">
              <a:rPr lang="cs-CZ" smtClean="0"/>
              <a:t>18.12.2012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EBCE-3C20-4862-BBF4-BF9658D8E84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38800" cy="94615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719072"/>
            <a:ext cx="8247888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4891A-867E-4DEC-9F12-57D93419227E}" type="datetimeFigureOut">
              <a:rPr lang="cs-CZ" smtClean="0"/>
              <a:t>18.12.2012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EBCE-3C20-4862-BBF4-BF9658D8E84E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4891A-867E-4DEC-9F12-57D93419227E}" type="datetimeFigureOut">
              <a:rPr lang="cs-CZ" smtClean="0"/>
              <a:t>18.12.2012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EBCE-3C20-4862-BBF4-BF9658D8E84E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6388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9144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9144000" cy="1154314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444891A-867E-4DEC-9F12-57D93419227E}" type="datetimeFigureOut">
              <a:rPr lang="cs-CZ" smtClean="0"/>
              <a:t>18.12.2012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EB0EBCE-3C20-4862-BBF4-BF9658D8E84E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9144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vornost.com/2012/02/kalendarium-8-unora-1926-zalozeni-osvobozeneho-divadla/" TargetMode="External"/><Relationship Id="rId3" Type="http://schemas.openxmlformats.org/officeDocument/2006/relationships/hyperlink" Target="http://www.svornost.com/category/informace/kalendarium/page/19/" TargetMode="External"/><Relationship Id="rId7" Type="http://schemas.openxmlformats.org/officeDocument/2006/relationships/hyperlink" Target="http://www.supraphon.cz/cs/katalog/databaze-titulu/detail-titulu/?idtitulu=2007759" TargetMode="External"/><Relationship Id="rId12" Type="http://schemas.openxmlformats.org/officeDocument/2006/relationships/hyperlink" Target="http://www.ulozto.cz/xkUkoZm/lucie-klobouk-ve-krovi-mp3" TargetMode="External"/><Relationship Id="rId2" Type="http://schemas.openxmlformats.org/officeDocument/2006/relationships/hyperlink" Target="http://www.wikipedie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osting.netadmin.cz/?q=esbirky.netadmin.cz" TargetMode="External"/><Relationship Id="rId11" Type="http://schemas.openxmlformats.org/officeDocument/2006/relationships/hyperlink" Target="http://www.uloz.to/x2UAvEf/25-klobouk-ve-krovi-mp3" TargetMode="External"/><Relationship Id="rId5" Type="http://schemas.openxmlformats.org/officeDocument/2006/relationships/hyperlink" Target="http://www.ceskatelevize.cz/porady/133444-balada-z-hadru/" TargetMode="External"/><Relationship Id="rId10" Type="http://schemas.openxmlformats.org/officeDocument/2006/relationships/hyperlink" Target="http://www.youtube.com/watch?v=WvQTFeBlb2U" TargetMode="External"/><Relationship Id="rId4" Type="http://schemas.openxmlformats.org/officeDocument/2006/relationships/hyperlink" Target="http://www.e-antikvariat.com/czech/article_show.php?article_id=4555" TargetMode="External"/><Relationship Id="rId9" Type="http://schemas.openxmlformats.org/officeDocument/2006/relationships/hyperlink" Target="http://www.ceskatelevize.cz/ct24/kultura/5006-maximum-emoci-za-vterinu-na-prknech-osvobozeneho-divadla/?mobileRedirect=of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4139952" y="471902"/>
            <a:ext cx="3442033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V</a:t>
            </a:r>
            <a:r>
              <a:rPr lang="en-US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Y_32_INOVACE_</a:t>
            </a:r>
            <a:r>
              <a:rPr lang="cs-CZ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ČJPS21560BED</a:t>
            </a:r>
            <a:endParaRPr lang="cs-CZ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691680" y="1313355"/>
            <a:ext cx="6624736" cy="375487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chemeClr val="bg1"/>
                </a:solidFill>
              </a:rPr>
              <a:t>Výukový materiál v rámci projektu OPVK 1.5 Peníze středním školám</a:t>
            </a:r>
            <a:br>
              <a:rPr lang="cs-CZ" sz="1400" b="1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/>
            </a:r>
            <a:br>
              <a:rPr lang="cs-CZ" sz="1400" b="1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Číslo projektu:		CZ.1.07/1.5.00/34.0883 </a:t>
            </a:r>
            <a:br>
              <a:rPr lang="cs-CZ" sz="1400" b="1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Název projektu:		Rozvoj vzdělanosti</a:t>
            </a:r>
            <a:br>
              <a:rPr lang="cs-CZ" sz="1400" b="1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Číslo šablony:   		III/2</a:t>
            </a:r>
            <a:br>
              <a:rPr lang="cs-CZ" sz="1400" b="1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Datum vytvoření:	</a:t>
            </a:r>
            <a:r>
              <a:rPr lang="cs-CZ" sz="1400" b="1" dirty="0" smtClean="0">
                <a:solidFill>
                  <a:schemeClr val="bg1"/>
                </a:solidFill>
              </a:rPr>
              <a:t>	</a:t>
            </a:r>
            <a:r>
              <a:rPr lang="cs-CZ" sz="1400" b="1" dirty="0" smtClean="0">
                <a:solidFill>
                  <a:schemeClr val="bg1"/>
                </a:solidFill>
              </a:rPr>
              <a:t>12.12. </a:t>
            </a:r>
            <a:r>
              <a:rPr lang="cs-CZ" sz="1400" b="1" dirty="0">
                <a:solidFill>
                  <a:schemeClr val="bg1"/>
                </a:solidFill>
              </a:rPr>
              <a:t>2012</a:t>
            </a:r>
            <a:br>
              <a:rPr lang="cs-CZ" sz="1400" b="1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Autor:			</a:t>
            </a:r>
            <a:r>
              <a:rPr lang="cs-CZ" sz="1400" b="1" dirty="0" smtClean="0">
                <a:solidFill>
                  <a:schemeClr val="bg1"/>
                </a:solidFill>
              </a:rPr>
              <a:t>Mgr. Karla </a:t>
            </a:r>
            <a:r>
              <a:rPr lang="cs-CZ" sz="1400" b="1" dirty="0" err="1" smtClean="0">
                <a:solidFill>
                  <a:schemeClr val="bg1"/>
                </a:solidFill>
              </a:rPr>
              <a:t>Bedrlíková</a:t>
            </a:r>
            <a:r>
              <a:rPr lang="cs-CZ" sz="1400" b="1" dirty="0">
                <a:solidFill>
                  <a:schemeClr val="bg1"/>
                </a:solidFill>
              </a:rPr>
              <a:t/>
            </a:r>
            <a:br>
              <a:rPr lang="cs-CZ" sz="1400" b="1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Určeno pro předmět:      </a:t>
            </a:r>
            <a:r>
              <a:rPr lang="cs-CZ" sz="1400" b="1" dirty="0" smtClean="0">
                <a:solidFill>
                  <a:schemeClr val="bg1"/>
                </a:solidFill>
              </a:rPr>
              <a:t>	</a:t>
            </a:r>
            <a:r>
              <a:rPr lang="cs-CZ" sz="1400" b="1" dirty="0" smtClean="0">
                <a:solidFill>
                  <a:schemeClr val="bg1"/>
                </a:solidFill>
              </a:rPr>
              <a:t>	Český </a:t>
            </a:r>
            <a:r>
              <a:rPr lang="cs-CZ" sz="1400" b="1" dirty="0" smtClean="0">
                <a:solidFill>
                  <a:schemeClr val="bg1"/>
                </a:solidFill>
              </a:rPr>
              <a:t>jazyk a literatura</a:t>
            </a:r>
            <a:r>
              <a:rPr lang="cs-CZ" sz="1400" b="1" dirty="0">
                <a:solidFill>
                  <a:schemeClr val="bg1"/>
                </a:solidFill>
              </a:rPr>
              <a:t/>
            </a:r>
            <a:br>
              <a:rPr lang="cs-CZ" sz="1400" b="1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Tematická oblast:	</a:t>
            </a:r>
            <a:r>
              <a:rPr lang="cs-CZ" sz="1400" b="1" dirty="0" smtClean="0">
                <a:solidFill>
                  <a:schemeClr val="bg1"/>
                </a:solidFill>
              </a:rPr>
              <a:t>	Česká a svět. literatura I. pol. 20. stol.</a:t>
            </a:r>
            <a:r>
              <a:rPr lang="cs-CZ" sz="1400" b="1" dirty="0">
                <a:solidFill>
                  <a:schemeClr val="bg1"/>
                </a:solidFill>
              </a:rPr>
              <a:t/>
            </a:r>
            <a:br>
              <a:rPr lang="cs-CZ" sz="1400" b="1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Obor vzdělání:		</a:t>
            </a:r>
            <a:r>
              <a:rPr lang="cs-CZ" sz="1400" b="1" dirty="0" smtClean="0">
                <a:solidFill>
                  <a:schemeClr val="bg1"/>
                </a:solidFill>
              </a:rPr>
              <a:t>Podnikání (64-41-L/51), 2. ročník                                            </a:t>
            </a:r>
            <a:r>
              <a:rPr lang="cs-CZ" sz="1400" b="1" dirty="0">
                <a:solidFill>
                  <a:schemeClr val="bg1"/>
                </a:solidFill>
              </a:rPr>
              <a:t/>
            </a:r>
            <a:br>
              <a:rPr lang="cs-CZ" sz="1400" b="1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Název výukového materiálu: </a:t>
            </a:r>
            <a:r>
              <a:rPr lang="cs-CZ" sz="1400" b="1" dirty="0" smtClean="0">
                <a:solidFill>
                  <a:schemeClr val="bg1"/>
                </a:solidFill>
              </a:rPr>
              <a:t>	</a:t>
            </a:r>
            <a:r>
              <a:rPr lang="cs-CZ" sz="1400" b="1" dirty="0" smtClean="0">
                <a:solidFill>
                  <a:schemeClr val="bg1"/>
                </a:solidFill>
              </a:rPr>
              <a:t>Osvobozené divadlo – V+W</a:t>
            </a:r>
            <a:r>
              <a:rPr lang="cs-CZ" sz="1400" b="1" dirty="0">
                <a:solidFill>
                  <a:schemeClr val="bg1"/>
                </a:solidFill>
              </a:rPr>
              <a:t/>
            </a:r>
            <a:br>
              <a:rPr lang="cs-CZ" sz="1400" b="1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/>
            </a:r>
            <a:br>
              <a:rPr lang="cs-CZ" sz="1400" b="1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Popis využití: </a:t>
            </a:r>
            <a:r>
              <a:rPr lang="cs-CZ" sz="1400" b="1" dirty="0" smtClean="0">
                <a:solidFill>
                  <a:schemeClr val="bg1"/>
                </a:solidFill>
              </a:rPr>
              <a:t>		</a:t>
            </a:r>
            <a:r>
              <a:rPr lang="cs-CZ" sz="1400" b="1" dirty="0" smtClean="0">
                <a:solidFill>
                  <a:schemeClr val="bg1"/>
                </a:solidFill>
              </a:rPr>
              <a:t>Výukový materiál s využitím notebooku a 				internetu</a:t>
            </a:r>
            <a:endParaRPr lang="cs-CZ" sz="1400" b="1" dirty="0" smtClean="0">
              <a:solidFill>
                <a:schemeClr val="bg1"/>
              </a:solidFill>
            </a:endParaRPr>
          </a:p>
          <a:p>
            <a:r>
              <a:rPr lang="cs-CZ" sz="1400" b="1" dirty="0" smtClean="0">
                <a:solidFill>
                  <a:schemeClr val="bg1"/>
                </a:solidFill>
              </a:rPr>
              <a:t>Čas</a:t>
            </a:r>
            <a:r>
              <a:rPr lang="cs-CZ" sz="1400" b="1" dirty="0">
                <a:solidFill>
                  <a:schemeClr val="bg1"/>
                </a:solidFill>
              </a:rPr>
              <a:t>:  </a:t>
            </a:r>
            <a:r>
              <a:rPr lang="cs-CZ" sz="1400" b="1" dirty="0" smtClean="0">
                <a:solidFill>
                  <a:schemeClr val="bg1"/>
                </a:solidFill>
              </a:rPr>
              <a:t>			</a:t>
            </a:r>
            <a:r>
              <a:rPr lang="cs-CZ" sz="1400" b="1" dirty="0" smtClean="0">
                <a:solidFill>
                  <a:schemeClr val="bg1"/>
                </a:solidFill>
              </a:rPr>
              <a:t>25</a:t>
            </a:r>
            <a:r>
              <a:rPr lang="cs-CZ" sz="1400" b="1" dirty="0" smtClean="0">
                <a:solidFill>
                  <a:schemeClr val="bg1"/>
                </a:solidFill>
              </a:rPr>
              <a:t> </a:t>
            </a:r>
            <a:r>
              <a:rPr lang="cs-CZ" sz="1400" b="1" dirty="0">
                <a:solidFill>
                  <a:schemeClr val="bg1"/>
                </a:solidFill>
              </a:rPr>
              <a:t>minut </a:t>
            </a:r>
            <a:br>
              <a:rPr lang="cs-CZ" sz="1400" b="1" dirty="0">
                <a:solidFill>
                  <a:schemeClr val="bg1"/>
                </a:solidFill>
              </a:rPr>
            </a:br>
            <a:r>
              <a:rPr lang="cs-CZ" sz="1400" dirty="0">
                <a:solidFill>
                  <a:schemeClr val="bg1"/>
                </a:solidFill>
              </a:rPr>
              <a:t/>
            </a:r>
            <a:br>
              <a:rPr lang="cs-CZ" sz="1400" dirty="0">
                <a:solidFill>
                  <a:schemeClr val="bg1"/>
                </a:solidFill>
              </a:rPr>
            </a:br>
            <a:endParaRPr lang="cs-CZ" sz="1400" dirty="0">
              <a:solidFill>
                <a:schemeClr val="bg1"/>
              </a:solidFill>
            </a:endParaRPr>
          </a:p>
        </p:txBody>
      </p:sp>
      <p:pic>
        <p:nvPicPr>
          <p:cNvPr id="11" name="Picture 2" descr="E:\Downloads\loga_pruhled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4919"/>
            <a:ext cx="3098011" cy="57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53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Osvobozené nebo Spoutané?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10. listopadu 1938 byla Osvobozenému divadlu odňata divadelní koncese, což znamenalo jeho </a:t>
            </a:r>
            <a:r>
              <a:rPr lang="cs-CZ" dirty="0" smtClean="0"/>
              <a:t>konec.</a:t>
            </a:r>
            <a:endParaRPr lang="cs-CZ" dirty="0" smtClean="0"/>
          </a:p>
          <a:p>
            <a:r>
              <a:rPr lang="cs-CZ" dirty="0" smtClean="0"/>
              <a:t>Voskovec byl pro své původní jméno </a:t>
            </a:r>
            <a:r>
              <a:rPr lang="cs-CZ" dirty="0" err="1" smtClean="0"/>
              <a:t>Vachsmann</a:t>
            </a:r>
            <a:r>
              <a:rPr lang="cs-CZ" dirty="0" smtClean="0"/>
              <a:t> označován německým bulvárem za </a:t>
            </a:r>
            <a:r>
              <a:rPr lang="cs-CZ" dirty="0" smtClean="0"/>
              <a:t>Žida.</a:t>
            </a:r>
            <a:endParaRPr lang="cs-CZ" dirty="0" smtClean="0"/>
          </a:p>
          <a:p>
            <a:pPr algn="just"/>
            <a:r>
              <a:rPr lang="cs-CZ" dirty="0"/>
              <a:t>V</a:t>
            </a:r>
            <a:r>
              <a:rPr lang="cs-CZ" dirty="0" smtClean="0"/>
              <a:t> </a:t>
            </a:r>
            <a:r>
              <a:rPr lang="cs-CZ" dirty="0" smtClean="0"/>
              <a:t>lednu 1939 oba odcestovali do Francie (navštíví trio </a:t>
            </a:r>
            <a:r>
              <a:rPr lang="cs-CZ" dirty="0" err="1" smtClean="0"/>
              <a:t>Fratellini</a:t>
            </a:r>
            <a:r>
              <a:rPr lang="cs-CZ" dirty="0" smtClean="0"/>
              <a:t> – Werich svým smíchem způsobil senzaci</a:t>
            </a:r>
            <a:r>
              <a:rPr lang="cs-CZ" dirty="0" smtClean="0"/>
              <a:t>).</a:t>
            </a:r>
            <a:endParaRPr lang="cs-CZ" dirty="0" smtClean="0"/>
          </a:p>
          <a:p>
            <a:pPr algn="just"/>
            <a:r>
              <a:rPr lang="cs-CZ" dirty="0"/>
              <a:t>P</a:t>
            </a:r>
            <a:r>
              <a:rPr lang="cs-CZ" dirty="0" smtClean="0"/>
              <a:t>ak </a:t>
            </a:r>
            <a:r>
              <a:rPr lang="cs-CZ" dirty="0" smtClean="0"/>
              <a:t>oba odcestují do </a:t>
            </a:r>
            <a:r>
              <a:rPr lang="cs-CZ" dirty="0" smtClean="0"/>
              <a:t>USA.</a:t>
            </a:r>
            <a:endParaRPr lang="cs-CZ" dirty="0" smtClean="0"/>
          </a:p>
          <a:p>
            <a:pPr algn="just"/>
            <a:r>
              <a:rPr lang="cs-CZ" dirty="0"/>
              <a:t>P</a:t>
            </a:r>
            <a:r>
              <a:rPr lang="cs-CZ" dirty="0" smtClean="0"/>
              <a:t>oslední </a:t>
            </a:r>
            <a:r>
              <a:rPr lang="cs-CZ" dirty="0" smtClean="0"/>
              <a:t>hra V+W v Praze – </a:t>
            </a:r>
            <a:r>
              <a:rPr lang="cs-CZ" b="1" dirty="0" smtClean="0"/>
              <a:t>Pěst na oko </a:t>
            </a:r>
            <a:r>
              <a:rPr lang="cs-CZ" dirty="0" smtClean="0"/>
              <a:t>s plakátem a koláží, na které je Michelangelův David vyzbrojen plynovou </a:t>
            </a:r>
            <a:r>
              <a:rPr lang="cs-CZ" dirty="0" smtClean="0"/>
              <a:t>maskou.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2464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Pokus o návrat 1946 - 1949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P</a:t>
            </a:r>
            <a:r>
              <a:rPr lang="cs-CZ" dirty="0" smtClean="0"/>
              <a:t>o </a:t>
            </a:r>
            <a:r>
              <a:rPr lang="cs-CZ" dirty="0" smtClean="0"/>
              <a:t>II. světové válce se V+W pokoušejí obnovit tradice OD (</a:t>
            </a:r>
            <a:r>
              <a:rPr lang="cs-CZ" dirty="0" err="1" smtClean="0"/>
              <a:t>J.Ježek</a:t>
            </a:r>
            <a:r>
              <a:rPr lang="cs-CZ" dirty="0" smtClean="0"/>
              <a:t> 1942 v USA zemřel), ale politické poměry u nás nebyly satiře </a:t>
            </a:r>
            <a:r>
              <a:rPr lang="cs-CZ" dirty="0" smtClean="0"/>
              <a:t>nakloněny.</a:t>
            </a:r>
            <a:endParaRPr lang="cs-CZ" dirty="0" smtClean="0"/>
          </a:p>
          <a:p>
            <a:r>
              <a:rPr lang="cs-CZ" dirty="0"/>
              <a:t>N</a:t>
            </a:r>
            <a:r>
              <a:rPr lang="cs-CZ" dirty="0" smtClean="0"/>
              <a:t>avíc </a:t>
            </a:r>
            <a:r>
              <a:rPr lang="cs-CZ" dirty="0" smtClean="0"/>
              <a:t>se objevily i rozpory mezi autory, což se projevilo na </a:t>
            </a:r>
            <a:r>
              <a:rPr lang="cs-CZ" dirty="0" smtClean="0"/>
              <a:t>dialozích.</a:t>
            </a:r>
            <a:endParaRPr lang="cs-CZ" dirty="0" smtClean="0"/>
          </a:p>
          <a:p>
            <a:r>
              <a:rPr lang="cs-CZ" dirty="0" smtClean="0"/>
              <a:t>1948 Voskovec emigruje a OD </a:t>
            </a:r>
            <a:r>
              <a:rPr lang="cs-CZ" dirty="0" smtClean="0"/>
              <a:t>zaniklo.</a:t>
            </a:r>
            <a:endParaRPr lang="cs-CZ" dirty="0" smtClean="0"/>
          </a:p>
          <a:p>
            <a:r>
              <a:rPr lang="cs-CZ" dirty="0" smtClean="0"/>
              <a:t>1948 - Jan Werich ředitelem Divadla ABC, na tradici OD navázal v duu s </a:t>
            </a:r>
            <a:r>
              <a:rPr lang="cs-CZ" b="1" dirty="0" smtClean="0"/>
              <a:t>Miroslavem </a:t>
            </a:r>
            <a:r>
              <a:rPr lang="cs-CZ" b="1" dirty="0" smtClean="0"/>
              <a:t>Horníčkem.</a:t>
            </a:r>
            <a:endParaRPr lang="cs-CZ" b="1" dirty="0" smtClean="0"/>
          </a:p>
          <a:p>
            <a:r>
              <a:rPr lang="cs-CZ" dirty="0" smtClean="0"/>
              <a:t>Dochovala se korespondence, kterou posílal Voskovec na Werichovu pražskou nebo rakouskou nebo italskou adresu. Werich po přečtení posílal dopisy zpět a Voskovec je archivoval – Voskovec a Werich se naposledy setkali 1974 ve Vídni.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676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Hudba Osvobozeného divadla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Jaroslav Ježek (1906-1942) – pražská konzervatoř, studia v </a:t>
            </a:r>
            <a:r>
              <a:rPr lang="cs-CZ" dirty="0" smtClean="0"/>
              <a:t>Paříži.</a:t>
            </a:r>
            <a:endParaRPr lang="cs-CZ" dirty="0" smtClean="0"/>
          </a:p>
          <a:p>
            <a:r>
              <a:rPr lang="cs-CZ" dirty="0"/>
              <a:t>S</a:t>
            </a:r>
            <a:r>
              <a:rPr lang="cs-CZ" dirty="0" smtClean="0"/>
              <a:t>eznamoval </a:t>
            </a:r>
            <a:r>
              <a:rPr lang="cs-CZ" dirty="0" smtClean="0"/>
              <a:t>českou veřejnost s džezem = moderní česká džezová a taneční hudba - vysoký standard, na který mohly navázat další </a:t>
            </a:r>
            <a:r>
              <a:rPr lang="cs-CZ" dirty="0" smtClean="0"/>
              <a:t>generace.</a:t>
            </a:r>
            <a:endParaRPr lang="cs-CZ" dirty="0" smtClean="0"/>
          </a:p>
          <a:p>
            <a:r>
              <a:rPr lang="cs-CZ" b="1" dirty="0" smtClean="0"/>
              <a:t>nejznámější písně</a:t>
            </a:r>
            <a:r>
              <a:rPr lang="cs-CZ" dirty="0" smtClean="0"/>
              <a:t>: Babička Mary, Stonožka, David a Goliáš, Svět patří nám, Klobouk v křoví, Hej rup, Nebe na zemi</a:t>
            </a:r>
          </a:p>
          <a:p>
            <a:pPr marL="0" indent="0">
              <a:buNone/>
            </a:pPr>
            <a:r>
              <a:rPr lang="cs-CZ" dirty="0" smtClean="0"/>
              <a:t>	ÚKOL č. 5: </a:t>
            </a:r>
            <a:r>
              <a:rPr lang="cs-CZ" dirty="0" smtClean="0"/>
              <a:t>Srovnejte následující skladby.</a:t>
            </a:r>
            <a:endParaRPr lang="cs-CZ" dirty="0"/>
          </a:p>
        </p:txBody>
      </p:sp>
      <p:pic>
        <p:nvPicPr>
          <p:cNvPr id="4" name="25-Klobouk-ve-křoví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6480" y="5157192"/>
            <a:ext cx="609600" cy="609600"/>
          </a:xfrm>
          <a:prstGeom prst="rect">
            <a:avLst/>
          </a:prstGeom>
        </p:spPr>
      </p:pic>
      <p:pic>
        <p:nvPicPr>
          <p:cNvPr id="5" name="LUCIE---Klobouk-ve-krov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2160" y="5157555"/>
            <a:ext cx="609600" cy="609600"/>
          </a:xfrm>
          <a:prstGeom prst="rect">
            <a:avLst/>
          </a:prstGeom>
        </p:spPr>
      </p:pic>
      <p:pic>
        <p:nvPicPr>
          <p:cNvPr id="3074" name="Picture 2" descr="E:\Downloads\1355773246_questi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091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61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5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Použitá literatura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000" dirty="0" smtClean="0">
                <a:hlinkClick r:id="rId2"/>
              </a:rPr>
              <a:t>www.wikipedie.cz</a:t>
            </a:r>
            <a:endParaRPr lang="cs-CZ" sz="1000" dirty="0" smtClean="0"/>
          </a:p>
          <a:p>
            <a:r>
              <a:rPr lang="cs-CZ" sz="1000" dirty="0" smtClean="0"/>
              <a:t>Prokop, Vladimír: Přehled české literatury 20. století. Sokolov 1998.</a:t>
            </a:r>
          </a:p>
          <a:p>
            <a:r>
              <a:rPr lang="cs-CZ" sz="1000" dirty="0" smtClean="0"/>
              <a:t>Obr. </a:t>
            </a:r>
            <a:r>
              <a:rPr lang="cs-CZ" sz="1000" dirty="0"/>
              <a:t>1 - </a:t>
            </a:r>
            <a:r>
              <a:rPr lang="cs-CZ" sz="1000" dirty="0">
                <a:hlinkClick r:id="rId3"/>
              </a:rPr>
              <a:t>http://www.svornost.com/category/informace/kalendarium/page/19</a:t>
            </a:r>
            <a:r>
              <a:rPr lang="cs-CZ" sz="1000" dirty="0" smtClean="0">
                <a:hlinkClick r:id="rId3"/>
              </a:rPr>
              <a:t>/</a:t>
            </a:r>
            <a:endParaRPr lang="cs-CZ" sz="1000" dirty="0" smtClean="0"/>
          </a:p>
          <a:p>
            <a:r>
              <a:rPr lang="cs-CZ" sz="1000" dirty="0" smtClean="0"/>
              <a:t>Obr. </a:t>
            </a:r>
            <a:r>
              <a:rPr lang="cs-CZ" sz="1000" dirty="0"/>
              <a:t>2 - </a:t>
            </a:r>
            <a:r>
              <a:rPr lang="cs-CZ" sz="1000" dirty="0">
                <a:hlinkClick r:id="rId4"/>
              </a:rPr>
              <a:t>http://</a:t>
            </a:r>
            <a:r>
              <a:rPr lang="cs-CZ" sz="1000" dirty="0" smtClean="0">
                <a:hlinkClick r:id="rId4"/>
              </a:rPr>
              <a:t>www.e-antikvariat.com/czech/article_show.php?article_id=4555</a:t>
            </a:r>
            <a:endParaRPr lang="cs-CZ" sz="1000" dirty="0" smtClean="0"/>
          </a:p>
          <a:p>
            <a:r>
              <a:rPr lang="cs-CZ" sz="1000" dirty="0" smtClean="0"/>
              <a:t>Obr. </a:t>
            </a:r>
            <a:r>
              <a:rPr lang="cs-CZ" sz="1000" dirty="0"/>
              <a:t>3 - </a:t>
            </a:r>
            <a:r>
              <a:rPr lang="cs-CZ" sz="1000" dirty="0">
                <a:hlinkClick r:id="rId5"/>
              </a:rPr>
              <a:t>http://www.ceskatelevize.cz/porady/133444-balada-z-hadru</a:t>
            </a:r>
            <a:r>
              <a:rPr lang="cs-CZ" sz="1000" dirty="0" smtClean="0">
                <a:hlinkClick r:id="rId5"/>
              </a:rPr>
              <a:t>/</a:t>
            </a:r>
            <a:endParaRPr lang="cs-CZ" sz="1000" dirty="0" smtClean="0"/>
          </a:p>
          <a:p>
            <a:r>
              <a:rPr lang="cs-CZ" sz="1000" dirty="0" smtClean="0"/>
              <a:t>Obr. </a:t>
            </a:r>
            <a:r>
              <a:rPr lang="cs-CZ" sz="1000" dirty="0"/>
              <a:t>4 - </a:t>
            </a:r>
            <a:r>
              <a:rPr lang="cs-CZ" sz="1000" dirty="0">
                <a:hlinkClick r:id="rId6"/>
              </a:rPr>
              <a:t>http://hosting.netadmin.cz/?</a:t>
            </a:r>
            <a:r>
              <a:rPr lang="cs-CZ" sz="1000" dirty="0" smtClean="0">
                <a:hlinkClick r:id="rId6"/>
              </a:rPr>
              <a:t>q=esbirky.netadmin.cz</a:t>
            </a:r>
            <a:endParaRPr lang="cs-CZ" sz="1000" dirty="0" smtClean="0"/>
          </a:p>
          <a:p>
            <a:r>
              <a:rPr lang="cs-CZ" sz="1000" dirty="0" smtClean="0"/>
              <a:t>Obr. 5 </a:t>
            </a:r>
            <a:r>
              <a:rPr lang="cs-CZ" sz="1000" dirty="0"/>
              <a:t>- </a:t>
            </a:r>
            <a:r>
              <a:rPr lang="cs-CZ" sz="1000" dirty="0">
                <a:hlinkClick r:id="rId7"/>
              </a:rPr>
              <a:t>http://www.supraphon.cz/cs/katalog/databaze-titulu/detail-titulu/?</a:t>
            </a:r>
            <a:r>
              <a:rPr lang="cs-CZ" sz="1000" dirty="0" smtClean="0">
                <a:hlinkClick r:id="rId7"/>
              </a:rPr>
              <a:t>idtitulu=2007759</a:t>
            </a:r>
            <a:endParaRPr lang="cs-CZ" sz="1000" dirty="0" smtClean="0"/>
          </a:p>
          <a:p>
            <a:r>
              <a:rPr lang="cs-CZ" sz="1000" dirty="0" smtClean="0"/>
              <a:t>Obr. </a:t>
            </a:r>
            <a:r>
              <a:rPr lang="cs-CZ" sz="1000" dirty="0"/>
              <a:t>6 - </a:t>
            </a:r>
            <a:r>
              <a:rPr lang="cs-CZ" sz="1000" dirty="0">
                <a:hlinkClick r:id="rId8"/>
              </a:rPr>
              <a:t>http://www.svornost.com/2012/02/kalendarium-8-unora-1926-zalozeni-osvobozeneho-divadla</a:t>
            </a:r>
            <a:r>
              <a:rPr lang="cs-CZ" sz="1000" dirty="0" smtClean="0">
                <a:hlinkClick r:id="rId8"/>
              </a:rPr>
              <a:t>/</a:t>
            </a:r>
            <a:endParaRPr lang="cs-CZ" sz="1000" dirty="0" smtClean="0"/>
          </a:p>
          <a:p>
            <a:r>
              <a:rPr lang="cs-CZ" sz="1000" dirty="0" smtClean="0"/>
              <a:t>Obr. </a:t>
            </a:r>
            <a:r>
              <a:rPr lang="cs-CZ" sz="1000" dirty="0"/>
              <a:t>7 - </a:t>
            </a:r>
            <a:r>
              <a:rPr lang="cs-CZ" sz="1000" dirty="0">
                <a:hlinkClick r:id="rId9"/>
              </a:rPr>
              <a:t>http://www.ceskatelevize.cz/ct24/kultura/5006-maximum-emoci-za-vterinu-na-prknech-osvobozeneho-divadla/?</a:t>
            </a:r>
            <a:r>
              <a:rPr lang="cs-CZ" sz="1000" dirty="0" smtClean="0">
                <a:hlinkClick r:id="rId9"/>
              </a:rPr>
              <a:t>mobileRedirect=off</a:t>
            </a:r>
            <a:endParaRPr lang="cs-CZ" sz="1000" dirty="0" smtClean="0"/>
          </a:p>
          <a:p>
            <a:r>
              <a:rPr lang="cs-CZ" sz="1000" dirty="0"/>
              <a:t>Video 1 - </a:t>
            </a:r>
            <a:r>
              <a:rPr lang="cs-CZ" sz="1000" dirty="0">
                <a:hlinkClick r:id="rId10"/>
              </a:rPr>
              <a:t>http://</a:t>
            </a:r>
            <a:r>
              <a:rPr lang="cs-CZ" sz="1000" dirty="0" smtClean="0">
                <a:hlinkClick r:id="rId10"/>
              </a:rPr>
              <a:t>www.youtube.com/watch?v=WvQTFeBlb2U</a:t>
            </a:r>
            <a:endParaRPr lang="cs-CZ" sz="1000" dirty="0" smtClean="0"/>
          </a:p>
          <a:p>
            <a:r>
              <a:rPr lang="cs-CZ" sz="1000" dirty="0"/>
              <a:t>Audio 1 - </a:t>
            </a:r>
            <a:r>
              <a:rPr lang="cs-CZ" sz="1000" dirty="0">
                <a:hlinkClick r:id="rId11"/>
              </a:rPr>
              <a:t>http://</a:t>
            </a:r>
            <a:r>
              <a:rPr lang="cs-CZ" sz="1000" dirty="0" smtClean="0">
                <a:hlinkClick r:id="rId11"/>
              </a:rPr>
              <a:t>www.uloz.to/x2UAvEf/25-klobouk-ve-krovi-mp3</a:t>
            </a:r>
            <a:endParaRPr lang="cs-CZ" sz="1000" dirty="0" smtClean="0"/>
          </a:p>
          <a:p>
            <a:r>
              <a:rPr lang="cs-CZ" sz="1000" dirty="0" smtClean="0"/>
              <a:t>Audio </a:t>
            </a:r>
            <a:r>
              <a:rPr lang="cs-CZ" sz="1000" dirty="0"/>
              <a:t>2 - </a:t>
            </a:r>
            <a:r>
              <a:rPr lang="cs-CZ" sz="1000" dirty="0">
                <a:hlinkClick r:id="rId12"/>
              </a:rPr>
              <a:t>http://</a:t>
            </a:r>
            <a:r>
              <a:rPr lang="cs-CZ" sz="1000" dirty="0" smtClean="0">
                <a:hlinkClick r:id="rId12"/>
              </a:rPr>
              <a:t>www.ulozto.cz/xkUkoZm/lucie-klobouk-ve-krovi-mp3</a:t>
            </a:r>
            <a:endParaRPr lang="cs-CZ" sz="1000" dirty="0" smtClean="0"/>
          </a:p>
          <a:p>
            <a:endParaRPr lang="cs-CZ" sz="1000" dirty="0"/>
          </a:p>
          <a:p>
            <a:r>
              <a:rPr lang="cs-CZ" sz="1000" dirty="0" smtClean="0"/>
              <a:t>Všechny obrázky a data byly staženy 12.12. </a:t>
            </a:r>
            <a:r>
              <a:rPr lang="cs-CZ" sz="1000" smtClean="0"/>
              <a:t>2012</a:t>
            </a:r>
            <a:endParaRPr lang="cs-CZ" sz="1000" dirty="0" smtClean="0"/>
          </a:p>
          <a:p>
            <a:endParaRPr lang="cs-CZ" sz="1000" dirty="0" smtClean="0"/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409170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Osvobozené divadlo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Voskovec + Werich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871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Vznik Osvobozeného divadla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Osvobozené divadlo</a:t>
            </a:r>
            <a:r>
              <a:rPr lang="cs-CZ" dirty="0" smtClean="0"/>
              <a:t> bylo oficiálně  ustaveno jako divadelní sekce Devětsilu v roce </a:t>
            </a:r>
            <a:r>
              <a:rPr lang="cs-CZ" b="1" dirty="0" smtClean="0"/>
              <a:t>1926</a:t>
            </a:r>
            <a:r>
              <a:rPr lang="cs-CZ" dirty="0" smtClean="0"/>
              <a:t>, historie souboru sahá do roku </a:t>
            </a:r>
            <a:r>
              <a:rPr lang="cs-CZ" dirty="0" smtClean="0"/>
              <a:t>1923.</a:t>
            </a:r>
            <a:endParaRPr lang="cs-CZ" dirty="0" smtClean="0"/>
          </a:p>
          <a:p>
            <a:r>
              <a:rPr lang="cs-CZ" dirty="0" smtClean="0"/>
              <a:t>Tato divadelní scéna byla silně ovlivněna dadaismem, futurismem a později i poetismem.</a:t>
            </a:r>
          </a:p>
          <a:p>
            <a:pPr marL="0" indent="0">
              <a:buNone/>
            </a:pPr>
            <a:r>
              <a:rPr lang="cs-CZ" dirty="0" smtClean="0"/>
              <a:t>	ÚKOL č.1 – Objasněte zmíněné literární pojmy.</a:t>
            </a:r>
          </a:p>
          <a:p>
            <a:r>
              <a:rPr lang="cs-CZ" dirty="0" smtClean="0"/>
              <a:t>OD řadíme mezi </a:t>
            </a:r>
            <a:r>
              <a:rPr lang="cs-CZ" b="1" dirty="0" smtClean="0"/>
              <a:t>avantgardní </a:t>
            </a:r>
            <a:r>
              <a:rPr lang="cs-CZ" dirty="0" smtClean="0"/>
              <a:t>divadla </a:t>
            </a:r>
            <a:r>
              <a:rPr lang="cs-CZ" b="1" dirty="0" smtClean="0"/>
              <a:t>autorského typu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	ÚKOL č.2 – Pokuste se srovnat tento typ divadla s divadlem „klasického typu“.</a:t>
            </a:r>
            <a:endParaRPr lang="cs-CZ" dirty="0"/>
          </a:p>
        </p:txBody>
      </p:sp>
      <p:pic>
        <p:nvPicPr>
          <p:cNvPr id="2050" name="Picture 2" descr="E:\Downloads\1355773246_ques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5492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ownloads\1355773246_ques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811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04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Vest </a:t>
            </a:r>
            <a:r>
              <a:rPr lang="cs-CZ" dirty="0" err="1" smtClean="0"/>
              <a:t>Pocket</a:t>
            </a:r>
            <a:r>
              <a:rPr lang="cs-CZ" dirty="0" smtClean="0"/>
              <a:t> revue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březen 1927 – režisér Jindřich </a:t>
            </a:r>
            <a:r>
              <a:rPr lang="cs-CZ" dirty="0" err="1" smtClean="0"/>
              <a:t>Honzl</a:t>
            </a:r>
            <a:r>
              <a:rPr lang="cs-CZ" dirty="0" smtClean="0"/>
              <a:t> se rozchází s Jiřím </a:t>
            </a:r>
            <a:r>
              <a:rPr lang="cs-CZ" dirty="0" err="1" smtClean="0"/>
              <a:t>Frejkou</a:t>
            </a:r>
            <a:r>
              <a:rPr lang="cs-CZ" dirty="0" smtClean="0"/>
              <a:t> a E.F. Burianem </a:t>
            </a:r>
            <a:r>
              <a:rPr lang="cs-CZ" dirty="0" smtClean="0"/>
              <a:t>=&gt; </a:t>
            </a:r>
            <a:r>
              <a:rPr lang="cs-CZ" dirty="0" smtClean="0"/>
              <a:t>poslední dva jmenovaní zakládají novou scénu Da-da</a:t>
            </a:r>
          </a:p>
          <a:p>
            <a:r>
              <a:rPr lang="cs-CZ" dirty="0" smtClean="0"/>
              <a:t>r</a:t>
            </a:r>
            <a:r>
              <a:rPr lang="cs-CZ" dirty="0"/>
              <a:t>. 1927 se divadlo </a:t>
            </a:r>
            <a:r>
              <a:rPr lang="cs-CZ" dirty="0" smtClean="0"/>
              <a:t>přestěhovalo </a:t>
            </a:r>
            <a:r>
              <a:rPr lang="cs-CZ" dirty="0"/>
              <a:t>na Malou Stranu do Umělecké </a:t>
            </a:r>
            <a:r>
              <a:rPr lang="cs-CZ" dirty="0" smtClean="0"/>
              <a:t>besedy</a:t>
            </a:r>
          </a:p>
          <a:p>
            <a:r>
              <a:rPr lang="cs-CZ" dirty="0" smtClean="0"/>
              <a:t>zde poprvé vystoupili Jan Werich a Jiří Voskovec s hrou Vest </a:t>
            </a:r>
            <a:r>
              <a:rPr lang="cs-CZ" dirty="0" err="1" smtClean="0"/>
              <a:t>Pocket</a:t>
            </a:r>
            <a:r>
              <a:rPr lang="cs-CZ" dirty="0" smtClean="0"/>
              <a:t> revue </a:t>
            </a:r>
          </a:p>
          <a:p>
            <a:r>
              <a:rPr lang="cs-CZ" dirty="0" smtClean="0"/>
              <a:t>se svými klavírními improvizacemi se představuje Jaroslav Ježek (publikum vybralo několik slov a Ježek během hodiny složil text i melodii)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260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Vest </a:t>
            </a:r>
            <a:r>
              <a:rPr lang="cs-CZ" dirty="0" err="1" smtClean="0"/>
              <a:t>Pocket</a:t>
            </a:r>
            <a:r>
              <a:rPr lang="cs-CZ" dirty="0" smtClean="0"/>
              <a:t> revue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254888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První </a:t>
            </a:r>
            <a:r>
              <a:rPr lang="cs-CZ" sz="2000" dirty="0" smtClean="0"/>
              <a:t>hra OD vznikla pro Voskovcovy spolužáky, kterým V. dlužil </a:t>
            </a:r>
            <a:r>
              <a:rPr lang="cs-CZ" sz="2000" dirty="0" smtClean="0"/>
              <a:t>večírek.</a:t>
            </a:r>
            <a:endParaRPr lang="cs-CZ" sz="2000" dirty="0" smtClean="0"/>
          </a:p>
          <a:p>
            <a:r>
              <a:rPr lang="cs-CZ" sz="2000" dirty="0" smtClean="0"/>
              <a:t>Hra </a:t>
            </a:r>
            <a:r>
              <a:rPr lang="cs-CZ" sz="2000" dirty="0" smtClean="0"/>
              <a:t>byla uvedena na mikulášské zábavě, objevily se zde masky, cirkusové </a:t>
            </a:r>
            <a:r>
              <a:rPr lang="cs-CZ" sz="2000" dirty="0" smtClean="0"/>
              <a:t>prvky.</a:t>
            </a:r>
            <a:endParaRPr lang="cs-CZ" sz="2000" dirty="0" smtClean="0"/>
          </a:p>
          <a:p>
            <a:r>
              <a:rPr lang="cs-CZ" sz="2000" dirty="0" smtClean="0"/>
              <a:t>Voskovec byl ovlivněn trojicí klaunů </a:t>
            </a:r>
            <a:r>
              <a:rPr lang="cs-CZ" sz="2000" dirty="0" err="1" smtClean="0"/>
              <a:t>Fratellini</a:t>
            </a:r>
            <a:r>
              <a:rPr lang="cs-CZ" sz="2000" dirty="0" smtClean="0"/>
              <a:t> z cirkusu </a:t>
            </a:r>
            <a:r>
              <a:rPr lang="cs-CZ" sz="2000" dirty="0" err="1" smtClean="0"/>
              <a:t>Medrano</a:t>
            </a:r>
            <a:r>
              <a:rPr lang="cs-CZ" sz="2000" dirty="0" smtClean="0"/>
              <a:t>, která byla miláčkem pařížských </a:t>
            </a:r>
            <a:r>
              <a:rPr lang="cs-CZ" sz="2000" dirty="0" smtClean="0"/>
              <a:t>intelektuálů.</a:t>
            </a:r>
            <a:endParaRPr lang="cs-CZ" sz="2000" dirty="0" smtClean="0"/>
          </a:p>
          <a:p>
            <a:r>
              <a:rPr lang="cs-CZ" sz="2000" dirty="0" smtClean="0"/>
              <a:t>Dalším </a:t>
            </a:r>
            <a:r>
              <a:rPr lang="cs-CZ" sz="2000" dirty="0" smtClean="0"/>
              <a:t>zdrojem inspirace byli: Charlie Chaplin, Stan </a:t>
            </a:r>
            <a:r>
              <a:rPr lang="cs-CZ" sz="2000" dirty="0" err="1" smtClean="0"/>
              <a:t>Laurel</a:t>
            </a:r>
            <a:r>
              <a:rPr lang="cs-CZ" sz="2000" dirty="0" smtClean="0"/>
              <a:t>, Oliver </a:t>
            </a:r>
            <a:r>
              <a:rPr lang="cs-CZ" sz="2000" dirty="0" err="1" smtClean="0"/>
              <a:t>Hardy</a:t>
            </a:r>
            <a:r>
              <a:rPr lang="cs-CZ" sz="2000" dirty="0" smtClean="0"/>
              <a:t> (groteska</a:t>
            </a:r>
            <a:r>
              <a:rPr lang="cs-CZ" sz="2000" dirty="0" smtClean="0"/>
              <a:t>).</a:t>
            </a:r>
            <a:endParaRPr lang="cs-CZ" sz="2000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Forbin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0032" y="3789040"/>
            <a:ext cx="3429000" cy="27432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35623" y="4005064"/>
            <a:ext cx="36004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</a:pPr>
            <a:r>
              <a:rPr lang="cs-CZ" sz="2000" dirty="0" smtClean="0">
                <a:solidFill>
                  <a:schemeClr val="tx2"/>
                </a:solidFill>
              </a:rPr>
              <a:t>Revue o </a:t>
            </a:r>
            <a:r>
              <a:rPr lang="cs-CZ" sz="2000" dirty="0">
                <a:solidFill>
                  <a:schemeClr val="tx2"/>
                </a:solidFill>
              </a:rPr>
              <a:t>19 obrazech – liché obrazy se hrály na scéně a sudé se odehrávaly na „předscéně“, aby se mohly připravit </a:t>
            </a:r>
            <a:r>
              <a:rPr lang="cs-CZ" sz="2000" dirty="0" smtClean="0">
                <a:solidFill>
                  <a:schemeClr val="tx2"/>
                </a:solidFill>
              </a:rPr>
              <a:t>kulisy.</a:t>
            </a:r>
            <a:endParaRPr lang="cs-CZ" sz="2000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</a:pPr>
            <a:r>
              <a:rPr lang="cs-CZ" sz="2000" dirty="0">
                <a:solidFill>
                  <a:schemeClr val="tx2"/>
                </a:solidFill>
              </a:rPr>
              <a:t>R</a:t>
            </a:r>
            <a:r>
              <a:rPr lang="cs-CZ" sz="2000" dirty="0" smtClean="0">
                <a:solidFill>
                  <a:schemeClr val="tx2"/>
                </a:solidFill>
              </a:rPr>
              <a:t>evue </a:t>
            </a:r>
            <a:r>
              <a:rPr lang="cs-CZ" sz="2000" dirty="0">
                <a:solidFill>
                  <a:schemeClr val="tx2"/>
                </a:solidFill>
              </a:rPr>
              <a:t>se dočkala 245 repríz, 1928 ji nahradila Smoking </a:t>
            </a:r>
            <a:r>
              <a:rPr lang="cs-CZ" sz="2000" dirty="0" smtClean="0">
                <a:solidFill>
                  <a:schemeClr val="tx2"/>
                </a:solidFill>
              </a:rPr>
              <a:t>revue.</a:t>
            </a:r>
            <a:endParaRPr lang="cs-CZ" sz="2000" dirty="0">
              <a:solidFill>
                <a:schemeClr val="tx2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128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Humor Osvobozeného divadla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čtveřice </a:t>
            </a:r>
            <a:r>
              <a:rPr lang="cs-CZ" dirty="0" err="1" smtClean="0"/>
              <a:t>Honzl</a:t>
            </a:r>
            <a:r>
              <a:rPr lang="cs-CZ" dirty="0" smtClean="0"/>
              <a:t>, Ježek, Voskovec a Werich postupně ovládla OD</a:t>
            </a:r>
          </a:p>
          <a:p>
            <a:r>
              <a:rPr lang="cs-CZ" b="1" dirty="0" smtClean="0"/>
              <a:t>intelektuální slovní klauni </a:t>
            </a:r>
            <a:r>
              <a:rPr lang="cs-CZ" dirty="0" smtClean="0"/>
              <a:t>= to, co klaun provádí na jevišti tělem, prováděli oni mluvou</a:t>
            </a:r>
          </a:p>
          <a:p>
            <a:r>
              <a:rPr lang="cs-CZ" dirty="0" smtClean="0"/>
              <a:t>divadelní hry = slovní bitvy mezi Voskovcem a Werichem</a:t>
            </a:r>
          </a:p>
          <a:p>
            <a:pPr marL="0" indent="0">
              <a:buNone/>
            </a:pPr>
            <a:r>
              <a:rPr lang="cs-CZ" dirty="0" smtClean="0"/>
              <a:t>	ÚKOL č.3 Ovlivnili V+W vznik jiných autorských dvojic?</a:t>
            </a:r>
          </a:p>
          <a:p>
            <a:r>
              <a:rPr lang="cs-CZ" dirty="0"/>
              <a:t>p</a:t>
            </a:r>
            <a:r>
              <a:rPr lang="cs-CZ" dirty="0" smtClean="0"/>
              <a:t>rogram je obohacen o improvizaci podle reakce publika</a:t>
            </a:r>
          </a:p>
          <a:p>
            <a:pPr marL="0" indent="0">
              <a:buNone/>
            </a:pPr>
            <a:r>
              <a:rPr lang="cs-CZ" dirty="0" smtClean="0"/>
              <a:t>	ÚKOL č.4 – Na základě ukázky objasněte pojem „</a:t>
            </a:r>
            <a:r>
              <a:rPr lang="cs-CZ" b="1" dirty="0" smtClean="0"/>
              <a:t>forbíny</a:t>
            </a:r>
            <a:r>
              <a:rPr lang="cs-CZ" dirty="0" smtClean="0"/>
              <a:t>“.</a:t>
            </a:r>
            <a:br>
              <a:rPr lang="cs-CZ" dirty="0" smtClean="0"/>
            </a:br>
            <a:r>
              <a:rPr lang="cs-CZ" dirty="0" smtClean="0"/>
              <a:t>Jsou velice cenné, protože se jich dochovalo málo.</a:t>
            </a:r>
          </a:p>
          <a:p>
            <a:r>
              <a:rPr lang="cs-CZ" dirty="0" smtClean="0"/>
              <a:t>v této době V+W využívali historické náměty a exotická prostředí – ta pak převáděli do místních poměrů:</a:t>
            </a:r>
            <a:br>
              <a:rPr lang="cs-CZ" dirty="0" smtClean="0"/>
            </a:br>
            <a:r>
              <a:rPr lang="cs-CZ" b="1" dirty="0" smtClean="0"/>
              <a:t>Sever proti Jihu</a:t>
            </a:r>
            <a:r>
              <a:rPr lang="cs-CZ" dirty="0" smtClean="0"/>
              <a:t>, </a:t>
            </a:r>
            <a:r>
              <a:rPr lang="cs-CZ" b="1" dirty="0" smtClean="0"/>
              <a:t>Golem</a:t>
            </a:r>
            <a:r>
              <a:rPr lang="cs-CZ" dirty="0" smtClean="0"/>
              <a:t>, </a:t>
            </a:r>
            <a:r>
              <a:rPr lang="cs-CZ" b="1" dirty="0" smtClean="0"/>
              <a:t>Nebe na zemi</a:t>
            </a:r>
            <a:r>
              <a:rPr lang="cs-CZ" dirty="0" smtClean="0"/>
              <a:t>, </a:t>
            </a:r>
            <a:r>
              <a:rPr lang="cs-CZ" b="1" dirty="0" smtClean="0"/>
              <a:t>Smoking revue</a:t>
            </a:r>
            <a:endParaRPr lang="cs-CZ" b="1" dirty="0"/>
          </a:p>
        </p:txBody>
      </p:sp>
      <p:pic>
        <p:nvPicPr>
          <p:cNvPr id="1026" name="Picture 2" descr="E:\Downloads\1355773246_ques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52" y="32012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Downloads\1355773246_ques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52" y="40050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10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Politické hry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1930 se OD stěhuje do paláce U Nováků (sídlo Divadla ABC</a:t>
            </a:r>
            <a:r>
              <a:rPr lang="cs-CZ" dirty="0" smtClean="0"/>
              <a:t>).</a:t>
            </a:r>
            <a:endParaRPr lang="cs-CZ" dirty="0" smtClean="0"/>
          </a:p>
          <a:p>
            <a:r>
              <a:rPr lang="cs-CZ" dirty="0" smtClean="0"/>
              <a:t>1932 – první politická hra </a:t>
            </a:r>
            <a:r>
              <a:rPr lang="cs-CZ" b="1" dirty="0" smtClean="0"/>
              <a:t>Caesar </a:t>
            </a:r>
            <a:r>
              <a:rPr lang="cs-CZ" dirty="0" smtClean="0"/>
              <a:t>(nebezpečí fašismu) – po této hře bylo divadlo považováno za </a:t>
            </a:r>
            <a:r>
              <a:rPr lang="cs-CZ" dirty="0" smtClean="0"/>
              <a:t>politické.</a:t>
            </a:r>
            <a:endParaRPr lang="cs-CZ" dirty="0" smtClean="0"/>
          </a:p>
          <a:p>
            <a:r>
              <a:rPr lang="cs-CZ" dirty="0" smtClean="0"/>
              <a:t>1933 jedno představení OD navštívil i Tomáš G. Masaryk, když V+W odmítli přijet hrát jen pro jednoho diváka na </a:t>
            </a:r>
            <a:r>
              <a:rPr lang="cs-CZ" dirty="0" smtClean="0"/>
              <a:t>Hrad.</a:t>
            </a:r>
            <a:endParaRPr lang="cs-CZ" dirty="0" smtClean="0"/>
          </a:p>
          <a:p>
            <a:r>
              <a:rPr lang="cs-CZ" dirty="0"/>
              <a:t>H</a:t>
            </a:r>
            <a:r>
              <a:rPr lang="cs-CZ" dirty="0" smtClean="0"/>
              <a:t>ra </a:t>
            </a:r>
            <a:r>
              <a:rPr lang="cs-CZ" b="1" dirty="0"/>
              <a:t>Osel a stín </a:t>
            </a:r>
            <a:r>
              <a:rPr lang="cs-CZ" dirty="0"/>
              <a:t>(1933) se už hlásila k politické </a:t>
            </a:r>
            <a:r>
              <a:rPr lang="cs-CZ" dirty="0" smtClean="0"/>
              <a:t>satiře, měla velké problémy s cenzurou </a:t>
            </a:r>
            <a:r>
              <a:rPr lang="cs-CZ" dirty="0" smtClean="0"/>
              <a:t>=&gt; </a:t>
            </a:r>
            <a:r>
              <a:rPr lang="cs-CZ" dirty="0" smtClean="0"/>
              <a:t>přímá kritika nacismu, osel promlouvá k Abdéřanům hlasem „Vůdce</a:t>
            </a:r>
            <a:r>
              <a:rPr lang="cs-CZ" dirty="0" smtClean="0"/>
              <a:t>“.</a:t>
            </a:r>
            <a:endParaRPr lang="cs-CZ" dirty="0" smtClean="0"/>
          </a:p>
          <a:p>
            <a:r>
              <a:rPr lang="cs-CZ" dirty="0"/>
              <a:t>U</a:t>
            </a:r>
            <a:r>
              <a:rPr lang="cs-CZ" dirty="0" smtClean="0"/>
              <a:t>vedení </a:t>
            </a:r>
            <a:r>
              <a:rPr lang="cs-CZ" dirty="0" smtClean="0"/>
              <a:t>hry Osel a stín vedlo k protestům ze strany Německa pro urážku hlavy </a:t>
            </a:r>
            <a:r>
              <a:rPr lang="cs-CZ" dirty="0" smtClean="0"/>
              <a:t>státu.</a:t>
            </a:r>
            <a:endParaRPr lang="cs-CZ" dirty="0" smtClean="0"/>
          </a:p>
          <a:p>
            <a:r>
              <a:rPr lang="cs-CZ" dirty="0"/>
              <a:t>P</a:t>
            </a:r>
            <a:r>
              <a:rPr lang="cs-CZ" dirty="0" smtClean="0"/>
              <a:t>ředstavení </a:t>
            </a:r>
            <a:r>
              <a:rPr lang="cs-CZ" dirty="0" smtClean="0"/>
              <a:t>tehdy navštívil i E. Beneš – hra se mu </a:t>
            </a:r>
            <a:r>
              <a:rPr lang="cs-CZ" dirty="0" smtClean="0"/>
              <a:t>líbila.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221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Osvobozené divadlo</a:t>
            </a:r>
            <a:endParaRPr lang="cs-CZ" dirty="0"/>
          </a:p>
        </p:txBody>
      </p:sp>
      <p:pic>
        <p:nvPicPr>
          <p:cNvPr id="4098" name="Picture 2" descr="E:\Downloads\voskovec-werich-star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38" y="1700809"/>
            <a:ext cx="1993404" cy="238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74197" y="4082751"/>
            <a:ext cx="5148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000" dirty="0" smtClean="0"/>
              <a:t>Obr. 1</a:t>
            </a:r>
            <a:endParaRPr lang="cs-CZ" sz="1000" dirty="0"/>
          </a:p>
        </p:txBody>
      </p:sp>
      <p:pic>
        <p:nvPicPr>
          <p:cNvPr id="4099" name="Picture 3" descr="E:\Downloads\91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84" y="1700809"/>
            <a:ext cx="162083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180660" y="3682009"/>
            <a:ext cx="5148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000" dirty="0" smtClean="0"/>
              <a:t>Obr. 2</a:t>
            </a:r>
            <a:endParaRPr lang="cs-CZ" sz="1000" dirty="0"/>
          </a:p>
        </p:txBody>
      </p:sp>
      <p:pic>
        <p:nvPicPr>
          <p:cNvPr id="4100" name="Picture 4" descr="E:\Downloads\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442" y="1700809"/>
            <a:ext cx="2386798" cy="193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281398" y="3659595"/>
            <a:ext cx="5148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000" dirty="0" smtClean="0"/>
              <a:t>Obr. 3</a:t>
            </a:r>
            <a:endParaRPr lang="cs-CZ" sz="1000" dirty="0"/>
          </a:p>
        </p:txBody>
      </p:sp>
      <p:pic>
        <p:nvPicPr>
          <p:cNvPr id="4101" name="Picture 5" descr="E:\Downloads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38" y="4328972"/>
            <a:ext cx="2600326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1331639" y="6101341"/>
            <a:ext cx="5148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000" dirty="0" smtClean="0"/>
              <a:t>Obr. 4</a:t>
            </a:r>
            <a:endParaRPr lang="cs-CZ" sz="1000" dirty="0"/>
          </a:p>
        </p:txBody>
      </p:sp>
      <p:pic>
        <p:nvPicPr>
          <p:cNvPr id="4102" name="Picture 6" descr="E:\Downloads\SU5614_2_xl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839" y="4344946"/>
            <a:ext cx="1782618" cy="178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Downloads\osel-a-sti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607" y="1688634"/>
            <a:ext cx="1866850" cy="230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Downloads\23055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344946"/>
            <a:ext cx="3164532" cy="178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7527705" y="6127564"/>
            <a:ext cx="5148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000" dirty="0" smtClean="0"/>
              <a:t>Obr. 5</a:t>
            </a:r>
            <a:endParaRPr lang="cs-CZ" sz="10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7485589" y="3993387"/>
            <a:ext cx="5148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000" dirty="0" smtClean="0"/>
              <a:t>Obr. 6</a:t>
            </a:r>
            <a:endParaRPr lang="cs-CZ" sz="10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4672687" y="6127564"/>
            <a:ext cx="5148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000" dirty="0" smtClean="0"/>
              <a:t>Obr. 7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38686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Politické hry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 </a:t>
            </a:r>
            <a:r>
              <a:rPr lang="cs-CZ" dirty="0" smtClean="0"/>
              <a:t>této době se objevily náznaky fyzického útoku na V+W, hra způsobila jejich definitivní zapsání na černou listinu u čes. fašistů a něm. </a:t>
            </a:r>
            <a:r>
              <a:rPr lang="cs-CZ" dirty="0" smtClean="0"/>
              <a:t>Nacistů.</a:t>
            </a:r>
            <a:endParaRPr lang="cs-CZ" dirty="0" smtClean="0"/>
          </a:p>
          <a:p>
            <a:r>
              <a:rPr lang="cs-CZ" dirty="0" smtClean="0"/>
              <a:t>Sezonu </a:t>
            </a:r>
            <a:r>
              <a:rPr lang="cs-CZ" dirty="0" smtClean="0"/>
              <a:t>1934-35 zahájila hra </a:t>
            </a:r>
            <a:r>
              <a:rPr lang="cs-CZ" b="1" dirty="0" smtClean="0"/>
              <a:t>Kat a blázen  </a:t>
            </a:r>
            <a:r>
              <a:rPr lang="cs-CZ" dirty="0" smtClean="0"/>
              <a:t>(protinacistický obsah), V+W si v ní poprvé tykali, protože jejich postavy (</a:t>
            </a:r>
            <a:r>
              <a:rPr lang="cs-CZ" dirty="0" err="1" smtClean="0"/>
              <a:t>Radůzo</a:t>
            </a:r>
            <a:r>
              <a:rPr lang="cs-CZ" dirty="0" smtClean="0"/>
              <a:t> a Mahuleno) žijí spolu dlouho na </a:t>
            </a:r>
            <a:r>
              <a:rPr lang="cs-CZ" dirty="0" smtClean="0"/>
              <a:t>ostrově.</a:t>
            </a:r>
            <a:endParaRPr lang="cs-CZ" dirty="0" smtClean="0"/>
          </a:p>
          <a:p>
            <a:r>
              <a:rPr lang="cs-CZ" dirty="0"/>
              <a:t>S</a:t>
            </a:r>
            <a:r>
              <a:rPr lang="cs-CZ" dirty="0" smtClean="0"/>
              <a:t>tížnosti </a:t>
            </a:r>
            <a:r>
              <a:rPr lang="cs-CZ" dirty="0" smtClean="0"/>
              <a:t>německého velvyslance vedou ke stěhování OD do malých prostor divadla Rokoko (Václavské náměstí) – zahajovalo se hrou Balada z hadrů (příběh Francoise Villona)</a:t>
            </a:r>
          </a:p>
          <a:p>
            <a:r>
              <a:rPr lang="cs-CZ" dirty="0"/>
              <a:t>V</a:t>
            </a:r>
            <a:r>
              <a:rPr lang="cs-CZ" dirty="0" smtClean="0"/>
              <a:t> </a:t>
            </a:r>
            <a:r>
              <a:rPr lang="cs-CZ" dirty="0" smtClean="0"/>
              <a:t>tomto období píší své nejlepší hry: </a:t>
            </a:r>
            <a:r>
              <a:rPr lang="cs-CZ" b="1" dirty="0" smtClean="0"/>
              <a:t>Balada z hadrů</a:t>
            </a:r>
            <a:r>
              <a:rPr lang="cs-CZ" dirty="0" smtClean="0"/>
              <a:t>, </a:t>
            </a:r>
            <a:r>
              <a:rPr lang="cs-CZ" b="1" dirty="0" smtClean="0"/>
              <a:t>Rub a líc</a:t>
            </a:r>
            <a:r>
              <a:rPr lang="cs-CZ" dirty="0" smtClean="0"/>
              <a:t>, </a:t>
            </a:r>
            <a:r>
              <a:rPr lang="cs-CZ" b="1" dirty="0" smtClean="0"/>
              <a:t>Těžká </a:t>
            </a:r>
            <a:r>
              <a:rPr lang="cs-CZ" b="1" dirty="0" smtClean="0"/>
              <a:t>Barbora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010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catur">
  <a:themeElements>
    <a:clrScheme name="Mřížka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Decatur</Template>
  <TotalTime>429</TotalTime>
  <Words>875</Words>
  <Application>Microsoft Office PowerPoint</Application>
  <PresentationFormat>Předvádění na obrazovce (4:3)</PresentationFormat>
  <Paragraphs>83</Paragraphs>
  <Slides>13</Slides>
  <Notes>0</Notes>
  <HiddenSlides>0</HiddenSlides>
  <MMClips>3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Decatur</vt:lpstr>
      <vt:lpstr>Prezentace aplikace PowerPoint</vt:lpstr>
      <vt:lpstr>Osvobozené divadlo</vt:lpstr>
      <vt:lpstr>Vznik Osvobozeného divadla</vt:lpstr>
      <vt:lpstr>Vest Pocket revue</vt:lpstr>
      <vt:lpstr>Vest Pocket revue</vt:lpstr>
      <vt:lpstr>Humor Osvobozeného divadla</vt:lpstr>
      <vt:lpstr>Politické hry</vt:lpstr>
      <vt:lpstr>Osvobozené divadlo</vt:lpstr>
      <vt:lpstr>Politické hry</vt:lpstr>
      <vt:lpstr>Osvobozené nebo Spoutané?</vt:lpstr>
      <vt:lpstr>Pokus o návrat 1946 - 1949</vt:lpstr>
      <vt:lpstr>Hudba Osvobozeného divadla</vt:lpstr>
      <vt:lpstr>Použitá literatura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Osvobozené divadlo</dc:title>
  <dc:creator>Kaja</dc:creator>
  <cp:lastModifiedBy>Kaja</cp:lastModifiedBy>
  <cp:revision>39</cp:revision>
  <dcterms:created xsi:type="dcterms:W3CDTF">2012-12-17T16:22:17Z</dcterms:created>
  <dcterms:modified xsi:type="dcterms:W3CDTF">2012-12-18T22:27:41Z</dcterms:modified>
</cp:coreProperties>
</file>