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082-B595-4C73-9C03-1F428ABC1EC2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08B0-CB7C-41F3-8801-7BDA55620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082-B595-4C73-9C03-1F428ABC1EC2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08B0-CB7C-41F3-8801-7BDA55620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082-B595-4C73-9C03-1F428ABC1EC2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08B0-CB7C-41F3-8801-7BDA55620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082-B595-4C73-9C03-1F428ABC1EC2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08B0-CB7C-41F3-8801-7BDA55620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082-B595-4C73-9C03-1F428ABC1EC2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08B0-CB7C-41F3-8801-7BDA55620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082-B595-4C73-9C03-1F428ABC1EC2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08B0-CB7C-41F3-8801-7BDA55620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082-B595-4C73-9C03-1F428ABC1EC2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08B0-CB7C-41F3-8801-7BDA55620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082-B595-4C73-9C03-1F428ABC1EC2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08B0-CB7C-41F3-8801-7BDA55620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082-B595-4C73-9C03-1F428ABC1EC2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08B0-CB7C-41F3-8801-7BDA55620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082-B595-4C73-9C03-1F428ABC1EC2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08B0-CB7C-41F3-8801-7BDA55620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082-B595-4C73-9C03-1F428ABC1EC2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08B0-CB7C-41F3-8801-7BDA55620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B5082-B595-4C73-9C03-1F428ABC1EC2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808B0-CB7C-41F3-8801-7BDA55620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283968" y="476672"/>
            <a:ext cx="4362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dirty="0" smtClean="0"/>
              <a:t>VY_32_INOVACE_ČJPS2A_1760_ZEM</a:t>
            </a:r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3326130" cy="714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11560" y="1124745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Název projektu: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	Rozvoj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Číslo šablony:   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	III/2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Datum vytvoření:</a:t>
            </a:r>
            <a:r>
              <a:rPr lang="cs-CZ" b="1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	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02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.11.2012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Mgr. Petra Zemánková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Určeno pro předmět: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	Český jazyk a literatura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Tematická oblast: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Česká a světová literatura 1. </a:t>
            </a:r>
            <a:r>
              <a:rPr lang="cs-CZ" b="1" dirty="0" err="1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pol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. 20. století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Obor 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Podnikání (64-41-L/51) 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Název výukového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materiálu:								Světová meziválečná literatura – test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Popis využití: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		Úkoly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pro žáky s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využitím </a:t>
            </a:r>
            <a:r>
              <a:rPr lang="cs-CZ" b="1" dirty="0" err="1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dataprojektoru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,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			notebooku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Čas: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			20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minut </a:t>
            </a:r>
            <a:endParaRPr lang="cs-CZ" dirty="0">
              <a:latin typeface="Century Gothic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Světová meziválečná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12. U každého z tvrzení napište, zda je pravdivé (ANO), či pravdivé není (NE):</a:t>
            </a:r>
            <a:endParaRPr lang="cs-CZ" sz="1200" dirty="0" smtClean="0"/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a/ moderní próza využívá tzv. 	„podtextu“					ANO - NE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b/ autor si zakládá na dějovosti 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			ANO - NE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c/ dochází k prolínání časových a 	významových rovin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			 ANO - NE</a:t>
            </a:r>
          </a:p>
          <a:p>
            <a:pPr>
              <a:buNone/>
            </a:pP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A TO </a:t>
            </a:r>
            <a:br>
              <a:rPr lang="cs-CZ" dirty="0" smtClean="0"/>
            </a:br>
            <a:r>
              <a:rPr lang="cs-CZ" dirty="0" smtClean="0"/>
              <a:t>JE VŠE, </a:t>
            </a:r>
            <a:br>
              <a:rPr lang="cs-CZ" dirty="0" smtClean="0"/>
            </a:br>
            <a:r>
              <a:rPr lang="cs-CZ" dirty="0" smtClean="0"/>
              <a:t>PŘÁTELÉ!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1028" name="Picture 4" descr="C:\Program Files (x86)\Microsoft Office\MEDIA\CAGCAT10\j0301252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132856"/>
            <a:ext cx="1829714" cy="1565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5536" y="404664"/>
            <a:ext cx="84249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Použitá literatura:</a:t>
            </a:r>
          </a:p>
          <a:p>
            <a:endParaRPr lang="cs-CZ" sz="2000" b="1" dirty="0" smtClean="0"/>
          </a:p>
          <a:p>
            <a:r>
              <a:rPr lang="cs-CZ" sz="2000" smtClean="0"/>
              <a:t>PROKOP, </a:t>
            </a:r>
            <a:r>
              <a:rPr lang="cs-CZ" sz="2000" dirty="0" smtClean="0"/>
              <a:t>V.:  </a:t>
            </a:r>
            <a:r>
              <a:rPr lang="cs-CZ" sz="2000" i="1" dirty="0" smtClean="0"/>
              <a:t>Přehled světové literatury 20. století</a:t>
            </a:r>
            <a:r>
              <a:rPr lang="cs-CZ" sz="2000" dirty="0" smtClean="0"/>
              <a:t>. Sokolov 2001.</a:t>
            </a:r>
          </a:p>
          <a:p>
            <a:r>
              <a:rPr lang="cs-CZ" sz="2000" dirty="0" smtClean="0"/>
              <a:t>KANDA, R. a spol.: </a:t>
            </a:r>
            <a:r>
              <a:rPr lang="cs-CZ" sz="2000" i="1" dirty="0" smtClean="0"/>
              <a:t>Literatura – testové úlohy. </a:t>
            </a:r>
            <a:r>
              <a:rPr lang="cs-CZ" sz="2000" dirty="0" smtClean="0"/>
              <a:t>Třebíč 2009.</a:t>
            </a:r>
          </a:p>
          <a:p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Světová meziválečná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139136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1. Rozhodněte, která z výpovědí o dobovém kontextu </a:t>
            </a:r>
            <a:r>
              <a:rPr lang="cs-CZ" b="1" dirty="0" smtClean="0"/>
              <a:t>NENÍ</a:t>
            </a:r>
            <a:r>
              <a:rPr lang="cs-CZ" dirty="0" smtClean="0"/>
              <a:t> pravdivá:</a:t>
            </a:r>
          </a:p>
          <a:p>
            <a:pPr>
              <a:buNone/>
            </a:pPr>
            <a:r>
              <a:rPr lang="cs-CZ" dirty="0" smtClean="0"/>
              <a:t>		a/ v 1. </a:t>
            </a:r>
            <a:r>
              <a:rPr lang="cs-CZ" dirty="0" err="1" smtClean="0"/>
              <a:t>pol</a:t>
            </a:r>
            <a:r>
              <a:rPr lang="cs-CZ" dirty="0" smtClean="0"/>
              <a:t>. 20. stol. byl obraz 	světového písemnictví velmi 		jednotvárný, válka utlumila potřebu lidí	zaznamenávat zažité dojmy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b/ literaturu dělíme do tří proudů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c/ v literatuře mizela tabu i tradiční typ 	vyprávění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d/ experimentuje se s formou i s 	jazykem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Světová meziválečná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067128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2. Rozhodněte, ve kterém z románů vystupuje postava jménem </a:t>
            </a:r>
            <a:r>
              <a:rPr lang="cs-CZ" b="1" dirty="0" smtClean="0"/>
              <a:t>Pavel </a:t>
            </a:r>
            <a:r>
              <a:rPr lang="cs-CZ" b="1" dirty="0" err="1" smtClean="0"/>
              <a:t>Bäumer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a/ Sbohem, armádo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b/ Na západní frontě klid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c/ Komu zvoní hrana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/>
              <a:t>	</a:t>
            </a:r>
            <a:r>
              <a:rPr lang="cs-CZ" dirty="0" smtClean="0"/>
              <a:t>d/ Petr a Lucie</a:t>
            </a:r>
          </a:p>
          <a:p>
            <a:pPr>
              <a:buNone/>
            </a:pPr>
            <a:endParaRPr lang="cs-CZ" sz="1200" dirty="0" smtClean="0"/>
          </a:p>
          <a:p>
            <a:pPr>
              <a:buNone/>
            </a:pPr>
            <a:r>
              <a:rPr lang="cs-CZ" dirty="0" smtClean="0"/>
              <a:t>3. </a:t>
            </a:r>
            <a:r>
              <a:rPr lang="cs-CZ" b="1" i="1" dirty="0" smtClean="0"/>
              <a:t>Ernest </a:t>
            </a:r>
            <a:r>
              <a:rPr lang="cs-CZ" b="1" i="1" dirty="0" err="1" smtClean="0"/>
              <a:t>Hemingway</a:t>
            </a:r>
            <a:r>
              <a:rPr lang="cs-CZ" b="1" i="1" dirty="0" smtClean="0"/>
              <a:t> získal Nobelovu cenu za literaturu za novelu Stařec a moře. </a:t>
            </a:r>
            <a:r>
              <a:rPr lang="cs-CZ" dirty="0" smtClean="0"/>
              <a:t>Je toto tvrzení pravdivé? 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ANO - NE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Světová meziválečná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699512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000" dirty="0" smtClean="0"/>
              <a:t>4. Ernest </a:t>
            </a:r>
            <a:r>
              <a:rPr lang="cs-CZ" sz="3000" dirty="0" err="1" smtClean="0"/>
              <a:t>Hemingway</a:t>
            </a:r>
            <a:r>
              <a:rPr lang="cs-CZ" sz="3000" dirty="0" smtClean="0"/>
              <a:t> bývá řazen do </a:t>
            </a:r>
            <a:r>
              <a:rPr lang="cs-CZ" sz="3000" b="1" dirty="0" smtClean="0"/>
              <a:t>skupiny autorů poznamenaných válkou</a:t>
            </a:r>
            <a:r>
              <a:rPr lang="cs-CZ" sz="3000" dirty="0" smtClean="0"/>
              <a:t>. Jakým pojmem tuto generaci označujeme?</a:t>
            </a:r>
          </a:p>
          <a:p>
            <a:pPr>
              <a:buNone/>
            </a:pPr>
            <a:endParaRPr lang="cs-CZ" sz="1000" dirty="0" smtClean="0"/>
          </a:p>
          <a:p>
            <a:pPr>
              <a:buNone/>
            </a:pPr>
            <a:r>
              <a:rPr lang="cs-CZ" sz="3000" dirty="0"/>
              <a:t>	</a:t>
            </a:r>
            <a:r>
              <a:rPr lang="cs-CZ" sz="3000" dirty="0" smtClean="0"/>
              <a:t>	a/ zklamaná generace</a:t>
            </a:r>
          </a:p>
          <a:p>
            <a:pPr>
              <a:buNone/>
            </a:pPr>
            <a:r>
              <a:rPr lang="cs-CZ" sz="3000" dirty="0"/>
              <a:t>	</a:t>
            </a:r>
            <a:r>
              <a:rPr lang="cs-CZ" sz="3000" dirty="0" smtClean="0"/>
              <a:t>	b/ beat </a:t>
            </a:r>
            <a:r>
              <a:rPr lang="cs-CZ" sz="3000" dirty="0" err="1" smtClean="0"/>
              <a:t>generation</a:t>
            </a:r>
            <a:endParaRPr lang="cs-CZ" sz="3000" dirty="0" smtClean="0"/>
          </a:p>
          <a:p>
            <a:pPr>
              <a:buNone/>
            </a:pPr>
            <a:r>
              <a:rPr lang="cs-CZ" sz="3000" dirty="0"/>
              <a:t>	</a:t>
            </a:r>
            <a:r>
              <a:rPr lang="cs-CZ" sz="3000" dirty="0" smtClean="0"/>
              <a:t>	c/ ztracená generace</a:t>
            </a:r>
          </a:p>
          <a:p>
            <a:pPr>
              <a:buNone/>
            </a:pPr>
            <a:r>
              <a:rPr lang="cs-CZ" sz="3000" dirty="0"/>
              <a:t>	</a:t>
            </a:r>
            <a:r>
              <a:rPr lang="cs-CZ" sz="3000" dirty="0" smtClean="0"/>
              <a:t>	d/ rozhněvaní mladí muži</a:t>
            </a:r>
            <a:endParaRPr lang="cs-CZ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Světová meziválečná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/>
              <a:t>5</a:t>
            </a:r>
            <a:r>
              <a:rPr lang="cs-CZ" dirty="0" smtClean="0"/>
              <a:t>. Určete </a:t>
            </a:r>
            <a:r>
              <a:rPr lang="cs-CZ" b="1" dirty="0" smtClean="0"/>
              <a:t>autora</a:t>
            </a:r>
            <a:r>
              <a:rPr lang="cs-CZ" dirty="0" smtClean="0"/>
              <a:t> následující ukázky: </a:t>
            </a:r>
          </a:p>
          <a:p>
            <a:pPr>
              <a:buNone/>
            </a:pPr>
            <a:r>
              <a:rPr lang="cs-CZ" i="1" dirty="0"/>
              <a:t>	</a:t>
            </a:r>
            <a:r>
              <a:rPr lang="cs-CZ" i="1" dirty="0" smtClean="0"/>
              <a:t>„A </a:t>
            </a:r>
            <a:r>
              <a:rPr lang="cs-CZ" i="1" dirty="0" err="1" smtClean="0"/>
              <a:t>George</a:t>
            </a:r>
            <a:r>
              <a:rPr lang="cs-CZ" i="1" dirty="0" smtClean="0"/>
              <a:t> zdvihl pistoli a sevřel ji pevněji, aby se nechvěla, a ústí hlavně přiblížil až k zátylku. Ruka se mu prudce třásla, ale obličej mu strnul a ruka nabyla pevnosti. Stiskl spoušť. Do kopců zarachotil třesk výstřelu a přirachotil zase dolů. </a:t>
            </a:r>
            <a:r>
              <a:rPr lang="cs-CZ" i="1" dirty="0" err="1" smtClean="0"/>
              <a:t>Lennie</a:t>
            </a:r>
            <a:r>
              <a:rPr lang="cs-CZ" i="1" dirty="0" smtClean="0"/>
              <a:t> sebou škubl a pak se pomalu složil dopředu na písek, a už ležel a ani se nezachvěl.“</a:t>
            </a:r>
            <a:endParaRPr lang="cs-CZ" dirty="0" smtClean="0"/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a/ </a:t>
            </a:r>
            <a:r>
              <a:rPr lang="cs-CZ" dirty="0" err="1" smtClean="0"/>
              <a:t>Antoine</a:t>
            </a:r>
            <a:r>
              <a:rPr lang="cs-CZ" dirty="0" smtClean="0"/>
              <a:t> de </a:t>
            </a:r>
            <a:r>
              <a:rPr lang="cs-CZ" dirty="0" err="1" smtClean="0"/>
              <a:t>Saint</a:t>
            </a:r>
            <a:r>
              <a:rPr lang="cs-CZ" dirty="0" smtClean="0"/>
              <a:t>-</a:t>
            </a:r>
            <a:r>
              <a:rPr lang="cs-CZ" dirty="0" err="1" smtClean="0"/>
              <a:t>Exup</a:t>
            </a:r>
            <a:r>
              <a:rPr lang="az-Cyrl-AZ" dirty="0" smtClean="0"/>
              <a:t>ѐ</a:t>
            </a:r>
            <a:r>
              <a:rPr lang="cs-CZ" dirty="0" err="1" smtClean="0"/>
              <a:t>ry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/>
              <a:t>	</a:t>
            </a:r>
            <a:r>
              <a:rPr lang="cs-CZ" dirty="0" smtClean="0"/>
              <a:t>b/ Romain Rolland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c/ Ernest </a:t>
            </a:r>
            <a:r>
              <a:rPr lang="cs-CZ" dirty="0" err="1" smtClean="0"/>
              <a:t>Hemingway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/>
              <a:t>	</a:t>
            </a:r>
            <a:r>
              <a:rPr lang="cs-CZ" dirty="0" smtClean="0"/>
              <a:t>d/ John </a:t>
            </a:r>
            <a:r>
              <a:rPr lang="cs-CZ" dirty="0" err="1" smtClean="0"/>
              <a:t>Steinbeck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Světová meziválečná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6</a:t>
            </a:r>
            <a:r>
              <a:rPr lang="cs-CZ" dirty="0" smtClean="0"/>
              <a:t>. O jaký </a:t>
            </a:r>
            <a:r>
              <a:rPr lang="cs-CZ" b="1" dirty="0" smtClean="0"/>
              <a:t>literární útvar </a:t>
            </a:r>
            <a:r>
              <a:rPr lang="cs-CZ" dirty="0" smtClean="0"/>
              <a:t>se jedná v případě Rollandovy prózy Petr a Lucie? 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a/ povídka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b/ novela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c/ román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d/ epopej</a:t>
            </a:r>
          </a:p>
          <a:p>
            <a:pPr>
              <a:buNone/>
            </a:pPr>
            <a:endParaRPr lang="cs-CZ" sz="1000" dirty="0"/>
          </a:p>
          <a:p>
            <a:pPr>
              <a:buNone/>
            </a:pPr>
            <a:r>
              <a:rPr lang="cs-CZ" dirty="0" smtClean="0"/>
              <a:t>7. </a:t>
            </a:r>
            <a:r>
              <a:rPr lang="cs-CZ" b="1" i="1" dirty="0" smtClean="0"/>
              <a:t>Malý princ vyšel ještě za </a:t>
            </a:r>
            <a:r>
              <a:rPr lang="cs-CZ" b="1" i="1" dirty="0" err="1" smtClean="0"/>
              <a:t>Exup</a:t>
            </a:r>
            <a:r>
              <a:rPr lang="az-Cyrl-AZ" b="1" i="1" dirty="0" smtClean="0"/>
              <a:t>ѐ</a:t>
            </a:r>
            <a:r>
              <a:rPr lang="cs-CZ" b="1" i="1" dirty="0" err="1" smtClean="0"/>
              <a:t>ryho</a:t>
            </a:r>
            <a:r>
              <a:rPr lang="cs-CZ" b="1" i="1" dirty="0" smtClean="0"/>
              <a:t> života. </a:t>
            </a:r>
            <a:r>
              <a:rPr lang="cs-CZ" dirty="0" smtClean="0"/>
              <a:t>Je toto tvrzení pravdivé? 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ANO - NE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Světová meziválečná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8. Ve kterém z děl </a:t>
            </a:r>
            <a:r>
              <a:rPr lang="cs-CZ" dirty="0" err="1" smtClean="0"/>
              <a:t>Franze</a:t>
            </a:r>
            <a:r>
              <a:rPr lang="cs-CZ" dirty="0" smtClean="0"/>
              <a:t> Kafky vystupuje postava jménem </a:t>
            </a:r>
            <a:r>
              <a:rPr lang="cs-CZ" b="1" dirty="0" smtClean="0"/>
              <a:t>Josef K.</a:t>
            </a:r>
            <a:r>
              <a:rPr lang="cs-CZ" dirty="0" smtClean="0"/>
              <a:t>?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a/ Proměna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b/ Amerika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c/ Proces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d/ Zámek</a:t>
            </a:r>
          </a:p>
          <a:p>
            <a:pPr>
              <a:buNone/>
            </a:pPr>
            <a:endParaRPr lang="cs-CZ" sz="1000" dirty="0"/>
          </a:p>
          <a:p>
            <a:pPr lvl="0">
              <a:buNone/>
            </a:pPr>
            <a:r>
              <a:rPr lang="cs-CZ" dirty="0"/>
              <a:t>9</a:t>
            </a:r>
            <a:r>
              <a:rPr lang="cs-CZ" dirty="0" smtClean="0"/>
              <a:t>. </a:t>
            </a:r>
            <a:r>
              <a:rPr lang="cs-CZ" dirty="0"/>
              <a:t>Kolik postav navštíví Malý princ, </a:t>
            </a:r>
            <a:r>
              <a:rPr lang="cs-CZ" b="1" dirty="0"/>
              <a:t>NEŽ</a:t>
            </a:r>
            <a:r>
              <a:rPr lang="cs-CZ" dirty="0"/>
              <a:t> přistane na planetě Zemi a potkává lišku, hada a pilota?</a:t>
            </a:r>
          </a:p>
          <a:p>
            <a:pPr>
              <a:buNone/>
            </a:pPr>
            <a:r>
              <a:rPr lang="cs-CZ" dirty="0" smtClean="0"/>
              <a:t>		a</a:t>
            </a:r>
            <a:r>
              <a:rPr lang="cs-CZ" dirty="0"/>
              <a:t>/ tři					c/ pět</a:t>
            </a:r>
          </a:p>
          <a:p>
            <a:pPr>
              <a:buNone/>
            </a:pPr>
            <a:r>
              <a:rPr lang="cs-CZ" dirty="0" smtClean="0"/>
              <a:t>		b</a:t>
            </a:r>
            <a:r>
              <a:rPr lang="cs-CZ" dirty="0"/>
              <a:t>/ čtyři				d/ šest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Světová meziválečná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10. K uvedeným spisovatelům uveďte </a:t>
            </a:r>
            <a:r>
              <a:rPr lang="cs-CZ" b="1" dirty="0" smtClean="0"/>
              <a:t>národnost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sz="1000" dirty="0" smtClean="0"/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a/ Romain Rolland	..........................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b/ Ernest </a:t>
            </a:r>
            <a:r>
              <a:rPr lang="cs-CZ" dirty="0" err="1" smtClean="0"/>
              <a:t>Hemingway</a:t>
            </a:r>
            <a:r>
              <a:rPr lang="cs-CZ" dirty="0" smtClean="0"/>
              <a:t>	..........................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c/ John </a:t>
            </a:r>
            <a:r>
              <a:rPr lang="cs-CZ" dirty="0" err="1" smtClean="0"/>
              <a:t>Steinbeck</a:t>
            </a:r>
            <a:r>
              <a:rPr lang="cs-CZ" dirty="0" smtClean="0"/>
              <a:t>	..........................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d/ </a:t>
            </a:r>
            <a:r>
              <a:rPr lang="cs-CZ" dirty="0" err="1" smtClean="0"/>
              <a:t>James</a:t>
            </a:r>
            <a:r>
              <a:rPr lang="cs-CZ" dirty="0" smtClean="0"/>
              <a:t> </a:t>
            </a:r>
            <a:r>
              <a:rPr lang="cs-CZ" dirty="0" err="1" smtClean="0"/>
              <a:t>Joyce</a:t>
            </a:r>
            <a:r>
              <a:rPr lang="cs-CZ" dirty="0" smtClean="0"/>
              <a:t>		..........................</a:t>
            </a:r>
          </a:p>
          <a:p>
            <a:pPr>
              <a:buNone/>
            </a:pP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Světová meziválečná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11. K následujícím pojmům napište jejich představitele – tzn. se kterými spisovateli se příslušný termín pojí:</a:t>
            </a:r>
          </a:p>
          <a:p>
            <a:pPr>
              <a:buNone/>
            </a:pPr>
            <a:endParaRPr lang="cs-CZ" sz="1200" dirty="0" smtClean="0"/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a/ tvoří tzv. metodou ledovce ..................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b/ novela se shakespearovským 		námětem .............................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c/ jeho svět je absurdní, groteskní, 	pesimistický .........................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d/ všechny jeho knihy spojuje téma 	letectví ................................</a:t>
            </a:r>
          </a:p>
          <a:p>
            <a:pPr>
              <a:buNone/>
            </a:pP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199</Words>
  <Application>Microsoft Office PowerPoint</Application>
  <PresentationFormat>Předvádění na obrazovce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Snímek 1</vt:lpstr>
      <vt:lpstr>Světová meziválečná literatura</vt:lpstr>
      <vt:lpstr>Světová meziválečná literatura</vt:lpstr>
      <vt:lpstr>Světová meziválečná literatura</vt:lpstr>
      <vt:lpstr>Světová meziválečná literatura</vt:lpstr>
      <vt:lpstr>Světová meziválečná literatura</vt:lpstr>
      <vt:lpstr>Světová meziválečná literatura</vt:lpstr>
      <vt:lpstr>Světová meziválečná literatura</vt:lpstr>
      <vt:lpstr>Světová meziválečná literatura</vt:lpstr>
      <vt:lpstr>Světová meziválečná literatura</vt:lpstr>
      <vt:lpstr>  A TO  JE VŠE,  PŘÁTELÉ!  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Petra</dc:creator>
  <cp:lastModifiedBy>Petra</cp:lastModifiedBy>
  <cp:revision>16</cp:revision>
  <dcterms:created xsi:type="dcterms:W3CDTF">2012-11-26T17:35:43Z</dcterms:created>
  <dcterms:modified xsi:type="dcterms:W3CDTF">2012-11-28T20:11:09Z</dcterms:modified>
</cp:coreProperties>
</file>