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082-B595-4C73-9C03-1F428ABC1EC2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082-B595-4C73-9C03-1F428ABC1EC2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082-B595-4C73-9C03-1F428ABC1EC2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082-B595-4C73-9C03-1F428ABC1EC2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082-B595-4C73-9C03-1F428ABC1EC2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082-B595-4C73-9C03-1F428ABC1EC2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082-B595-4C73-9C03-1F428ABC1EC2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082-B595-4C73-9C03-1F428ABC1EC2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082-B595-4C73-9C03-1F428ABC1EC2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082-B595-4C73-9C03-1F428ABC1EC2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082-B595-4C73-9C03-1F428ABC1EC2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B5082-B595-4C73-9C03-1F428ABC1EC2}" type="datetimeFigureOut">
              <a:rPr lang="cs-CZ" smtClean="0"/>
              <a:pPr/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808B0-CB7C-41F3-8801-7BDA55620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VY_32_INOVACE_ČJPS2A_1760_ZEM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Světová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meziválečná próza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13913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1. Rozhodněte, která z výpovědí o dobovém kontextu </a:t>
            </a:r>
            <a:r>
              <a:rPr lang="cs-CZ" b="1" dirty="0" smtClean="0"/>
              <a:t>NENÍ</a:t>
            </a:r>
            <a:r>
              <a:rPr lang="cs-CZ" dirty="0" smtClean="0"/>
              <a:t> pravdivá:</a:t>
            </a:r>
          </a:p>
          <a:p>
            <a:pPr>
              <a:buNone/>
            </a:pPr>
            <a:r>
              <a:rPr lang="cs-CZ" dirty="0" smtClean="0"/>
              <a:t>		a/ v 1. </a:t>
            </a:r>
            <a:r>
              <a:rPr lang="cs-CZ" dirty="0" err="1" smtClean="0"/>
              <a:t>pol</a:t>
            </a:r>
            <a:r>
              <a:rPr lang="cs-CZ" dirty="0" smtClean="0"/>
              <a:t>. 20. stol. byl obraz 	světového písemnictví velmi 		jednotvárný, válka utlumila potřebu 	lidí zaznamenávat zažité dojmy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764704"/>
            <a:ext cx="763284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HODNOCENÍ</a:t>
            </a:r>
          </a:p>
          <a:p>
            <a:pPr algn="ctr"/>
            <a:endParaRPr lang="cs-CZ" dirty="0" smtClean="0"/>
          </a:p>
          <a:p>
            <a:pPr algn="ctr"/>
            <a:r>
              <a:rPr lang="cs-CZ" sz="3200" dirty="0" smtClean="0"/>
              <a:t>BODY		ZNÁMKA</a:t>
            </a:r>
          </a:p>
          <a:p>
            <a:pPr algn="ctr"/>
            <a:r>
              <a:rPr lang="cs-CZ" sz="3200" dirty="0" smtClean="0"/>
              <a:t>20 – 18 			1</a:t>
            </a:r>
          </a:p>
          <a:p>
            <a:pPr algn="ctr"/>
            <a:r>
              <a:rPr lang="cs-CZ" sz="3200" dirty="0" smtClean="0"/>
              <a:t>17 – 15 			2</a:t>
            </a:r>
          </a:p>
          <a:p>
            <a:pPr marL="342900" indent="-342900" algn="ctr">
              <a:buAutoNum type="arabicPlain" startAt="14"/>
            </a:pPr>
            <a:r>
              <a:rPr lang="cs-CZ" sz="3200" dirty="0" smtClean="0"/>
              <a:t> – 12 			3</a:t>
            </a:r>
          </a:p>
          <a:p>
            <a:pPr marL="342900" indent="-342900" algn="ctr"/>
            <a:r>
              <a:rPr lang="cs-CZ" sz="3200" dirty="0" smtClean="0"/>
              <a:t>11 – 9 			4</a:t>
            </a:r>
          </a:p>
          <a:p>
            <a:pPr marL="342900" indent="-342900" algn="ctr"/>
            <a:r>
              <a:rPr lang="cs-CZ" sz="3200" dirty="0" smtClean="0"/>
              <a:t>8 – 0 				5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Světová meziválečná próza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06712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2. Rozhodněte, ve kterém z románů vystupuje postava jménem </a:t>
            </a:r>
            <a:r>
              <a:rPr lang="cs-CZ" b="1" dirty="0" smtClean="0"/>
              <a:t>Pavel </a:t>
            </a:r>
            <a:r>
              <a:rPr lang="cs-CZ" b="1" dirty="0" err="1" smtClean="0"/>
              <a:t>Bäumer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b/ Na západní frontě klid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endParaRPr lang="cs-CZ" sz="1200" dirty="0" smtClean="0"/>
          </a:p>
          <a:p>
            <a:pPr>
              <a:buNone/>
            </a:pPr>
            <a:r>
              <a:rPr lang="cs-CZ" dirty="0" smtClean="0"/>
              <a:t>3. </a:t>
            </a:r>
            <a:r>
              <a:rPr lang="cs-CZ" b="1" i="1" dirty="0" smtClean="0"/>
              <a:t>Ernest </a:t>
            </a:r>
            <a:r>
              <a:rPr lang="cs-CZ" b="1" i="1" dirty="0" err="1" smtClean="0"/>
              <a:t>Hemingway</a:t>
            </a:r>
            <a:r>
              <a:rPr lang="cs-CZ" b="1" i="1" dirty="0" smtClean="0"/>
              <a:t> získal Nobelovu cenu za literaturu za novelu Stařec a moře. </a:t>
            </a:r>
            <a:r>
              <a:rPr lang="cs-CZ" dirty="0" smtClean="0"/>
              <a:t>Je toto tvrzení pravdivé?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ANO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Světová meziválečná próza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699512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000" dirty="0" smtClean="0"/>
              <a:t>4. Ernest </a:t>
            </a:r>
            <a:r>
              <a:rPr lang="cs-CZ" sz="3000" dirty="0" err="1" smtClean="0"/>
              <a:t>Hemingway</a:t>
            </a:r>
            <a:r>
              <a:rPr lang="cs-CZ" sz="3000" dirty="0" smtClean="0"/>
              <a:t> bývá řazen do </a:t>
            </a:r>
            <a:r>
              <a:rPr lang="cs-CZ" sz="3000" b="1" dirty="0" smtClean="0"/>
              <a:t>skupiny autorů poznamenaných válkou</a:t>
            </a:r>
            <a:r>
              <a:rPr lang="cs-CZ" sz="3000" dirty="0" smtClean="0"/>
              <a:t>. Jakým pojmem tuto generaci označujeme?</a:t>
            </a:r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r>
              <a:rPr lang="cs-CZ" sz="3000" dirty="0"/>
              <a:t>	</a:t>
            </a:r>
            <a:r>
              <a:rPr lang="cs-CZ" sz="3000" dirty="0" smtClean="0"/>
              <a:t>	c/ ztracená generace</a:t>
            </a:r>
          </a:p>
          <a:p>
            <a:pPr>
              <a:buNone/>
            </a:pPr>
            <a:r>
              <a:rPr lang="cs-CZ" sz="3000" dirty="0"/>
              <a:t>	</a:t>
            </a:r>
            <a:r>
              <a:rPr lang="cs-CZ" sz="3000" dirty="0" smtClean="0"/>
              <a:t>	</a:t>
            </a:r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Světová meziválečná próza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5</a:t>
            </a:r>
            <a:r>
              <a:rPr lang="cs-CZ" dirty="0" smtClean="0"/>
              <a:t>. Určete </a:t>
            </a:r>
            <a:r>
              <a:rPr lang="cs-CZ" b="1" dirty="0" smtClean="0"/>
              <a:t>autora</a:t>
            </a:r>
            <a:r>
              <a:rPr lang="cs-CZ" dirty="0" smtClean="0"/>
              <a:t> následující ukázky: </a:t>
            </a:r>
          </a:p>
          <a:p>
            <a:pPr>
              <a:buNone/>
            </a:pPr>
            <a:r>
              <a:rPr lang="cs-CZ" i="1" dirty="0"/>
              <a:t>	</a:t>
            </a:r>
            <a:r>
              <a:rPr lang="cs-CZ" i="1" dirty="0" smtClean="0"/>
              <a:t>„A </a:t>
            </a:r>
            <a:r>
              <a:rPr lang="cs-CZ" i="1" dirty="0" err="1" smtClean="0"/>
              <a:t>George</a:t>
            </a:r>
            <a:r>
              <a:rPr lang="cs-CZ" i="1" dirty="0" smtClean="0"/>
              <a:t> zdvihl pistoli a sevřel ji pevněji, aby se nechvěla, a ústí hlavně přiblížil až k zátylku. Ruka se mu prudce třásla, ale obličej mu strnul a ruka nabyla pevnosti. Stiskl spoušť. Do kopců zarachotil třesk výstřelu a přirachotil zase dolů. </a:t>
            </a:r>
            <a:r>
              <a:rPr lang="cs-CZ" i="1" dirty="0" err="1" smtClean="0"/>
              <a:t>Lennie</a:t>
            </a:r>
            <a:r>
              <a:rPr lang="cs-CZ" i="1" dirty="0" smtClean="0"/>
              <a:t> sebou škubl a pak se pomalu složil dopředu na písek, a už ležel a ani se nezachvěl.“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/>
              <a:t>	</a:t>
            </a:r>
            <a:r>
              <a:rPr lang="cs-CZ" dirty="0" smtClean="0"/>
              <a:t>d/ John </a:t>
            </a:r>
            <a:r>
              <a:rPr lang="cs-CZ" dirty="0" err="1" smtClean="0"/>
              <a:t>Steinbeck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Světová meziválečná próza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6</a:t>
            </a:r>
            <a:r>
              <a:rPr lang="cs-CZ" dirty="0" smtClean="0"/>
              <a:t>. O jaký </a:t>
            </a:r>
            <a:r>
              <a:rPr lang="cs-CZ" b="1" dirty="0" smtClean="0"/>
              <a:t>literární útvar </a:t>
            </a:r>
            <a:r>
              <a:rPr lang="cs-CZ" dirty="0" smtClean="0"/>
              <a:t>se jedná v případě Rollandovy prózy Petr a Lucie?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b/ novela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endParaRPr lang="cs-CZ" sz="1000" dirty="0"/>
          </a:p>
          <a:p>
            <a:pPr>
              <a:buNone/>
            </a:pPr>
            <a:r>
              <a:rPr lang="cs-CZ" dirty="0" smtClean="0"/>
              <a:t>7. </a:t>
            </a:r>
            <a:r>
              <a:rPr lang="cs-CZ" b="1" i="1" dirty="0" smtClean="0"/>
              <a:t>Malý princ vyšel ještě za </a:t>
            </a:r>
            <a:r>
              <a:rPr lang="cs-CZ" b="1" i="1" dirty="0" err="1" smtClean="0"/>
              <a:t>Exup</a:t>
            </a:r>
            <a:r>
              <a:rPr lang="az-Cyrl-AZ" b="1" i="1" dirty="0" smtClean="0"/>
              <a:t>ѐ</a:t>
            </a:r>
            <a:r>
              <a:rPr lang="cs-CZ" b="1" i="1" dirty="0" err="1" smtClean="0"/>
              <a:t>ryho</a:t>
            </a:r>
            <a:r>
              <a:rPr lang="cs-CZ" b="1" i="1" dirty="0" smtClean="0"/>
              <a:t> života. </a:t>
            </a:r>
            <a:r>
              <a:rPr lang="cs-CZ" dirty="0" smtClean="0"/>
              <a:t>Je toto tvrzení pravdivé?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ANO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Světová meziválečná próza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8. Ve kterém z děl </a:t>
            </a:r>
            <a:r>
              <a:rPr lang="cs-CZ" dirty="0" err="1" smtClean="0"/>
              <a:t>Franze</a:t>
            </a:r>
            <a:r>
              <a:rPr lang="cs-CZ" dirty="0" smtClean="0"/>
              <a:t> Kafky vystupuje postava jménem </a:t>
            </a:r>
            <a:r>
              <a:rPr lang="cs-CZ" b="1" dirty="0" smtClean="0"/>
              <a:t>Josef K.</a:t>
            </a:r>
            <a:r>
              <a:rPr lang="cs-CZ" dirty="0" smtClean="0"/>
              <a:t>?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c/ Proces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>
              <a:buNone/>
            </a:pPr>
            <a:endParaRPr lang="cs-CZ" sz="1000" dirty="0"/>
          </a:p>
          <a:p>
            <a:pPr lvl="0">
              <a:buNone/>
            </a:pPr>
            <a:r>
              <a:rPr lang="cs-CZ" dirty="0"/>
              <a:t>9</a:t>
            </a:r>
            <a:r>
              <a:rPr lang="cs-CZ" dirty="0" smtClean="0"/>
              <a:t>. </a:t>
            </a:r>
            <a:r>
              <a:rPr lang="cs-CZ" dirty="0"/>
              <a:t>Kolik postav navštíví Malý princ, </a:t>
            </a:r>
            <a:r>
              <a:rPr lang="cs-CZ" b="1" dirty="0"/>
              <a:t>NEŽ</a:t>
            </a:r>
            <a:r>
              <a:rPr lang="cs-CZ" dirty="0"/>
              <a:t> přistane na planetě Zemi a potkává lišku, hada a pilota?</a:t>
            </a:r>
          </a:p>
          <a:p>
            <a:pPr>
              <a:buNone/>
            </a:pPr>
            <a:r>
              <a:rPr lang="cs-CZ" dirty="0" smtClean="0"/>
              <a:t>			</a:t>
            </a:r>
            <a:r>
              <a:rPr lang="cs-CZ" dirty="0"/>
              <a:t>				</a:t>
            </a:r>
          </a:p>
          <a:p>
            <a:pPr>
              <a:buNone/>
            </a:pPr>
            <a:r>
              <a:rPr lang="cs-CZ" dirty="0" smtClean="0"/>
              <a:t>		d</a:t>
            </a:r>
            <a:r>
              <a:rPr lang="cs-CZ" dirty="0"/>
              <a:t>/ šest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Světová meziválečná próza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10. K uvedeným spisovatelům uveďte </a:t>
            </a:r>
            <a:r>
              <a:rPr lang="cs-CZ" b="1" dirty="0" smtClean="0"/>
              <a:t>národnost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a/ Romain Rolland	FRANCOUZ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b/ Ernest </a:t>
            </a:r>
            <a:r>
              <a:rPr lang="cs-CZ" dirty="0" err="1" smtClean="0"/>
              <a:t>Hemingway</a:t>
            </a:r>
            <a:r>
              <a:rPr lang="cs-CZ" dirty="0" smtClean="0"/>
              <a:t>	AMERIČAN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c/ John </a:t>
            </a:r>
            <a:r>
              <a:rPr lang="cs-CZ" dirty="0" err="1" smtClean="0"/>
              <a:t>Steinbeck</a:t>
            </a:r>
            <a:r>
              <a:rPr lang="cs-CZ" dirty="0" smtClean="0"/>
              <a:t>	AMERIČAN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d/ </a:t>
            </a:r>
            <a:r>
              <a:rPr lang="cs-CZ" dirty="0" err="1" smtClean="0"/>
              <a:t>James</a:t>
            </a:r>
            <a:r>
              <a:rPr lang="cs-CZ" dirty="0" smtClean="0"/>
              <a:t> </a:t>
            </a:r>
            <a:r>
              <a:rPr lang="cs-CZ" dirty="0" err="1" smtClean="0"/>
              <a:t>Joyce</a:t>
            </a:r>
            <a:r>
              <a:rPr lang="cs-CZ" dirty="0" smtClean="0"/>
              <a:t>		ANGLIČAN (IR)</a:t>
            </a:r>
          </a:p>
          <a:p>
            <a:pPr>
              <a:buNone/>
            </a:pP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Světová meziválečná próza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11. K následujícím pojmům napište jejich představitele – tzn. se kterými spisovateli se příslušný termín pojí:</a:t>
            </a:r>
          </a:p>
          <a:p>
            <a:pPr>
              <a:buNone/>
            </a:pPr>
            <a:endParaRPr lang="cs-CZ" sz="1200" dirty="0" smtClean="0"/>
          </a:p>
          <a:p>
            <a:pPr>
              <a:buNone/>
            </a:pPr>
            <a:r>
              <a:rPr lang="cs-CZ" sz="1200" dirty="0" smtClean="0"/>
              <a:t>	</a:t>
            </a:r>
            <a:r>
              <a:rPr lang="cs-CZ" dirty="0" smtClean="0"/>
              <a:t>	a/ tvoří tzv. metodou ledovce 							E. HEMINGWAY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b/ novela se shakespearovským 		námětem 		R. ROLLAND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c/ jeho svět je absurdní, groteskní, 	pesimistický 		F. KAFKA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d/ všechny jeho knihy spojuje téma 	letectví 		A. DE SAINT-EXUPERY</a:t>
            </a:r>
          </a:p>
          <a:p>
            <a:pPr>
              <a:buNone/>
            </a:pP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Světová meziválečná próza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12. U každého z tvrzení napište, zda je pravdivé (ANO), či pravdivé není (NE):</a:t>
            </a:r>
            <a:endParaRPr lang="cs-CZ" sz="1200" dirty="0" smtClean="0"/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a/ moderní próza využívá tzv. 	„podtextu“</a:t>
            </a:r>
          </a:p>
          <a:p>
            <a:pPr>
              <a:buNone/>
            </a:pPr>
            <a:r>
              <a:rPr lang="cs-CZ" dirty="0" smtClean="0"/>
              <a:t>					ANO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b/ autor si zakládá na dějovosti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			NE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c/ dochází k prolínání časových a 	významových rovin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			 ANO</a:t>
            </a:r>
          </a:p>
          <a:p>
            <a:pPr>
              <a:buNone/>
            </a:pP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156</Words>
  <Application>Microsoft Office PowerPoint</Application>
  <PresentationFormat>Předvádění na obrazovce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VY_32_INOVACE_ČJPS2A_1760_ZEM Světová meziválečná próza</vt:lpstr>
      <vt:lpstr>Světová meziválečná próza</vt:lpstr>
      <vt:lpstr>Světová meziválečná próza</vt:lpstr>
      <vt:lpstr>Světová meziválečná próza</vt:lpstr>
      <vt:lpstr>Světová meziválečná próza</vt:lpstr>
      <vt:lpstr>Světová meziválečná próza</vt:lpstr>
      <vt:lpstr>Světová meziválečná próza</vt:lpstr>
      <vt:lpstr>Světová meziválečná próza</vt:lpstr>
      <vt:lpstr>Světová meziválečná próza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20</cp:revision>
  <dcterms:created xsi:type="dcterms:W3CDTF">2012-11-26T17:35:43Z</dcterms:created>
  <dcterms:modified xsi:type="dcterms:W3CDTF">2012-11-29T19:33:36Z</dcterms:modified>
</cp:coreProperties>
</file>