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E44167-E6C2-4D73-81DB-8B17CC1EF1E5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B1BB85-B6BD-47D6-8FA5-6E1D8724A1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499992" y="404664"/>
            <a:ext cx="4187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 smtClean="0"/>
              <a:t>VY_32_INOVACE_ČJPS2A_1860_ZEM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052736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Výukový materiál v rámci projektu OPVK 1.5 Peníze středním školám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projektu:		CZ.1.07/1.5.00/34.0883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projektu:		Rozvoj vzdělanosti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šablony:   		III/2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Datum vytvoření:	19.10.2012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Autor:			Mgr. Petra Zemánková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Určeno pro předmět:   	Český jazyk a literatura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Tematická oblast:	Česká a světová literatura 1.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. 20. století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Obor vzdělání:		Podnikání (64-41-L/51) 2. ročník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                                           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výukového materiálu:								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Franz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 Kafka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Popis využití: 		Výukový materiál s úkoly pro žáky s 				využitím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dataprojektoru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, notebooku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Čas:  			20 minut </a:t>
            </a:r>
            <a:endParaRPr lang="cs-CZ" dirty="0" smtClean="0">
              <a:latin typeface="Century Gothic" pitchFamily="34" charset="0"/>
              <a:cs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narodil se v Praze – na Starém Městě v židovské rodině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jeho rodným jazykem byla</a:t>
            </a:r>
          </a:p>
          <a:p>
            <a:pPr>
              <a:buNone/>
            </a:pPr>
            <a:r>
              <a:rPr lang="cs-CZ" dirty="0" smtClean="0"/>
              <a:t>	němčina, uměl také česky a </a:t>
            </a:r>
          </a:p>
          <a:p>
            <a:pPr>
              <a:buNone/>
            </a:pPr>
            <a:r>
              <a:rPr lang="cs-CZ" dirty="0" smtClean="0"/>
              <a:t>	francouzsky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studoval na německém gymnáziu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pak na německé části UK práva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 ukončení studia pracoval </a:t>
            </a:r>
          </a:p>
          <a:p>
            <a:pPr>
              <a:buNone/>
            </a:pPr>
            <a:r>
              <a:rPr lang="cs-CZ" dirty="0" smtClean="0"/>
              <a:t>	v pojišťovnách nejdříve jako </a:t>
            </a:r>
          </a:p>
          <a:p>
            <a:pPr>
              <a:buNone/>
            </a:pPr>
            <a:r>
              <a:rPr lang="cs-CZ" dirty="0" smtClean="0"/>
              <a:t>	koncipient, pak jako tajemník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  <p:pic>
        <p:nvPicPr>
          <p:cNvPr id="4" name="Obrázek 3" descr="httpcommons.wikimedia.orgwikiFileKafka5jahre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708920"/>
            <a:ext cx="2213223" cy="311271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372200" y="5949280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1 - Pětiletý F. Kafka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 celé tvorbě je patrný jeho vztah k otci – </a:t>
            </a:r>
            <a:r>
              <a:rPr lang="cs-CZ" dirty="0" err="1" smtClean="0"/>
              <a:t>Franz</a:t>
            </a:r>
            <a:r>
              <a:rPr lang="cs-CZ" dirty="0" smtClean="0"/>
              <a:t> z něj měl celý život strach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celý život se velmi podceňoval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byl vždy pečlivě upraven, oblíben v práci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měl komplikovaný vztah k ženám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se svou přítelkyní </a:t>
            </a:r>
            <a:r>
              <a:rPr lang="cs-CZ" dirty="0" err="1" smtClean="0"/>
              <a:t>Felice</a:t>
            </a:r>
            <a:r>
              <a:rPr lang="cs-CZ" dirty="0" smtClean="0"/>
              <a:t> Bauerovou byl dokonce dvakrát zasnouben, přesto se nakonec rozešli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roce 1917 onemocněl tuberkulózou, na niž o sedm let později umírá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pic>
        <p:nvPicPr>
          <p:cNvPr id="4" name="Zástupný symbol pro obsah 3" descr="httpcommons.wikimedia.orgwikiFranz_Kaf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6136" y="1196752"/>
            <a:ext cx="2720308" cy="3587219"/>
          </a:xfrm>
        </p:spPr>
      </p:pic>
      <p:pic>
        <p:nvPicPr>
          <p:cNvPr id="5" name="Obrázek 4" descr="httpcs.wikipedia.orgwikiSouborFranz_Kafka_Signature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373216"/>
            <a:ext cx="2286000" cy="8001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732240" y="48691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64288" y="63093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1124744"/>
            <a:ext cx="55446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65000"/>
              <a:buFont typeface="Wingdings" pitchFamily="2" charset="2"/>
              <a:buChar char="v"/>
            </a:pPr>
            <a:r>
              <a:rPr lang="cs-CZ" sz="2800" dirty="0" smtClean="0"/>
              <a:t> všechny knihy psal v němčině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první překladatelkou jeho knih</a:t>
            </a:r>
          </a:p>
          <a:p>
            <a:pPr>
              <a:buSzPct val="65000"/>
            </a:pPr>
            <a:r>
              <a:rPr lang="cs-CZ" sz="2800" dirty="0" smtClean="0"/>
              <a:t>   do českého jazyka se stala jeho</a:t>
            </a:r>
          </a:p>
          <a:p>
            <a:pPr>
              <a:buSzPct val="65000"/>
            </a:pPr>
            <a:r>
              <a:rPr lang="cs-CZ" sz="2800" dirty="0" smtClean="0"/>
              <a:t>   přítelkyně Milena Jesenská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jeho jediným přítelem byl Max</a:t>
            </a:r>
          </a:p>
          <a:p>
            <a:pPr>
              <a:buSzPct val="65000"/>
            </a:pPr>
            <a:r>
              <a:rPr lang="cs-CZ" sz="2800" dirty="0" smtClean="0"/>
              <a:t>   Brod – v závěti jej Kafka žádá,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aby byla zničena veškerá jeho  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neuveřejněná díla, dopisy a 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deníky – Max Brod jeho přání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nerespektoval a vše vydal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díla – Proměna, Proces, Zámek,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Amerika (nedokončený román)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PROMĚNA (1915)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jednoho rána se Řehoř </a:t>
            </a:r>
            <a:r>
              <a:rPr lang="cs-CZ" dirty="0" err="1" smtClean="0"/>
              <a:t>Samsa</a:t>
            </a:r>
            <a:r>
              <a:rPr lang="cs-CZ" dirty="0" smtClean="0"/>
              <a:t> probudil proměněný v jakýsi nestvůrný hmyz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jeho jedinou starostí je, jak se omluví v práci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žije v bytě s rodiči a sestrou – je ovšem jediný, kdo chodí do práce a vydělává peníze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 závěru příběhu umírá, aniž by se čtenář dozvěděl, proč se tak stalo</a:t>
            </a:r>
          </a:p>
          <a:p>
            <a:pPr>
              <a:buNone/>
            </a:pPr>
            <a:r>
              <a:rPr lang="cs-CZ" dirty="0" smtClean="0"/>
              <a:t>ÚKOL Č. 1 – ČÍM SE ŘEHOŘ SAMSA PROVINIL, ŽE JEJ KAFKA NECHÁVÁ ZEMŘÍT? (nápověda – viz skripta Česká literatura 2. </a:t>
            </a:r>
            <a:r>
              <a:rPr lang="cs-CZ" dirty="0" err="1" smtClean="0"/>
              <a:t>pol</a:t>
            </a:r>
            <a:r>
              <a:rPr lang="cs-CZ" dirty="0" smtClean="0"/>
              <a:t>. 20. století – str. 30-31)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PROCES (1915)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hlavní postavou je Josef K., kterého v den jeho třicátých narozenin navštíví dva muži a sdělí mu, že se má dostavit k soudu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Josef K. po celou dobu románu nerozumí tomu, z čeho je obviněn a proč by měl být odsouzen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 zinscenovaném procesu jej tito dva muži vyvezou za město a tam jej bez milosti popraví</a:t>
            </a:r>
          </a:p>
          <a:p>
            <a:pPr>
              <a:buNone/>
            </a:pPr>
            <a:r>
              <a:rPr lang="cs-CZ" dirty="0" smtClean="0"/>
              <a:t>ÚKOL Č. 2 – ČÍM SE JOSEF K. PROVINIL, ŽE MUSÍ ZEMŘÍT? (nápověda – viz skripta Česká literatura 2. </a:t>
            </a:r>
            <a:r>
              <a:rPr lang="cs-CZ" dirty="0" err="1" smtClean="0"/>
              <a:t>pol</a:t>
            </a:r>
            <a:r>
              <a:rPr lang="cs-CZ" dirty="0" smtClean="0"/>
              <a:t>. 20. století – str. 30-31)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pic>
        <p:nvPicPr>
          <p:cNvPr id="4" name="Zástupný symbol pro obsah 3" descr="httpcs.wikipedia.orgwikiSouborFranzKafkaGravePrague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3095823" cy="4127764"/>
          </a:xfrm>
        </p:spPr>
      </p:pic>
      <p:sp>
        <p:nvSpPr>
          <p:cNvPr id="5" name="TextovéPole 4"/>
          <p:cNvSpPr txBox="1"/>
          <p:nvPr/>
        </p:nvSpPr>
        <p:spPr>
          <a:xfrm>
            <a:off x="5436096" y="530120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4 - Hrob </a:t>
            </a:r>
            <a:r>
              <a:rPr lang="cs-CZ" dirty="0" err="1" smtClean="0"/>
              <a:t>Franze</a:t>
            </a:r>
            <a:r>
              <a:rPr lang="cs-CZ" dirty="0" smtClean="0"/>
              <a:t> Kafky a jeho rodičů na Novém židovském hřbitově v Praze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124744"/>
            <a:ext cx="52565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ZÁKLADNÍ ZNAKY JEHO TVORBY: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b="1" dirty="0"/>
              <a:t> </a:t>
            </a:r>
            <a:r>
              <a:rPr lang="cs-CZ" sz="2800" dirty="0" smtClean="0"/>
              <a:t>jeho svět je líčen jako </a:t>
            </a:r>
          </a:p>
          <a:p>
            <a:pPr>
              <a:buSzPct val="65000"/>
            </a:pPr>
            <a:r>
              <a:rPr lang="cs-CZ" sz="2800" dirty="0" smtClean="0"/>
              <a:t>   absurdní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jeho knihy jsou silně 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pesimistické – cítíme z nich</a:t>
            </a:r>
          </a:p>
          <a:p>
            <a:pPr>
              <a:buSzPct val="65000"/>
            </a:pPr>
            <a:r>
              <a:rPr lang="cs-CZ" sz="2800" dirty="0" smtClean="0"/>
              <a:t>   bezvýchodnost, izolovanost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mnoho hlavních postav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nemá příjmení, příp. jména</a:t>
            </a:r>
          </a:p>
          <a:p>
            <a:pPr>
              <a:buSzPct val="65000"/>
            </a:pPr>
            <a:r>
              <a:rPr lang="cs-CZ" sz="2800" dirty="0"/>
              <a:t> </a:t>
            </a:r>
            <a:r>
              <a:rPr lang="cs-CZ" sz="2800" dirty="0" smtClean="0"/>
              <a:t>  hlavních postav jsou zvláštní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jsou předmětem ponižování</a:t>
            </a:r>
          </a:p>
          <a:p>
            <a:pPr>
              <a:buSzPct val="65000"/>
              <a:buFont typeface="Wingdings" pitchFamily="2" charset="2"/>
              <a:buChar char="v"/>
            </a:pPr>
            <a:r>
              <a:rPr lang="cs-CZ" sz="2800" dirty="0"/>
              <a:t> </a:t>
            </a:r>
            <a:r>
              <a:rPr lang="cs-CZ" sz="2800" dirty="0" smtClean="0"/>
              <a:t>konce jsou bezvýchodné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Franz</a:t>
            </a:r>
            <a:r>
              <a:rPr lang="cs-CZ" dirty="0" smtClean="0"/>
              <a:t> Kafka (1883-1924)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12474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stal se inspirací pro další generace či skupiny:</a:t>
            </a:r>
          </a:p>
          <a:p>
            <a:pPr>
              <a:buNone/>
            </a:pPr>
            <a:r>
              <a:rPr lang="cs-CZ" dirty="0" smtClean="0"/>
              <a:t>	- moderna</a:t>
            </a:r>
          </a:p>
          <a:p>
            <a:pPr>
              <a:buNone/>
            </a:pPr>
            <a:r>
              <a:rPr lang="cs-CZ" dirty="0" smtClean="0"/>
              <a:t>	- existencialismus</a:t>
            </a:r>
          </a:p>
          <a:p>
            <a:pPr>
              <a:buNone/>
            </a:pPr>
            <a:r>
              <a:rPr lang="cs-CZ" dirty="0" smtClean="0"/>
              <a:t>	- magický realismus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ÚKOL Č. 3 – NAJDĚTE VE SLOVNÍKU, VE SKRIPTECH ČI NA INTERNETU VYSVĚTLENÍ PODSTATY VÝŠE UVEDENÝCH POJMŮ A JEJICH SOUVISLOST S DÍLEM FRANZE KAFKY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Použitá literatura:</a:t>
            </a:r>
          </a:p>
          <a:p>
            <a:r>
              <a:rPr lang="cs-CZ" sz="2000" dirty="0" smtClean="0"/>
              <a:t>PROKOP , V.:  </a:t>
            </a:r>
            <a:r>
              <a:rPr lang="cs-CZ" sz="2000" i="1" dirty="0" smtClean="0"/>
              <a:t>Přehled české literatury 20. století</a:t>
            </a:r>
            <a:r>
              <a:rPr lang="cs-CZ" sz="2000" dirty="0" smtClean="0"/>
              <a:t>. Sokolov 2001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PROKOP , V.:  </a:t>
            </a:r>
            <a:r>
              <a:rPr lang="cs-CZ" sz="2000" i="1" dirty="0" smtClean="0"/>
              <a:t>Přehled </a:t>
            </a:r>
            <a:r>
              <a:rPr lang="cs-CZ" sz="2000" i="1" dirty="0" smtClean="0"/>
              <a:t>světové </a:t>
            </a:r>
            <a:r>
              <a:rPr lang="cs-CZ" sz="2000" i="1" dirty="0" smtClean="0"/>
              <a:t>literatury 20. století</a:t>
            </a:r>
            <a:r>
              <a:rPr lang="cs-CZ" sz="2000" dirty="0" smtClean="0"/>
              <a:t>. Sokolov 2001.</a:t>
            </a:r>
          </a:p>
          <a:p>
            <a:r>
              <a:rPr lang="cs-CZ" sz="2000" dirty="0" smtClean="0"/>
              <a:t>KLIMEŠ</a:t>
            </a:r>
            <a:r>
              <a:rPr lang="cs-CZ" sz="2000" dirty="0" smtClean="0"/>
              <a:t>, L.: </a:t>
            </a:r>
            <a:r>
              <a:rPr lang="cs-CZ" sz="2000" i="1" dirty="0" smtClean="0"/>
              <a:t>Slovník cizích slov. </a:t>
            </a:r>
            <a:r>
              <a:rPr lang="cs-CZ" sz="2000" dirty="0" smtClean="0"/>
              <a:t>Praha 1995.</a:t>
            </a:r>
          </a:p>
          <a:p>
            <a:r>
              <a:rPr lang="cs-CZ" sz="2000" dirty="0" smtClean="0"/>
              <a:t>http://cs.wikipedia.org/wiki/Franz_Kafka</a:t>
            </a:r>
          </a:p>
          <a:p>
            <a:endParaRPr lang="cs-CZ" sz="2000" dirty="0"/>
          </a:p>
          <a:p>
            <a:r>
              <a:rPr lang="cs-CZ" sz="2000" dirty="0" smtClean="0"/>
              <a:t>Obrázky [cit. 19.10.2012]</a:t>
            </a:r>
          </a:p>
          <a:p>
            <a:r>
              <a:rPr lang="cs-CZ" sz="2000" dirty="0" smtClean="0"/>
              <a:t>obr. 1 – httpcommons.wikimedia.orgwikiFileKafka5jahre.jpg</a:t>
            </a:r>
          </a:p>
          <a:p>
            <a:r>
              <a:rPr lang="cs-CZ" sz="2000" dirty="0" smtClean="0"/>
              <a:t>obr. 2 – </a:t>
            </a:r>
            <a:r>
              <a:rPr lang="cs-CZ" sz="2000" dirty="0" err="1" smtClean="0"/>
              <a:t>httpcommons.wikimedia.orgwikiFranz</a:t>
            </a:r>
            <a:r>
              <a:rPr lang="cs-CZ" sz="2000" dirty="0" smtClean="0"/>
              <a:t>_Kafka</a:t>
            </a:r>
          </a:p>
          <a:p>
            <a:r>
              <a:rPr lang="cs-CZ" sz="2000" dirty="0" smtClean="0"/>
              <a:t>obr. 3 – </a:t>
            </a:r>
            <a:r>
              <a:rPr lang="cs-CZ" sz="2000" dirty="0" err="1" smtClean="0"/>
              <a:t>httpcs.wikipedia.orgwikiSouborFranz</a:t>
            </a:r>
            <a:r>
              <a:rPr lang="cs-CZ" sz="2000" dirty="0" smtClean="0"/>
              <a:t>_Kafka_</a:t>
            </a:r>
            <a:r>
              <a:rPr lang="cs-CZ" sz="2000" dirty="0" err="1" smtClean="0"/>
              <a:t>Signature.jpg</a:t>
            </a:r>
            <a:endParaRPr lang="cs-CZ" sz="2000" dirty="0" smtClean="0"/>
          </a:p>
          <a:p>
            <a:r>
              <a:rPr lang="cs-CZ" sz="2000" dirty="0" smtClean="0"/>
              <a:t>obr. 4 - </a:t>
            </a:r>
            <a:r>
              <a:rPr lang="cs-CZ" sz="2000" dirty="0" err="1" smtClean="0"/>
              <a:t>httpcs.wikipedia.orgwikiSouborFranzKafkaGravePrague.JPG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556</Words>
  <Application>Microsoft Office PowerPoint</Application>
  <PresentationFormat>Předvádění na obrazovce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Vrchol</vt:lpstr>
      <vt:lpstr>Snímek 1</vt:lpstr>
      <vt:lpstr>Franz Kafka (1883-1924)</vt:lpstr>
      <vt:lpstr>Franz Kafka (1883-1924)</vt:lpstr>
      <vt:lpstr>Franz Kafka (1883-1924)</vt:lpstr>
      <vt:lpstr>Franz Kafka (1883-1924)</vt:lpstr>
      <vt:lpstr>Franz Kafka (1883-1924)</vt:lpstr>
      <vt:lpstr>Franz Kafka (1883-1924)</vt:lpstr>
      <vt:lpstr>Franz Kafka (1883-1924)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10</cp:revision>
  <dcterms:created xsi:type="dcterms:W3CDTF">2012-10-29T19:51:25Z</dcterms:created>
  <dcterms:modified xsi:type="dcterms:W3CDTF">2012-10-29T21:40:55Z</dcterms:modified>
</cp:coreProperties>
</file>