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photoAlbum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B226-31F7-4830-88D1-1F9DFC22AE5C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8476-863A-4E9C-883D-DE52B889D6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B226-31F7-4830-88D1-1F9DFC22AE5C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8476-863A-4E9C-883D-DE52B889D6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B226-31F7-4830-88D1-1F9DFC22AE5C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8476-863A-4E9C-883D-DE52B889D6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B226-31F7-4830-88D1-1F9DFC22AE5C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8476-863A-4E9C-883D-DE52B889D6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B226-31F7-4830-88D1-1F9DFC22AE5C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8476-863A-4E9C-883D-DE52B889D6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B226-31F7-4830-88D1-1F9DFC22AE5C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8476-863A-4E9C-883D-DE52B889D6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B226-31F7-4830-88D1-1F9DFC22AE5C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8476-863A-4E9C-883D-DE52B889D6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B226-31F7-4830-88D1-1F9DFC22AE5C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8476-863A-4E9C-883D-DE52B889D6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B226-31F7-4830-88D1-1F9DFC22AE5C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8476-863A-4E9C-883D-DE52B889D6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B226-31F7-4830-88D1-1F9DFC22AE5C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8476-863A-4E9C-883D-DE52B889D6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B226-31F7-4830-88D1-1F9DFC22AE5C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8476-863A-4E9C-883D-DE52B889D6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4B226-31F7-4830-88D1-1F9DFC22AE5C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28476-863A-4E9C-883D-DE52B889D60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etra\Desktop\Šablony\loga_pruhled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04664"/>
            <a:ext cx="3203848" cy="591504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5148064" y="404664"/>
            <a:ext cx="3641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VY_32_INOVACE_ČJPS2A_1960_ZEM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79512" y="1052735"/>
            <a:ext cx="86409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solidFill>
                  <a:schemeClr val="tx2"/>
                </a:solidFill>
              </a:rPr>
              <a:t>Výukový materiál v rámci projektu OPVK 1.5 Peníze středním školám</a:t>
            </a:r>
          </a:p>
          <a:p>
            <a:r>
              <a:rPr lang="cs-CZ" b="1" dirty="0">
                <a:solidFill>
                  <a:schemeClr val="tx2"/>
                </a:solidFill>
              </a:rPr>
              <a:t/>
            </a:r>
            <a:br>
              <a:rPr lang="cs-CZ" b="1" dirty="0">
                <a:solidFill>
                  <a:schemeClr val="tx2"/>
                </a:solidFill>
              </a:rPr>
            </a:br>
            <a:r>
              <a:rPr lang="cs-CZ" b="1" dirty="0">
                <a:solidFill>
                  <a:schemeClr val="tx2"/>
                </a:solidFill>
              </a:rPr>
              <a:t>Číslo projektu:			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CZ.1.07/1.5.00/34.0883 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Název projektu:		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	Rozvoj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vzdělanosti</a:t>
            </a:r>
          </a:p>
          <a:p>
            <a:r>
              <a:rPr lang="cs-CZ" b="1" dirty="0">
                <a:solidFill>
                  <a:schemeClr val="tx2"/>
                </a:solidFill>
              </a:rPr>
              <a:t>Číslo šablony:   		</a:t>
            </a:r>
            <a:r>
              <a:rPr lang="cs-CZ" b="1" dirty="0" smtClean="0">
                <a:solidFill>
                  <a:schemeClr val="tx2"/>
                </a:solidFill>
              </a:rPr>
              <a:t>	III/2</a:t>
            </a:r>
            <a:r>
              <a:rPr lang="cs-CZ" b="1" dirty="0">
                <a:solidFill>
                  <a:schemeClr val="tx2"/>
                </a:solidFill>
              </a:rPr>
              <a:t/>
            </a:r>
            <a:br>
              <a:rPr lang="cs-CZ" b="1" dirty="0">
                <a:solidFill>
                  <a:schemeClr val="tx2"/>
                </a:solidFill>
              </a:rPr>
            </a:br>
            <a:r>
              <a:rPr lang="cs-CZ" b="1" dirty="0">
                <a:solidFill>
                  <a:schemeClr val="tx2"/>
                </a:solidFill>
              </a:rPr>
              <a:t>Datum vytvoření:	</a:t>
            </a:r>
            <a:r>
              <a:rPr lang="cs-CZ" b="1" dirty="0" smtClean="0">
                <a:solidFill>
                  <a:schemeClr val="tx2"/>
                </a:solidFill>
              </a:rPr>
              <a:t>		15.10</a:t>
            </a:r>
            <a:r>
              <a:rPr lang="cs-CZ" b="1" dirty="0">
                <a:solidFill>
                  <a:schemeClr val="tx2"/>
                </a:solidFill>
              </a:rPr>
              <a:t>. 2012</a:t>
            </a:r>
            <a:br>
              <a:rPr lang="cs-CZ" b="1" dirty="0">
                <a:solidFill>
                  <a:schemeClr val="tx2"/>
                </a:solidFill>
              </a:rPr>
            </a:br>
            <a:r>
              <a:rPr lang="cs-CZ" b="1" dirty="0">
                <a:solidFill>
                  <a:schemeClr val="tx2"/>
                </a:solidFill>
              </a:rPr>
              <a:t>Autor:			</a:t>
            </a:r>
            <a:r>
              <a:rPr lang="cs-CZ" b="1" dirty="0" smtClean="0">
                <a:solidFill>
                  <a:schemeClr val="tx2"/>
                </a:solidFill>
              </a:rPr>
              <a:t>	Mgr</a:t>
            </a:r>
            <a:r>
              <a:rPr lang="cs-CZ" b="1" dirty="0">
                <a:solidFill>
                  <a:schemeClr val="tx2"/>
                </a:solidFill>
              </a:rPr>
              <a:t>. Petra Zemánková</a:t>
            </a:r>
            <a:br>
              <a:rPr lang="cs-CZ" b="1" dirty="0">
                <a:solidFill>
                  <a:schemeClr val="tx2"/>
                </a:solidFill>
              </a:rPr>
            </a:br>
            <a:r>
              <a:rPr lang="cs-CZ" b="1" dirty="0">
                <a:solidFill>
                  <a:schemeClr val="tx2"/>
                </a:solidFill>
              </a:rPr>
              <a:t>Určeno pro předmět:      </a:t>
            </a:r>
            <a:r>
              <a:rPr lang="cs-CZ" b="1" dirty="0" smtClean="0">
                <a:solidFill>
                  <a:schemeClr val="tx2"/>
                </a:solidFill>
              </a:rPr>
              <a:t>		Český </a:t>
            </a:r>
            <a:r>
              <a:rPr lang="cs-CZ" b="1" dirty="0">
                <a:solidFill>
                  <a:schemeClr val="tx2"/>
                </a:solidFill>
              </a:rPr>
              <a:t>jazyk a literatura</a:t>
            </a:r>
            <a:br>
              <a:rPr lang="cs-CZ" b="1" dirty="0">
                <a:solidFill>
                  <a:schemeClr val="tx2"/>
                </a:solidFill>
              </a:rPr>
            </a:br>
            <a:r>
              <a:rPr lang="cs-CZ" b="1" dirty="0">
                <a:solidFill>
                  <a:schemeClr val="tx2"/>
                </a:solidFill>
              </a:rPr>
              <a:t>Tematická oblast:	</a:t>
            </a:r>
            <a:r>
              <a:rPr lang="cs-CZ" b="1" dirty="0" smtClean="0">
                <a:solidFill>
                  <a:schemeClr val="tx2"/>
                </a:solidFill>
              </a:rPr>
              <a:t>		Česká a světová literatura 1. </a:t>
            </a:r>
            <a:r>
              <a:rPr lang="cs-CZ" b="1" dirty="0" err="1" smtClean="0">
                <a:solidFill>
                  <a:schemeClr val="tx2"/>
                </a:solidFill>
              </a:rPr>
              <a:t>pol</a:t>
            </a:r>
            <a:r>
              <a:rPr lang="cs-CZ" b="1" dirty="0" smtClean="0">
                <a:solidFill>
                  <a:schemeClr val="tx2"/>
                </a:solidFill>
              </a:rPr>
              <a:t>. 20. století</a:t>
            </a:r>
            <a:r>
              <a:rPr lang="cs-CZ" b="1" dirty="0">
                <a:solidFill>
                  <a:schemeClr val="tx2"/>
                </a:solidFill>
              </a:rPr>
              <a:t>	 </a:t>
            </a:r>
          </a:p>
          <a:p>
            <a:r>
              <a:rPr lang="cs-CZ" b="1" dirty="0">
                <a:solidFill>
                  <a:schemeClr val="tx2"/>
                </a:solidFill>
              </a:rPr>
              <a:t>Obor vzdělání:		</a:t>
            </a:r>
            <a:r>
              <a:rPr lang="cs-CZ" b="1" dirty="0" smtClean="0">
                <a:solidFill>
                  <a:schemeClr val="tx2"/>
                </a:solidFill>
              </a:rPr>
              <a:t>	Podnikání (</a:t>
            </a:r>
            <a:r>
              <a:rPr lang="cs-CZ" b="1" dirty="0" smtClean="0">
                <a:solidFill>
                  <a:schemeClr val="tx2"/>
                </a:solidFill>
                <a:cs typeface="Calibri" pitchFamily="34" charset="0"/>
              </a:rPr>
              <a:t>64-41-L/51</a:t>
            </a:r>
            <a:r>
              <a:rPr lang="cs-CZ" b="1" dirty="0" smtClean="0">
                <a:solidFill>
                  <a:schemeClr val="tx2"/>
                </a:solidFill>
              </a:rPr>
              <a:t>) 2. </a:t>
            </a:r>
            <a:r>
              <a:rPr lang="cs-CZ" b="1" dirty="0">
                <a:solidFill>
                  <a:schemeClr val="tx2"/>
                </a:solidFill>
              </a:rPr>
              <a:t>ročník</a:t>
            </a:r>
            <a:br>
              <a:rPr lang="cs-CZ" b="1" dirty="0">
                <a:solidFill>
                  <a:schemeClr val="tx2"/>
                </a:solidFill>
              </a:rPr>
            </a:br>
            <a:r>
              <a:rPr lang="cs-CZ" b="1" dirty="0">
                <a:solidFill>
                  <a:schemeClr val="tx2"/>
                </a:solidFill>
              </a:rPr>
              <a:t>                                            </a:t>
            </a:r>
            <a:br>
              <a:rPr lang="cs-CZ" b="1" dirty="0">
                <a:solidFill>
                  <a:schemeClr val="tx2"/>
                </a:solidFill>
              </a:rPr>
            </a:br>
            <a:r>
              <a:rPr lang="cs-CZ" b="1" dirty="0">
                <a:solidFill>
                  <a:schemeClr val="tx2"/>
                </a:solidFill>
              </a:rPr>
              <a:t>Název výukového materiálu: </a:t>
            </a:r>
            <a:r>
              <a:rPr lang="cs-CZ" b="1" dirty="0" smtClean="0">
                <a:solidFill>
                  <a:schemeClr val="tx2"/>
                </a:solidFill>
              </a:rPr>
              <a:t>		</a:t>
            </a:r>
            <a:r>
              <a:rPr lang="cs-CZ" b="1" dirty="0" err="1" smtClean="0">
                <a:solidFill>
                  <a:schemeClr val="tx2"/>
                </a:solidFill>
              </a:rPr>
              <a:t>Antoine</a:t>
            </a:r>
            <a:r>
              <a:rPr lang="cs-CZ" b="1" dirty="0" smtClean="0">
                <a:solidFill>
                  <a:schemeClr val="tx2"/>
                </a:solidFill>
              </a:rPr>
              <a:t> de </a:t>
            </a:r>
            <a:r>
              <a:rPr lang="cs-CZ" b="1" dirty="0" err="1" smtClean="0">
                <a:solidFill>
                  <a:schemeClr val="tx2"/>
                </a:solidFill>
              </a:rPr>
              <a:t>Saint</a:t>
            </a:r>
            <a:r>
              <a:rPr lang="cs-CZ" b="1" dirty="0" smtClean="0">
                <a:solidFill>
                  <a:schemeClr val="tx2"/>
                </a:solidFill>
              </a:rPr>
              <a:t>-</a:t>
            </a:r>
            <a:r>
              <a:rPr lang="cs-CZ" b="1" dirty="0" err="1" smtClean="0">
                <a:solidFill>
                  <a:schemeClr val="tx2"/>
                </a:solidFill>
              </a:rPr>
              <a:t>Exup</a:t>
            </a:r>
            <a:r>
              <a:rPr lang="az-Cyrl-AZ" b="1" dirty="0" smtClean="0">
                <a:solidFill>
                  <a:schemeClr val="tx2"/>
                </a:solidFill>
              </a:rPr>
              <a:t>ѐ</a:t>
            </a:r>
            <a:r>
              <a:rPr lang="cs-CZ" b="1" dirty="0" err="1" smtClean="0">
                <a:solidFill>
                  <a:schemeClr val="tx2"/>
                </a:solidFill>
              </a:rPr>
              <a:t>ry</a:t>
            </a:r>
            <a:r>
              <a:rPr lang="cs-CZ" b="1" dirty="0" smtClean="0">
                <a:solidFill>
                  <a:schemeClr val="tx2"/>
                </a:solidFill>
              </a:rPr>
              <a:t> – Malý princ </a:t>
            </a:r>
            <a:r>
              <a:rPr lang="cs-CZ" b="1" dirty="0">
                <a:solidFill>
                  <a:schemeClr val="tx2"/>
                </a:solidFill>
              </a:rPr>
              <a:t>– učební </a:t>
            </a:r>
            <a:r>
              <a:rPr lang="cs-CZ" b="1" dirty="0" smtClean="0">
                <a:solidFill>
                  <a:schemeClr val="tx2"/>
                </a:solidFill>
              </a:rPr>
              <a:t>					materiál </a:t>
            </a:r>
            <a:r>
              <a:rPr lang="cs-CZ" b="1" dirty="0">
                <a:solidFill>
                  <a:schemeClr val="tx2"/>
                </a:solidFill>
              </a:rPr>
              <a:t>s </a:t>
            </a:r>
            <a:r>
              <a:rPr lang="cs-CZ" b="1" dirty="0" smtClean="0">
                <a:solidFill>
                  <a:schemeClr val="tx2"/>
                </a:solidFill>
              </a:rPr>
              <a:t>úkoly</a:t>
            </a:r>
            <a:r>
              <a:rPr lang="cs-CZ" b="1" dirty="0">
                <a:solidFill>
                  <a:schemeClr val="tx2"/>
                </a:solidFill>
              </a:rPr>
              <a:t/>
            </a:r>
            <a:br>
              <a:rPr lang="cs-CZ" b="1" dirty="0">
                <a:solidFill>
                  <a:schemeClr val="tx2"/>
                </a:solidFill>
              </a:rPr>
            </a:br>
            <a:endParaRPr lang="cs-CZ" b="1" dirty="0">
              <a:solidFill>
                <a:schemeClr val="tx2"/>
              </a:solidFill>
            </a:endParaRPr>
          </a:p>
          <a:p>
            <a:r>
              <a:rPr lang="cs-CZ" b="1" dirty="0">
                <a:solidFill>
                  <a:schemeClr val="tx2"/>
                </a:solidFill>
              </a:rPr>
              <a:t>Popis využití: 		</a:t>
            </a:r>
            <a:r>
              <a:rPr lang="cs-CZ" b="1" dirty="0" smtClean="0">
                <a:solidFill>
                  <a:schemeClr val="tx2"/>
                </a:solidFill>
              </a:rPr>
              <a:t>	prezentace </a:t>
            </a:r>
            <a:r>
              <a:rPr lang="cs-CZ" b="1" dirty="0">
                <a:solidFill>
                  <a:schemeClr val="tx2"/>
                </a:solidFill>
              </a:rPr>
              <a:t>o </a:t>
            </a:r>
            <a:r>
              <a:rPr lang="cs-CZ" b="1" dirty="0" smtClean="0">
                <a:solidFill>
                  <a:schemeClr val="tx2"/>
                </a:solidFill>
              </a:rPr>
              <a:t>knize Malý princ </a:t>
            </a:r>
            <a:r>
              <a:rPr lang="cs-CZ" b="1" dirty="0">
                <a:solidFill>
                  <a:schemeClr val="tx2"/>
                </a:solidFill>
              </a:rPr>
              <a:t>s využitím </a:t>
            </a:r>
            <a:r>
              <a:rPr lang="cs-CZ" b="1" dirty="0" smtClean="0">
                <a:solidFill>
                  <a:schemeClr val="tx2"/>
                </a:solidFill>
              </a:rPr>
              <a:t>					</a:t>
            </a:r>
            <a:r>
              <a:rPr lang="cs-CZ" b="1" dirty="0" err="1" smtClean="0">
                <a:solidFill>
                  <a:schemeClr val="tx2"/>
                </a:solidFill>
              </a:rPr>
              <a:t>dataprojektoru</a:t>
            </a:r>
            <a:r>
              <a:rPr lang="cs-CZ" b="1" dirty="0" smtClean="0">
                <a:solidFill>
                  <a:schemeClr val="tx2"/>
                </a:solidFill>
              </a:rPr>
              <a:t> </a:t>
            </a:r>
            <a:r>
              <a:rPr lang="cs-CZ" b="1" dirty="0">
                <a:solidFill>
                  <a:schemeClr val="tx2"/>
                </a:solidFill>
              </a:rPr>
              <a:t>a </a:t>
            </a:r>
            <a:r>
              <a:rPr lang="cs-CZ" b="1" dirty="0" smtClean="0">
                <a:solidFill>
                  <a:schemeClr val="tx2"/>
                </a:solidFill>
              </a:rPr>
              <a:t>notebooku</a:t>
            </a:r>
            <a:endParaRPr lang="cs-CZ" b="1" dirty="0">
              <a:solidFill>
                <a:schemeClr val="tx2"/>
              </a:solidFill>
            </a:endParaRPr>
          </a:p>
          <a:p>
            <a:endParaRPr lang="cs-CZ" b="1" dirty="0">
              <a:solidFill>
                <a:schemeClr val="tx2"/>
              </a:solidFill>
            </a:endParaRPr>
          </a:p>
          <a:p>
            <a:r>
              <a:rPr lang="cs-CZ" b="1" dirty="0">
                <a:solidFill>
                  <a:schemeClr val="tx2"/>
                </a:solidFill>
              </a:rPr>
              <a:t>Čas:  </a:t>
            </a:r>
            <a:r>
              <a:rPr lang="cs-CZ" b="1" dirty="0" smtClean="0">
                <a:solidFill>
                  <a:schemeClr val="tx2"/>
                </a:solidFill>
              </a:rPr>
              <a:t>				45 </a:t>
            </a:r>
            <a:r>
              <a:rPr lang="cs-CZ" b="1" dirty="0">
                <a:solidFill>
                  <a:schemeClr val="tx2"/>
                </a:solidFill>
              </a:rPr>
              <a:t>minut</a:t>
            </a:r>
            <a:br>
              <a:rPr lang="cs-CZ" b="1" dirty="0">
                <a:solidFill>
                  <a:schemeClr val="tx2"/>
                </a:solidFill>
              </a:rPr>
            </a:br>
            <a:endParaRPr lang="cs-CZ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httpmjsephiroth.deviantart.comartThe-Little-Prince-74190619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ovéPole 2"/>
          <p:cNvSpPr txBox="1"/>
          <p:nvPr/>
        </p:nvSpPr>
        <p:spPr>
          <a:xfrm>
            <a:off x="395536" y="548680"/>
            <a:ext cx="792088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800" b="1" dirty="0" err="1" smtClean="0"/>
              <a:t>Antoine</a:t>
            </a:r>
            <a:r>
              <a:rPr lang="cs-CZ" sz="3800" b="1" dirty="0" smtClean="0"/>
              <a:t> de </a:t>
            </a:r>
            <a:r>
              <a:rPr lang="cs-CZ" sz="3800" b="1" dirty="0" err="1" smtClean="0"/>
              <a:t>Saint</a:t>
            </a:r>
            <a:r>
              <a:rPr lang="cs-CZ" sz="3800" b="1" dirty="0" smtClean="0"/>
              <a:t>-</a:t>
            </a:r>
            <a:r>
              <a:rPr lang="cs-CZ" sz="3800" b="1" dirty="0" err="1" smtClean="0"/>
              <a:t>Exup</a:t>
            </a:r>
            <a:r>
              <a:rPr lang="az-Cyrl-AZ" sz="3800" b="1" dirty="0" smtClean="0"/>
              <a:t>ѐ</a:t>
            </a:r>
            <a:r>
              <a:rPr lang="cs-CZ" sz="3800" b="1" dirty="0" err="1" smtClean="0"/>
              <a:t>ry</a:t>
            </a:r>
            <a:r>
              <a:rPr lang="cs-CZ" sz="3800" b="1" dirty="0" smtClean="0"/>
              <a:t> – Malý princ</a:t>
            </a:r>
            <a:endParaRPr lang="cs-CZ" sz="3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1340768"/>
            <a:ext cx="57606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chemeClr val="bg1"/>
                </a:solidFill>
              </a:rPr>
              <a:t> knihu napsal spisovatel v roce 1943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 </a:t>
            </a:r>
            <a:r>
              <a:rPr lang="cs-CZ" sz="2000" b="1" dirty="0" smtClean="0">
                <a:solidFill>
                  <a:schemeClr val="bg1"/>
                </a:solidFill>
              </a:rPr>
              <a:t>byla přeložena do několika set jazyků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 </a:t>
            </a:r>
            <a:r>
              <a:rPr lang="cs-CZ" sz="2000" b="1" dirty="0" smtClean="0">
                <a:solidFill>
                  <a:schemeClr val="bg1"/>
                </a:solidFill>
              </a:rPr>
              <a:t>věnoval ji svému dospělému příteli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 </a:t>
            </a:r>
            <a:r>
              <a:rPr lang="cs-CZ" sz="2000" b="1" dirty="0" smtClean="0">
                <a:solidFill>
                  <a:schemeClr val="bg1"/>
                </a:solidFill>
              </a:rPr>
              <a:t>věnování doplňuje o děti a „dospělé, kteří byli kdysi dětmi (ale málokdo se na to pamatuje)“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 </a:t>
            </a:r>
            <a:r>
              <a:rPr lang="cs-CZ" sz="2000" b="1" dirty="0" smtClean="0">
                <a:solidFill>
                  <a:schemeClr val="bg1"/>
                </a:solidFill>
              </a:rPr>
              <a:t>byla několikrát zfilmována (i animovaná verze), existují taktéž dvě opery podle tohoto námětu a muzikál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 </a:t>
            </a:r>
            <a:r>
              <a:rPr lang="cs-CZ" sz="2000" b="1" dirty="0" smtClean="0">
                <a:solidFill>
                  <a:schemeClr val="bg1"/>
                </a:solidFill>
              </a:rPr>
              <a:t>jedná se o filozofickou pohádku</a:t>
            </a:r>
          </a:p>
          <a:p>
            <a:r>
              <a:rPr lang="cs-CZ" sz="2000" b="1" dirty="0" smtClean="0"/>
              <a:t>ÚKOL </a:t>
            </a:r>
            <a:r>
              <a:rPr lang="cs-CZ" sz="2000" b="1" dirty="0" smtClean="0"/>
              <a:t>Č. 1 – </a:t>
            </a:r>
            <a:r>
              <a:rPr lang="cs-CZ" sz="2000" b="1" dirty="0" smtClean="0"/>
              <a:t>VYSVĚTLI POJEM FILOZOFICKÁ POHÁDKA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chemeClr val="bg1"/>
                </a:solidFill>
              </a:rPr>
              <a:t>vypravěčem je pilot, který ztroskotal na poušti a při opravě letadla se seznamuje s Malým princem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 </a:t>
            </a:r>
            <a:r>
              <a:rPr lang="cs-CZ" sz="2000" b="1" dirty="0" smtClean="0">
                <a:solidFill>
                  <a:schemeClr val="bg1"/>
                </a:solidFill>
              </a:rPr>
              <a:t>knihu napsal na základě osobního zážitku – sám byl pilotem a ztroskotal s letadlem</a:t>
            </a:r>
            <a:endParaRPr lang="cs-CZ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httpmjsephiroth.deviantart.comartThe-Little-Prince-74190619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ovéPole 2"/>
          <p:cNvSpPr txBox="1"/>
          <p:nvPr/>
        </p:nvSpPr>
        <p:spPr>
          <a:xfrm>
            <a:off x="251520" y="548681"/>
            <a:ext cx="806489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800" b="1" dirty="0" err="1" smtClean="0"/>
              <a:t>Antoine</a:t>
            </a:r>
            <a:r>
              <a:rPr lang="cs-CZ" sz="3800" b="1" dirty="0" smtClean="0"/>
              <a:t> de </a:t>
            </a:r>
            <a:r>
              <a:rPr lang="cs-CZ" sz="3800" b="1" dirty="0" err="1" smtClean="0"/>
              <a:t>Saint</a:t>
            </a:r>
            <a:r>
              <a:rPr lang="cs-CZ" sz="3800" b="1" dirty="0" smtClean="0"/>
              <a:t>-</a:t>
            </a:r>
            <a:r>
              <a:rPr lang="cs-CZ" sz="3800" b="1" dirty="0" err="1" smtClean="0"/>
              <a:t>Exup</a:t>
            </a:r>
            <a:r>
              <a:rPr lang="az-Cyrl-AZ" sz="3800" b="1" dirty="0" smtClean="0"/>
              <a:t>ѐ</a:t>
            </a:r>
            <a:r>
              <a:rPr lang="cs-CZ" sz="3800" b="1" dirty="0" err="1" smtClean="0"/>
              <a:t>ry</a:t>
            </a:r>
            <a:r>
              <a:rPr lang="cs-CZ" sz="3800" b="1" dirty="0" smtClean="0"/>
              <a:t> – Malý princ</a:t>
            </a:r>
          </a:p>
          <a:p>
            <a:pPr algn="ctr"/>
            <a:endParaRPr lang="cs-CZ" sz="44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1196752"/>
            <a:ext cx="5400600" cy="5848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 </a:t>
            </a:r>
            <a:r>
              <a:rPr lang="cs-CZ" sz="2000" b="1" dirty="0" smtClean="0">
                <a:solidFill>
                  <a:schemeClr val="bg1"/>
                </a:solidFill>
              </a:rPr>
              <a:t>na poušti potkává bytost z planety B612, které začne říkat Malý princ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 </a:t>
            </a:r>
            <a:r>
              <a:rPr lang="cs-CZ" sz="2000" b="1" dirty="0" smtClean="0">
                <a:solidFill>
                  <a:schemeClr val="bg1"/>
                </a:solidFill>
              </a:rPr>
              <a:t>Malý princ odešel ze své planety, neboť zapochyboval o lásce růže, kterou miloval a o níž si myslel, že i ona jej má ráda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 </a:t>
            </a:r>
            <a:r>
              <a:rPr lang="cs-CZ" sz="2000" b="1" dirty="0" smtClean="0">
                <a:solidFill>
                  <a:schemeClr val="bg1"/>
                </a:solidFill>
              </a:rPr>
              <a:t>růže se k němu však nechová hezky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 </a:t>
            </a:r>
            <a:r>
              <a:rPr lang="cs-CZ" sz="2000" b="1" dirty="0" smtClean="0">
                <a:solidFill>
                  <a:schemeClr val="bg1"/>
                </a:solidFill>
              </a:rPr>
              <a:t>typickou vlastností Malého prince je to, že se nikdy nevzdal otázky, když ji jednou položil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 </a:t>
            </a:r>
            <a:r>
              <a:rPr lang="cs-CZ" sz="2000" b="1" dirty="0" smtClean="0">
                <a:solidFill>
                  <a:schemeClr val="bg1"/>
                </a:solidFill>
              </a:rPr>
              <a:t>Země je sedmá v pořadí, kterou Malý princ navštívil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 </a:t>
            </a:r>
            <a:r>
              <a:rPr lang="cs-CZ" sz="2000" b="1" dirty="0" smtClean="0">
                <a:solidFill>
                  <a:schemeClr val="bg1"/>
                </a:solidFill>
              </a:rPr>
              <a:t>na každé z předchozích šesti planet se setkává s nějakou bytostí, která představuje určitý lidský charakter  - král, domýšlivec, pijan, byznysmen, lampář, zeměpisec</a:t>
            </a:r>
            <a:endParaRPr lang="cs-CZ" sz="2000" b="1" dirty="0">
              <a:solidFill>
                <a:schemeClr val="bg1"/>
              </a:solidFill>
            </a:endParaRPr>
          </a:p>
          <a:p>
            <a:r>
              <a:rPr lang="cs-CZ" sz="2000" b="1" dirty="0" smtClean="0"/>
              <a:t>ÚKOL Č. 2  </a:t>
            </a:r>
            <a:r>
              <a:rPr lang="cs-CZ" sz="2000" b="1" dirty="0" smtClean="0"/>
              <a:t>– PŘEČTI SI KAPITOLY LÍČÍCÍ NÁVŠTĚVU MALÉHO PRINCE NA KAŽDÉ Z ŠESTI PLANET A ŘEKNI, JAKOU VLASTNOST TYTO BYTOSTI PŘEDSTAVUJÍ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httpmjsephiroth.deviantart.comartThe-Little-Prince-74190619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ovéPole 2"/>
          <p:cNvSpPr txBox="1"/>
          <p:nvPr/>
        </p:nvSpPr>
        <p:spPr>
          <a:xfrm>
            <a:off x="395536" y="548680"/>
            <a:ext cx="792088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800" b="1" dirty="0" err="1" smtClean="0"/>
              <a:t>Antoine</a:t>
            </a:r>
            <a:r>
              <a:rPr lang="cs-CZ" sz="3800" b="1" dirty="0" smtClean="0"/>
              <a:t> de </a:t>
            </a:r>
            <a:r>
              <a:rPr lang="cs-CZ" sz="3800" b="1" dirty="0" err="1" smtClean="0"/>
              <a:t>Saint</a:t>
            </a:r>
            <a:r>
              <a:rPr lang="cs-CZ" sz="3800" b="1" dirty="0" smtClean="0"/>
              <a:t>-</a:t>
            </a:r>
            <a:r>
              <a:rPr lang="cs-CZ" sz="3800" b="1" dirty="0" err="1" smtClean="0"/>
              <a:t>Exup</a:t>
            </a:r>
            <a:r>
              <a:rPr lang="az-Cyrl-AZ" sz="3800" b="1" dirty="0" smtClean="0"/>
              <a:t>ѐ</a:t>
            </a:r>
            <a:r>
              <a:rPr lang="cs-CZ" sz="3800" b="1" dirty="0" err="1" smtClean="0"/>
              <a:t>ry</a:t>
            </a:r>
            <a:r>
              <a:rPr lang="cs-CZ" sz="3800" b="1" dirty="0" smtClean="0"/>
              <a:t> - Malý princ</a:t>
            </a:r>
            <a:endParaRPr lang="cs-CZ" sz="38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412776"/>
            <a:ext cx="568863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chemeClr val="bg1"/>
                </a:solidFill>
              </a:rPr>
              <a:t> na planetě Zemi se setkává např. s hadem, pilotem, ale nejvíce pro něj znamená setkání s liškou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 </a:t>
            </a:r>
            <a:r>
              <a:rPr lang="cs-CZ" sz="2000" b="1" dirty="0" smtClean="0">
                <a:solidFill>
                  <a:schemeClr val="bg1"/>
                </a:solidFill>
              </a:rPr>
              <a:t>ta mu konečně ukáže, co znamená opravdový cit a jak je třeba žít – tzn. co je v životě důležité:</a:t>
            </a:r>
          </a:p>
          <a:p>
            <a:r>
              <a:rPr lang="cs-CZ" sz="2000" b="1" i="1" dirty="0" smtClean="0">
                <a:solidFill>
                  <a:schemeClr val="bg1"/>
                </a:solidFill>
              </a:rPr>
              <a:t>„Co je důležité, je očím neviditelné. ... A pro ten čas, který jsi své růži věnoval, je ta tvá růže tak důležitá. ...  Stáváš se navždy zodpovědným za to, cos k sobě připoutal. Jsi zodpovědný za svou růži...“</a:t>
            </a:r>
          </a:p>
          <a:p>
            <a:r>
              <a:rPr lang="cs-CZ" sz="2000" b="1" dirty="0" smtClean="0"/>
              <a:t>ÚKOL Č. 3 </a:t>
            </a:r>
            <a:r>
              <a:rPr lang="cs-CZ" sz="2000" b="1" dirty="0" smtClean="0"/>
              <a:t>– NA ZÁKLADĚ TOHOTO CITÁTU VYSVĚTLI, CO JE V LIDSKÉM ŽIVOTĚ TAK DŮLEŽITÉ – TZN. JAKOU MOUDROST MALÝ PRINC DÍKY LIŠCE POCHOPIL.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 </a:t>
            </a:r>
            <a:r>
              <a:rPr lang="cs-CZ" sz="2000" b="1" dirty="0" smtClean="0">
                <a:solidFill>
                  <a:schemeClr val="bg1"/>
                </a:solidFill>
              </a:rPr>
              <a:t>příběh končí setkáním s pilotem na poušti a návratem Malého prince zpět na jeho planetu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httpmjsephiroth.deviantart.comartThe-Little-Prince-74190619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ovéPole 2"/>
          <p:cNvSpPr txBox="1"/>
          <p:nvPr/>
        </p:nvSpPr>
        <p:spPr>
          <a:xfrm>
            <a:off x="467544" y="548680"/>
            <a:ext cx="784887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800" b="1" dirty="0" err="1" smtClean="0"/>
              <a:t>Antoine</a:t>
            </a:r>
            <a:r>
              <a:rPr lang="cs-CZ" sz="3800" b="1" dirty="0" smtClean="0"/>
              <a:t> de </a:t>
            </a:r>
            <a:r>
              <a:rPr lang="cs-CZ" sz="3800" b="1" dirty="0" err="1" smtClean="0"/>
              <a:t>Saint</a:t>
            </a:r>
            <a:r>
              <a:rPr lang="cs-CZ" sz="3800" b="1" dirty="0" smtClean="0"/>
              <a:t>-</a:t>
            </a:r>
            <a:r>
              <a:rPr lang="cs-CZ" sz="3800" b="1" dirty="0" err="1" smtClean="0"/>
              <a:t>Exup</a:t>
            </a:r>
            <a:r>
              <a:rPr lang="az-Cyrl-AZ" sz="3800" b="1" dirty="0" smtClean="0"/>
              <a:t>ѐ</a:t>
            </a:r>
            <a:r>
              <a:rPr lang="cs-CZ" sz="3800" b="1" dirty="0" err="1" smtClean="0"/>
              <a:t>ry</a:t>
            </a:r>
            <a:r>
              <a:rPr lang="cs-CZ" sz="3800" b="1" dirty="0" smtClean="0"/>
              <a:t> - Malý princ</a:t>
            </a:r>
            <a:endParaRPr lang="cs-CZ" sz="3800" b="1" dirty="0"/>
          </a:p>
        </p:txBody>
      </p:sp>
      <p:pic>
        <p:nvPicPr>
          <p:cNvPr id="6" name="Obrázek 5" descr="httpwww.petit-prince.atpp-tschech.ht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3" y="1844824"/>
            <a:ext cx="4045409" cy="3816424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683568" y="5949280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</a:rPr>
              <a:t>knihu ilustroval sám autor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004048" y="206084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obr. 1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httpmjsephiroth.deviantart.comartThe-Little-Prince-74190619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ovéPole 2"/>
          <p:cNvSpPr txBox="1"/>
          <p:nvPr/>
        </p:nvSpPr>
        <p:spPr>
          <a:xfrm>
            <a:off x="467544" y="548680"/>
            <a:ext cx="784887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800" b="1" dirty="0" err="1" smtClean="0"/>
              <a:t>Antoine</a:t>
            </a:r>
            <a:r>
              <a:rPr lang="cs-CZ" sz="3800" b="1" dirty="0" smtClean="0"/>
              <a:t> de </a:t>
            </a:r>
            <a:r>
              <a:rPr lang="cs-CZ" sz="3800" b="1" dirty="0" err="1" smtClean="0"/>
              <a:t>Saint</a:t>
            </a:r>
            <a:r>
              <a:rPr lang="cs-CZ" sz="3800" b="1" dirty="0" smtClean="0"/>
              <a:t>-</a:t>
            </a:r>
            <a:r>
              <a:rPr lang="cs-CZ" sz="3800" b="1" dirty="0" err="1" smtClean="0"/>
              <a:t>Exup</a:t>
            </a:r>
            <a:r>
              <a:rPr lang="az-Cyrl-AZ" sz="3800" b="1" dirty="0" smtClean="0"/>
              <a:t>ѐ</a:t>
            </a:r>
            <a:r>
              <a:rPr lang="cs-CZ" sz="3800" b="1" dirty="0" err="1" smtClean="0"/>
              <a:t>ry</a:t>
            </a:r>
            <a:r>
              <a:rPr lang="cs-CZ" sz="3800" b="1" dirty="0" smtClean="0"/>
              <a:t> - Malý princ</a:t>
            </a:r>
            <a:endParaRPr lang="cs-CZ" sz="3800" b="1" dirty="0"/>
          </a:p>
        </p:txBody>
      </p:sp>
      <p:pic>
        <p:nvPicPr>
          <p:cNvPr id="8" name="Obrázek 7" descr="httpobrazky.czdetailq=Mal%C3%BD%20princ&amp;offset=181&amp;limit=20&amp;bUrlPar=filter%3D1&amp;resNum=181&amp;ref=http%3Aobrazky.cz%3Fq%3DMal%25C3%25BD%2Bprinc%26from%3D163&amp;resID=TgPiVPlXpsP9RYDhkvpiNEAvWenN47quYfu7dNnOd_c&amp;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844825"/>
            <a:ext cx="3384376" cy="2250610"/>
          </a:xfrm>
          <a:prstGeom prst="rect">
            <a:avLst/>
          </a:prstGeom>
        </p:spPr>
      </p:pic>
      <p:pic>
        <p:nvPicPr>
          <p:cNvPr id="9" name="Obrázek 8" descr="httpobrazky.czdetailq=Mal%C3%BD%20princ&amp;offset=181&amp;limit=20&amp;bUrlPar=filter%3D1&amp;resNum=183&amp;ref=http%3Aobrazky.cz%3Fq%3DMal%25C3%25BD%2Bprinc%26from%3D163&amp;resID=A89wWPLhuDtAOQuRE8ZpAJl8UgpgTVfIo_MsxB0JW-Y&amp;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4329112"/>
            <a:ext cx="3810000" cy="2528888"/>
          </a:xfrm>
          <a:prstGeom prst="rect">
            <a:avLst/>
          </a:prstGeom>
        </p:spPr>
      </p:pic>
      <p:pic>
        <p:nvPicPr>
          <p:cNvPr id="10" name="Obrázek 9" descr="httpcommons.wikimedia.orgwikiFileLepetitprince.jpguselang=c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39952" y="1340768"/>
            <a:ext cx="2571750" cy="3744416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251520" y="141277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obr. </a:t>
            </a:r>
            <a:r>
              <a:rPr lang="cs-CZ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067944" y="648866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obr. </a:t>
            </a:r>
            <a:r>
              <a:rPr lang="cs-CZ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6732240" y="134076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obr. 4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httpmjsephiroth.deviantart.comartThe-Little-Prince-74190619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ovéPole 2"/>
          <p:cNvSpPr txBox="1"/>
          <p:nvPr/>
        </p:nvSpPr>
        <p:spPr>
          <a:xfrm>
            <a:off x="179512" y="548680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err="1" smtClean="0">
                <a:solidFill>
                  <a:schemeClr val="bg1"/>
                </a:solidFill>
              </a:rPr>
              <a:t>Antoine</a:t>
            </a:r>
            <a:r>
              <a:rPr lang="cs-CZ" sz="4000" b="1" dirty="0" smtClean="0">
                <a:solidFill>
                  <a:schemeClr val="bg1"/>
                </a:solidFill>
              </a:rPr>
              <a:t> de </a:t>
            </a:r>
            <a:r>
              <a:rPr lang="cs-CZ" sz="4000" b="1" dirty="0" err="1" smtClean="0">
                <a:solidFill>
                  <a:schemeClr val="bg1"/>
                </a:solidFill>
              </a:rPr>
              <a:t>Saint</a:t>
            </a:r>
            <a:r>
              <a:rPr lang="cs-CZ" sz="4000" b="1" dirty="0" smtClean="0">
                <a:solidFill>
                  <a:schemeClr val="bg1"/>
                </a:solidFill>
              </a:rPr>
              <a:t>-</a:t>
            </a:r>
            <a:r>
              <a:rPr lang="cs-CZ" sz="4000" b="1" dirty="0" err="1" smtClean="0">
                <a:solidFill>
                  <a:schemeClr val="bg1"/>
                </a:solidFill>
              </a:rPr>
              <a:t>Exup</a:t>
            </a:r>
            <a:r>
              <a:rPr lang="az-Cyrl-AZ" sz="4000" b="1" dirty="0" smtClean="0">
                <a:solidFill>
                  <a:schemeClr val="bg1"/>
                </a:solidFill>
              </a:rPr>
              <a:t>ѐ</a:t>
            </a:r>
            <a:r>
              <a:rPr lang="cs-CZ" sz="4000" b="1" dirty="0" err="1" smtClean="0">
                <a:solidFill>
                  <a:schemeClr val="bg1"/>
                </a:solidFill>
              </a:rPr>
              <a:t>ry</a:t>
            </a:r>
            <a:r>
              <a:rPr lang="cs-CZ" sz="4000" b="1" dirty="0" smtClean="0">
                <a:solidFill>
                  <a:schemeClr val="bg1"/>
                </a:solidFill>
              </a:rPr>
              <a:t> (1900-1944)</a:t>
            </a:r>
            <a:endParaRPr lang="cs-CZ" sz="4000" b="1" dirty="0">
              <a:solidFill>
                <a:schemeClr val="bg1"/>
              </a:solidFill>
            </a:endParaRPr>
          </a:p>
        </p:txBody>
      </p:sp>
      <p:pic>
        <p:nvPicPr>
          <p:cNvPr id="4" name="Obrázek 3" descr="http2.bp.blogspot.com_79E0EmitYckSkHAzP92m8IAAAAAAAAEfM6BlWYjlRSRcs400Antoine+de+Sant+Exupery,+ante+su+avi%C3%B3n.jp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340768"/>
            <a:ext cx="3384376" cy="3037477"/>
          </a:xfrm>
          <a:prstGeom prst="rect">
            <a:avLst/>
          </a:prstGeom>
        </p:spPr>
      </p:pic>
      <p:pic>
        <p:nvPicPr>
          <p:cNvPr id="5" name="Obrázek 4" descr="httpwww.odaha.comsitesdefaultfilesantoine-de-saint-exupery.jp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3928" y="3909566"/>
            <a:ext cx="2421712" cy="2948434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3707904" y="1268760"/>
            <a:ext cx="45365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chemeClr val="bg1"/>
                </a:solidFill>
              </a:rPr>
              <a:t> francouzský spisovatel 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chemeClr val="bg1"/>
                </a:solidFill>
              </a:rPr>
              <a:t>občanským povoláním pilot (letec)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chemeClr val="bg1"/>
                </a:solidFill>
              </a:rPr>
              <a:t> všechny jeho knihy jsou o létání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 </a:t>
            </a:r>
            <a:r>
              <a:rPr lang="cs-CZ" sz="2000" b="1" dirty="0" smtClean="0">
                <a:solidFill>
                  <a:schemeClr val="bg1"/>
                </a:solidFill>
              </a:rPr>
              <a:t>okolnosti jeho smrti jsou opředeny záhadou – v červenci 1944 se vydal na průzkumný let, z něhož se už nevrátil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 </a:t>
            </a:r>
            <a:r>
              <a:rPr lang="cs-CZ" sz="2000" b="1" dirty="0" smtClean="0">
                <a:solidFill>
                  <a:schemeClr val="bg1"/>
                </a:solidFill>
              </a:rPr>
              <a:t>v roce 2000 byly nalezeny ostatky </a:t>
            </a:r>
          </a:p>
          <a:p>
            <a:r>
              <a:rPr lang="cs-CZ" sz="2000" b="1" dirty="0" smtClean="0">
                <a:solidFill>
                  <a:schemeClr val="bg1"/>
                </a:solidFill>
              </a:rPr>
              <a:t>jeho letadla ve Středozemním moři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1520" y="45091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obr. 5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483768" y="63093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>
                <a:solidFill>
                  <a:schemeClr val="bg1"/>
                </a:solidFill>
              </a:rPr>
              <a:t>obr. 6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httpmjsephiroth.deviantart.comartThe-Little-Prince-74190619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ovéPole 2"/>
          <p:cNvSpPr txBox="1"/>
          <p:nvPr/>
        </p:nvSpPr>
        <p:spPr>
          <a:xfrm>
            <a:off x="683568" y="260648"/>
            <a:ext cx="76328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/>
              <a:t>Citáty z Malého prince</a:t>
            </a:r>
            <a:endParaRPr lang="cs-CZ" sz="44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395536" y="1196752"/>
            <a:ext cx="626469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rgbClr val="FFFF00"/>
                </a:solidFill>
              </a:rPr>
              <a:t> „Když jde člověk stále rovně, daleko nedojde ... </a:t>
            </a:r>
            <a:r>
              <a:rPr lang="cs-CZ" sz="2000" b="1" dirty="0" smtClean="0">
                <a:solidFill>
                  <a:srgbClr val="FFFF00"/>
                </a:solidFill>
              </a:rPr>
              <a:t>“  </a:t>
            </a:r>
            <a:r>
              <a:rPr lang="cs-CZ" sz="2000" b="1" i="1" dirty="0" smtClean="0">
                <a:solidFill>
                  <a:srgbClr val="FFFF00"/>
                </a:solidFill>
              </a:rPr>
              <a:t>Kapitola </a:t>
            </a:r>
            <a:r>
              <a:rPr lang="cs-CZ" sz="2000" b="1" i="1" dirty="0" smtClean="0">
                <a:solidFill>
                  <a:srgbClr val="FFFF00"/>
                </a:solidFill>
              </a:rPr>
              <a:t>III</a:t>
            </a:r>
            <a:endParaRPr lang="cs-CZ" sz="2000" b="1" dirty="0" smtClean="0">
              <a:solidFill>
                <a:srgbClr val="FFFF00"/>
              </a:solidFill>
            </a:endParaRPr>
          </a:p>
          <a:p>
            <a:r>
              <a:rPr lang="cs-CZ" sz="2000" b="1" i="1" dirty="0" smtClean="0">
                <a:solidFill>
                  <a:srgbClr val="FFFF00"/>
                </a:solidFill>
              </a:rPr>
              <a:t> </a:t>
            </a:r>
            <a:r>
              <a:rPr lang="cs-CZ" sz="2000" b="1" dirty="0" smtClean="0">
                <a:solidFill>
                  <a:srgbClr val="FFFF00"/>
                </a:solidFill>
              </a:rPr>
              <a:t>Dospělý si potrpí na číslice. Když jim vypravujete o novém příteli, nikdy se vás nezeptají na věci podstatné. Nikdy vám neřeknou: „Jaký má hlas? Které jsou jeho oblíbené hry?“ Místo toho se zeptají: „Jak je starý? Kolik má bratrů? Kolik váží? Kolik vydělává jeho otec?“ Teprve potom myslí, že ho znají</a:t>
            </a:r>
            <a:r>
              <a:rPr lang="cs-CZ" sz="2000" b="1" dirty="0" smtClean="0">
                <a:solidFill>
                  <a:srgbClr val="FFFF00"/>
                </a:solidFill>
              </a:rPr>
              <a:t>.  </a:t>
            </a:r>
            <a:r>
              <a:rPr lang="cs-CZ" sz="2000" b="1" i="1" dirty="0" smtClean="0">
                <a:solidFill>
                  <a:srgbClr val="FFFF00"/>
                </a:solidFill>
              </a:rPr>
              <a:t>Kapitola </a:t>
            </a:r>
            <a:r>
              <a:rPr lang="cs-CZ" sz="2000" b="1" i="1" dirty="0" smtClean="0">
                <a:solidFill>
                  <a:srgbClr val="FFFF00"/>
                </a:solidFill>
              </a:rPr>
              <a:t>IV</a:t>
            </a:r>
          </a:p>
          <a:p>
            <a:r>
              <a:rPr lang="cs-CZ" sz="2000" b="1" i="1" dirty="0" smtClean="0">
                <a:solidFill>
                  <a:srgbClr val="FFFF00"/>
                </a:solidFill>
              </a:rPr>
              <a:t> </a:t>
            </a:r>
            <a:r>
              <a:rPr lang="cs-CZ" sz="2000" b="1" dirty="0" smtClean="0">
                <a:solidFill>
                  <a:srgbClr val="FFFF00"/>
                </a:solidFill>
              </a:rPr>
              <a:t>„Správně. Je třeba žádat od každého to, co může dát,“ odvětil král. „Autorita je založená především na rozumu</a:t>
            </a:r>
            <a:r>
              <a:rPr lang="cs-CZ" sz="2000" b="1" dirty="0" smtClean="0">
                <a:solidFill>
                  <a:srgbClr val="FFFF00"/>
                </a:solidFill>
              </a:rPr>
              <a:t>.“... </a:t>
            </a:r>
            <a:r>
              <a:rPr lang="cs-CZ" sz="2000" b="1" i="1" dirty="0" smtClean="0">
                <a:solidFill>
                  <a:srgbClr val="FFFF00"/>
                </a:solidFill>
              </a:rPr>
              <a:t>Kapitola </a:t>
            </a:r>
            <a:r>
              <a:rPr lang="cs-CZ" sz="2000" b="1" i="1" dirty="0" smtClean="0">
                <a:solidFill>
                  <a:srgbClr val="FFFF00"/>
                </a:solidFill>
              </a:rPr>
              <a:t>X</a:t>
            </a:r>
          </a:p>
          <a:p>
            <a:r>
              <a:rPr lang="cs-CZ" sz="2000" b="1" i="1" dirty="0">
                <a:solidFill>
                  <a:srgbClr val="FFFF00"/>
                </a:solidFill>
              </a:rPr>
              <a:t> </a:t>
            </a:r>
            <a:r>
              <a:rPr lang="cs-CZ" sz="2000" b="1" dirty="0" smtClean="0">
                <a:solidFill>
                  <a:srgbClr val="FFFF00"/>
                </a:solidFill>
              </a:rPr>
              <a:t>„Ty jsi podivné zvíře," řekl mu konečně, „tenké jako prst..."</a:t>
            </a:r>
            <a:br>
              <a:rPr lang="cs-CZ" sz="2000" b="1" dirty="0" smtClean="0">
                <a:solidFill>
                  <a:srgbClr val="FFFF00"/>
                </a:solidFill>
              </a:rPr>
            </a:br>
            <a:r>
              <a:rPr lang="cs-CZ" sz="2000" b="1" dirty="0" smtClean="0">
                <a:solidFill>
                  <a:srgbClr val="FFFF00"/>
                </a:solidFill>
              </a:rPr>
              <a:t>„Ale jsem mocnější, než prst krále," řekl had</a:t>
            </a:r>
            <a:r>
              <a:rPr lang="cs-CZ" sz="2000" b="1" dirty="0" smtClean="0">
                <a:solidFill>
                  <a:srgbClr val="FFFF00"/>
                </a:solidFill>
              </a:rPr>
              <a:t>. </a:t>
            </a:r>
            <a:r>
              <a:rPr lang="cs-CZ" sz="2000" b="1" i="1" dirty="0" smtClean="0">
                <a:solidFill>
                  <a:srgbClr val="FFFF00"/>
                </a:solidFill>
              </a:rPr>
              <a:t>Kapitola </a:t>
            </a:r>
            <a:r>
              <a:rPr lang="cs-CZ" sz="2000" b="1" i="1" dirty="0" smtClean="0">
                <a:solidFill>
                  <a:srgbClr val="FFFF00"/>
                </a:solidFill>
              </a:rPr>
              <a:t>XVII</a:t>
            </a:r>
          </a:p>
          <a:p>
            <a:r>
              <a:rPr lang="cs-CZ" sz="2000" b="1" dirty="0" smtClean="0"/>
              <a:t>ÚKOL Č. 4 </a:t>
            </a:r>
            <a:r>
              <a:rPr lang="cs-CZ" sz="2000" b="1" dirty="0" smtClean="0"/>
              <a:t>– VYSVĚTLI, JAK ROZUMÍŠ JEDNOTLIVÝM CITÁTŮM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httpmjsephiroth.deviantart.comartThe-Little-Prince-74190619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ovéPole 2"/>
          <p:cNvSpPr txBox="1"/>
          <p:nvPr/>
        </p:nvSpPr>
        <p:spPr>
          <a:xfrm flipV="1">
            <a:off x="683568" y="404665"/>
            <a:ext cx="457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4400" b="1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188640"/>
            <a:ext cx="864096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Použitá literatura: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EXUPÉRY, A. de </a:t>
            </a:r>
            <a:r>
              <a:rPr lang="cs-CZ" dirty="0" err="1" smtClean="0">
                <a:solidFill>
                  <a:schemeClr val="bg1"/>
                </a:solidFill>
              </a:rPr>
              <a:t>Saint</a:t>
            </a:r>
            <a:r>
              <a:rPr lang="cs-CZ" dirty="0" smtClean="0">
                <a:solidFill>
                  <a:schemeClr val="bg1"/>
                </a:solidFill>
              </a:rPr>
              <a:t>: </a:t>
            </a:r>
            <a:r>
              <a:rPr lang="cs-CZ" i="1" dirty="0" smtClean="0">
                <a:solidFill>
                  <a:schemeClr val="bg1"/>
                </a:solidFill>
              </a:rPr>
              <a:t>Malý princ.</a:t>
            </a:r>
            <a:r>
              <a:rPr lang="cs-CZ" dirty="0" smtClean="0">
                <a:solidFill>
                  <a:schemeClr val="bg1"/>
                </a:solidFill>
              </a:rPr>
              <a:t> Praha 2000.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http://cs.wikiquote.org/wiki/Antoine_de_Saint-Exup%C3%A9ry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http://cs.wikipedia.org/wiki/Mal%C3%BD_princ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http://cs.wikipedia.org/wiki/Antoine_de_Saint-Exup%C3%A9ry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b="1" dirty="0" smtClean="0">
                <a:solidFill>
                  <a:schemeClr val="bg1"/>
                </a:solidFill>
              </a:rPr>
              <a:t>Obrázky [cit. 15.10.2012]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httpmjsephiroth.deviantart.comartThe</a:t>
            </a:r>
            <a:r>
              <a:rPr lang="cs-CZ" dirty="0" smtClean="0">
                <a:solidFill>
                  <a:schemeClr val="bg1"/>
                </a:solidFill>
              </a:rPr>
              <a:t>-</a:t>
            </a:r>
            <a:r>
              <a:rPr lang="cs-CZ" dirty="0" err="1" smtClean="0">
                <a:solidFill>
                  <a:schemeClr val="bg1"/>
                </a:solidFill>
              </a:rPr>
              <a:t>Little</a:t>
            </a:r>
            <a:r>
              <a:rPr lang="cs-CZ" dirty="0" smtClean="0">
                <a:solidFill>
                  <a:schemeClr val="bg1"/>
                </a:solidFill>
              </a:rPr>
              <a:t>-Prince-74190619</a:t>
            </a:r>
          </a:p>
          <a:p>
            <a:r>
              <a:rPr lang="cs-CZ" b="1" dirty="0" smtClean="0">
                <a:solidFill>
                  <a:schemeClr val="bg1"/>
                </a:solidFill>
              </a:rPr>
              <a:t>obr. 1 </a:t>
            </a:r>
            <a:r>
              <a:rPr lang="cs-CZ" dirty="0" smtClean="0">
                <a:solidFill>
                  <a:schemeClr val="bg1"/>
                </a:solidFill>
              </a:rPr>
              <a:t>- </a:t>
            </a:r>
            <a:r>
              <a:rPr lang="cs-CZ" dirty="0" err="1" smtClean="0">
                <a:solidFill>
                  <a:schemeClr val="bg1"/>
                </a:solidFill>
              </a:rPr>
              <a:t>httpwww.petit</a:t>
            </a:r>
            <a:r>
              <a:rPr lang="cs-CZ" dirty="0" smtClean="0">
                <a:solidFill>
                  <a:schemeClr val="bg1"/>
                </a:solidFill>
              </a:rPr>
              <a:t>-prince.</a:t>
            </a:r>
            <a:r>
              <a:rPr lang="cs-CZ" dirty="0" err="1" smtClean="0">
                <a:solidFill>
                  <a:schemeClr val="bg1"/>
                </a:solidFill>
              </a:rPr>
              <a:t>atpp</a:t>
            </a:r>
            <a:r>
              <a:rPr lang="cs-CZ" dirty="0" smtClean="0">
                <a:solidFill>
                  <a:schemeClr val="bg1"/>
                </a:solidFill>
              </a:rPr>
              <a:t>-</a:t>
            </a:r>
            <a:r>
              <a:rPr lang="cs-CZ" dirty="0" err="1" smtClean="0">
                <a:solidFill>
                  <a:schemeClr val="bg1"/>
                </a:solidFill>
              </a:rPr>
              <a:t>tschech.htm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b="1" dirty="0" smtClean="0">
                <a:solidFill>
                  <a:schemeClr val="bg1"/>
                </a:solidFill>
              </a:rPr>
              <a:t>obr. 2 </a:t>
            </a:r>
            <a:r>
              <a:rPr lang="cs-CZ" dirty="0" smtClean="0">
                <a:solidFill>
                  <a:schemeClr val="bg1"/>
                </a:solidFill>
              </a:rPr>
              <a:t>- </a:t>
            </a:r>
            <a:r>
              <a:rPr lang="cs-CZ" dirty="0" err="1" smtClean="0">
                <a:solidFill>
                  <a:schemeClr val="bg1"/>
                </a:solidFill>
              </a:rPr>
              <a:t>httpobrazky.czdetailq</a:t>
            </a:r>
            <a:r>
              <a:rPr lang="cs-CZ" dirty="0" smtClean="0">
                <a:solidFill>
                  <a:schemeClr val="bg1"/>
                </a:solidFill>
              </a:rPr>
              <a:t>=</a:t>
            </a:r>
            <a:r>
              <a:rPr lang="cs-CZ" dirty="0" err="1" smtClean="0">
                <a:solidFill>
                  <a:schemeClr val="bg1"/>
                </a:solidFill>
              </a:rPr>
              <a:t>Mal</a:t>
            </a:r>
            <a:r>
              <a:rPr lang="cs-CZ" dirty="0" smtClean="0">
                <a:solidFill>
                  <a:schemeClr val="bg1"/>
                </a:solidFill>
              </a:rPr>
              <a:t>%C3%BD%20princ&amp;offset=181&amp;limit=20&amp;</a:t>
            </a:r>
            <a:r>
              <a:rPr lang="cs-CZ" dirty="0" err="1" smtClean="0">
                <a:solidFill>
                  <a:schemeClr val="bg1"/>
                </a:solidFill>
              </a:rPr>
              <a:t>bUrlPar</a:t>
            </a:r>
            <a:r>
              <a:rPr lang="cs-CZ" dirty="0" smtClean="0">
                <a:solidFill>
                  <a:schemeClr val="bg1"/>
                </a:solidFill>
              </a:rPr>
              <a:t>=</a:t>
            </a:r>
            <a:r>
              <a:rPr lang="cs-CZ" dirty="0" err="1" smtClean="0">
                <a:solidFill>
                  <a:schemeClr val="bg1"/>
                </a:solidFill>
              </a:rPr>
              <a:t>filter</a:t>
            </a:r>
            <a:r>
              <a:rPr lang="cs-CZ" dirty="0" smtClean="0">
                <a:solidFill>
                  <a:schemeClr val="bg1"/>
                </a:solidFill>
              </a:rPr>
              <a:t>%3D1&amp;</a:t>
            </a:r>
            <a:r>
              <a:rPr lang="cs-CZ" dirty="0" err="1" smtClean="0">
                <a:solidFill>
                  <a:schemeClr val="bg1"/>
                </a:solidFill>
              </a:rPr>
              <a:t>resNum</a:t>
            </a:r>
            <a:r>
              <a:rPr lang="cs-CZ" dirty="0" smtClean="0">
                <a:solidFill>
                  <a:schemeClr val="bg1"/>
                </a:solidFill>
              </a:rPr>
              <a:t>=181&amp;</a:t>
            </a:r>
            <a:r>
              <a:rPr lang="cs-CZ" dirty="0" err="1" smtClean="0">
                <a:solidFill>
                  <a:schemeClr val="bg1"/>
                </a:solidFill>
              </a:rPr>
              <a:t>ref</a:t>
            </a:r>
            <a:r>
              <a:rPr lang="cs-CZ" dirty="0" smtClean="0">
                <a:solidFill>
                  <a:schemeClr val="bg1"/>
                </a:solidFill>
              </a:rPr>
              <a:t>=http%3Aobrazky.cz%3Fq%3DMal%25C3%25BD%2Bprinc%26from%3D163&amp;</a:t>
            </a:r>
            <a:r>
              <a:rPr lang="cs-CZ" dirty="0" err="1" smtClean="0">
                <a:solidFill>
                  <a:schemeClr val="bg1"/>
                </a:solidFill>
              </a:rPr>
              <a:t>resID</a:t>
            </a:r>
            <a:r>
              <a:rPr lang="cs-CZ" dirty="0" smtClean="0">
                <a:solidFill>
                  <a:schemeClr val="bg1"/>
                </a:solidFill>
              </a:rPr>
              <a:t>=TgPiVPlXpsP9RYDhkvpiNEAvWenN47quYfu7dNnOd_c&amp;</a:t>
            </a:r>
          </a:p>
          <a:p>
            <a:r>
              <a:rPr lang="cs-CZ" b="1" dirty="0" smtClean="0">
                <a:solidFill>
                  <a:schemeClr val="bg1"/>
                </a:solidFill>
              </a:rPr>
              <a:t>obr. 3 </a:t>
            </a:r>
            <a:r>
              <a:rPr lang="cs-CZ" dirty="0" smtClean="0">
                <a:solidFill>
                  <a:schemeClr val="bg1"/>
                </a:solidFill>
              </a:rPr>
              <a:t>- </a:t>
            </a:r>
            <a:r>
              <a:rPr lang="cs-CZ" dirty="0" err="1" smtClean="0">
                <a:solidFill>
                  <a:schemeClr val="bg1"/>
                </a:solidFill>
              </a:rPr>
              <a:t>httpobrazky.czdetailq</a:t>
            </a:r>
            <a:r>
              <a:rPr lang="cs-CZ" dirty="0" smtClean="0">
                <a:solidFill>
                  <a:schemeClr val="bg1"/>
                </a:solidFill>
              </a:rPr>
              <a:t>=</a:t>
            </a:r>
            <a:r>
              <a:rPr lang="cs-CZ" dirty="0" err="1" smtClean="0">
                <a:solidFill>
                  <a:schemeClr val="bg1"/>
                </a:solidFill>
              </a:rPr>
              <a:t>Mal</a:t>
            </a:r>
            <a:r>
              <a:rPr lang="cs-CZ" dirty="0" smtClean="0">
                <a:solidFill>
                  <a:schemeClr val="bg1"/>
                </a:solidFill>
              </a:rPr>
              <a:t>%C3%BD%20princ&amp;offset=181&amp;limit=20&amp;</a:t>
            </a:r>
            <a:r>
              <a:rPr lang="cs-CZ" dirty="0" err="1" smtClean="0">
                <a:solidFill>
                  <a:schemeClr val="bg1"/>
                </a:solidFill>
              </a:rPr>
              <a:t>bUrlPar</a:t>
            </a:r>
            <a:r>
              <a:rPr lang="cs-CZ" dirty="0" smtClean="0">
                <a:solidFill>
                  <a:schemeClr val="bg1"/>
                </a:solidFill>
              </a:rPr>
              <a:t>=</a:t>
            </a:r>
            <a:r>
              <a:rPr lang="cs-CZ" dirty="0" err="1" smtClean="0">
                <a:solidFill>
                  <a:schemeClr val="bg1"/>
                </a:solidFill>
              </a:rPr>
              <a:t>filter</a:t>
            </a:r>
            <a:r>
              <a:rPr lang="cs-CZ" dirty="0" smtClean="0">
                <a:solidFill>
                  <a:schemeClr val="bg1"/>
                </a:solidFill>
              </a:rPr>
              <a:t>%3D1&amp;</a:t>
            </a:r>
            <a:r>
              <a:rPr lang="cs-CZ" dirty="0" err="1" smtClean="0">
                <a:solidFill>
                  <a:schemeClr val="bg1"/>
                </a:solidFill>
              </a:rPr>
              <a:t>resNum</a:t>
            </a:r>
            <a:r>
              <a:rPr lang="cs-CZ" dirty="0" smtClean="0">
                <a:solidFill>
                  <a:schemeClr val="bg1"/>
                </a:solidFill>
              </a:rPr>
              <a:t>=183&amp;</a:t>
            </a:r>
            <a:r>
              <a:rPr lang="cs-CZ" dirty="0" err="1" smtClean="0">
                <a:solidFill>
                  <a:schemeClr val="bg1"/>
                </a:solidFill>
              </a:rPr>
              <a:t>ref</a:t>
            </a:r>
            <a:r>
              <a:rPr lang="cs-CZ" dirty="0" smtClean="0">
                <a:solidFill>
                  <a:schemeClr val="bg1"/>
                </a:solidFill>
              </a:rPr>
              <a:t>=http%3Aobrazky.cz%3Fq%3DMal%25C3%25BD%2Bprinc%26from%3D163&amp;</a:t>
            </a:r>
            <a:r>
              <a:rPr lang="cs-CZ" dirty="0" err="1" smtClean="0">
                <a:solidFill>
                  <a:schemeClr val="bg1"/>
                </a:solidFill>
              </a:rPr>
              <a:t>resID</a:t>
            </a:r>
            <a:r>
              <a:rPr lang="cs-CZ" dirty="0" smtClean="0">
                <a:solidFill>
                  <a:schemeClr val="bg1"/>
                </a:solidFill>
              </a:rPr>
              <a:t>=A89wWPLhuDtAOQuRE8ZpAJl8UgpgTVfIo_MsxB0JW-Y&amp;</a:t>
            </a:r>
          </a:p>
          <a:p>
            <a:r>
              <a:rPr lang="cs-CZ" b="1" dirty="0" smtClean="0">
                <a:solidFill>
                  <a:schemeClr val="bg1"/>
                </a:solidFill>
              </a:rPr>
              <a:t>obr. 4 </a:t>
            </a:r>
            <a:r>
              <a:rPr lang="cs-CZ" dirty="0" smtClean="0">
                <a:solidFill>
                  <a:schemeClr val="bg1"/>
                </a:solidFill>
              </a:rPr>
              <a:t>- </a:t>
            </a:r>
            <a:r>
              <a:rPr lang="cs-CZ" dirty="0" err="1" smtClean="0">
                <a:solidFill>
                  <a:schemeClr val="bg1"/>
                </a:solidFill>
              </a:rPr>
              <a:t>httpcommons.wikimedia.orgwikiFileLepetitprince.jpguselang</a:t>
            </a:r>
            <a:r>
              <a:rPr lang="cs-CZ" dirty="0" smtClean="0">
                <a:solidFill>
                  <a:schemeClr val="bg1"/>
                </a:solidFill>
              </a:rPr>
              <a:t>=</a:t>
            </a:r>
            <a:r>
              <a:rPr lang="cs-CZ" dirty="0" err="1" smtClean="0">
                <a:solidFill>
                  <a:schemeClr val="bg1"/>
                </a:solidFill>
              </a:rPr>
              <a:t>cs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b="1" dirty="0" smtClean="0">
                <a:solidFill>
                  <a:schemeClr val="bg1"/>
                </a:solidFill>
              </a:rPr>
              <a:t>obr. 5 </a:t>
            </a:r>
            <a:r>
              <a:rPr lang="cs-CZ" dirty="0" smtClean="0">
                <a:solidFill>
                  <a:schemeClr val="bg1"/>
                </a:solidFill>
              </a:rPr>
              <a:t>- http2.bp.blogspot.com_79E0EmitYckSkHAzP92m8IAAAAAAAAEfM6BlWYjlRSRcs400Antoine+de+</a:t>
            </a:r>
            <a:r>
              <a:rPr lang="cs-CZ" dirty="0" err="1" smtClean="0">
                <a:solidFill>
                  <a:schemeClr val="bg1"/>
                </a:solidFill>
              </a:rPr>
              <a:t>Sant</a:t>
            </a:r>
            <a:r>
              <a:rPr lang="cs-CZ" dirty="0" smtClean="0">
                <a:solidFill>
                  <a:schemeClr val="bg1"/>
                </a:solidFill>
              </a:rPr>
              <a:t>+</a:t>
            </a:r>
            <a:r>
              <a:rPr lang="cs-CZ" dirty="0" err="1" smtClean="0">
                <a:solidFill>
                  <a:schemeClr val="bg1"/>
                </a:solidFill>
              </a:rPr>
              <a:t>Exupery</a:t>
            </a:r>
            <a:r>
              <a:rPr lang="cs-CZ" dirty="0" smtClean="0">
                <a:solidFill>
                  <a:schemeClr val="bg1"/>
                </a:solidFill>
              </a:rPr>
              <a:t>,+ante+</a:t>
            </a:r>
            <a:r>
              <a:rPr lang="cs-CZ" dirty="0" err="1" smtClean="0">
                <a:solidFill>
                  <a:schemeClr val="bg1"/>
                </a:solidFill>
              </a:rPr>
              <a:t>su</a:t>
            </a:r>
            <a:r>
              <a:rPr lang="cs-CZ" dirty="0" smtClean="0">
                <a:solidFill>
                  <a:schemeClr val="bg1"/>
                </a:solidFill>
              </a:rPr>
              <a:t>+</a:t>
            </a:r>
            <a:r>
              <a:rPr lang="cs-CZ" dirty="0" err="1" smtClean="0">
                <a:solidFill>
                  <a:schemeClr val="bg1"/>
                </a:solidFill>
              </a:rPr>
              <a:t>avi</a:t>
            </a:r>
            <a:r>
              <a:rPr lang="cs-CZ" dirty="0" smtClean="0">
                <a:solidFill>
                  <a:schemeClr val="bg1"/>
                </a:solidFill>
              </a:rPr>
              <a:t>%C3%B3n.jpg</a:t>
            </a:r>
          </a:p>
          <a:p>
            <a:r>
              <a:rPr lang="cs-CZ" b="1" dirty="0" smtClean="0">
                <a:solidFill>
                  <a:schemeClr val="bg1"/>
                </a:solidFill>
              </a:rPr>
              <a:t>obr. 6 </a:t>
            </a:r>
            <a:r>
              <a:rPr lang="cs-CZ" dirty="0" smtClean="0">
                <a:solidFill>
                  <a:schemeClr val="bg1"/>
                </a:solidFill>
              </a:rPr>
              <a:t>- </a:t>
            </a:r>
            <a:r>
              <a:rPr lang="cs-CZ" dirty="0" err="1" smtClean="0">
                <a:solidFill>
                  <a:schemeClr val="bg1"/>
                </a:solidFill>
              </a:rPr>
              <a:t>httpwww.odaha.comsitesdefaultfilesantoine</a:t>
            </a:r>
            <a:r>
              <a:rPr lang="cs-CZ" dirty="0" smtClean="0">
                <a:solidFill>
                  <a:schemeClr val="bg1"/>
                </a:solidFill>
              </a:rPr>
              <a:t>-de-</a:t>
            </a:r>
            <a:r>
              <a:rPr lang="cs-CZ" dirty="0" err="1" smtClean="0">
                <a:solidFill>
                  <a:schemeClr val="bg1"/>
                </a:solidFill>
              </a:rPr>
              <a:t>saint</a:t>
            </a:r>
            <a:r>
              <a:rPr lang="cs-CZ" dirty="0" smtClean="0">
                <a:solidFill>
                  <a:schemeClr val="bg1"/>
                </a:solidFill>
              </a:rPr>
              <a:t>-</a:t>
            </a:r>
            <a:r>
              <a:rPr lang="cs-CZ" dirty="0" err="1" smtClean="0">
                <a:solidFill>
                  <a:schemeClr val="bg1"/>
                </a:solidFill>
              </a:rPr>
              <a:t>exupery.jpg</a:t>
            </a:r>
            <a:endParaRPr lang="cs-CZ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705</Words>
  <Application>Microsoft Office PowerPoint</Application>
  <PresentationFormat>Předvádění na obrazovce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Petra</dc:creator>
  <cp:lastModifiedBy>Petra</cp:lastModifiedBy>
  <cp:revision>16</cp:revision>
  <dcterms:created xsi:type="dcterms:W3CDTF">2012-10-28T20:27:16Z</dcterms:created>
  <dcterms:modified xsi:type="dcterms:W3CDTF">2012-10-29T17:17:57Z</dcterms:modified>
</cp:coreProperties>
</file>