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462DB0-C506-40D4-A184-0200466FD799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4054B8-1128-4659-B3E8-FCD20CC323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etra\Desktop\Šablony\loga_pruhled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3203848" cy="59150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283968" y="47667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VY_32_INOVACE_ČJPS2A_2060_ZEM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1052736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Výukový 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projektu:		Rozvoj 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šablony:   		III/2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Datum vytvoření: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01.11.2012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Určeno pro předmět:   	Český jazyk a 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Tematická oblast:	Česká a světová literatura 1.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. 20. století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Obor vzdělání:		Podnikání (64-41-L/51) 2.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výukového materiálu:								Ernest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Hemingway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Popis využití: 		výukový materiál s úkoly pro žáky s 				využitím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, notebooku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Čas:  			25 minut </a:t>
            </a:r>
            <a:endParaRPr lang="cs-CZ" dirty="0" smtClean="0">
              <a:latin typeface="Century Gothic" pitchFamily="34" charset="0"/>
              <a:cs typeface="Calibri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OBRÁZKY [cit. 06.11.2012]</a:t>
            </a:r>
          </a:p>
          <a:p>
            <a:r>
              <a:rPr lang="cs-CZ" dirty="0" smtClean="0"/>
              <a:t>obr. 6 -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_on_safari,_1934.jpguselang=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</a:t>
            </a:r>
            <a:r>
              <a:rPr lang="cs-CZ" dirty="0"/>
              <a:t>7</a:t>
            </a:r>
            <a:r>
              <a:rPr lang="cs-CZ" dirty="0" smtClean="0"/>
              <a:t> – </a:t>
            </a:r>
            <a:r>
              <a:rPr lang="cs-CZ" dirty="0" err="1" smtClean="0"/>
              <a:t>httpcommons.wikimedia.orgwikiFileHemingway</a:t>
            </a:r>
            <a:r>
              <a:rPr lang="cs-CZ" dirty="0" smtClean="0"/>
              <a:t>_</a:t>
            </a:r>
            <a:r>
              <a:rPr lang="cs-CZ" dirty="0" err="1" smtClean="0"/>
              <a:t>and</a:t>
            </a:r>
            <a:r>
              <a:rPr lang="cs-CZ" dirty="0" smtClean="0"/>
              <a:t>_</a:t>
            </a:r>
            <a:r>
              <a:rPr lang="cs-CZ" dirty="0" err="1" smtClean="0"/>
              <a:t>Marlins.jpguselang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</a:t>
            </a:r>
            <a:r>
              <a:rPr lang="cs-CZ" dirty="0"/>
              <a:t>8</a:t>
            </a:r>
            <a:r>
              <a:rPr lang="cs-CZ" dirty="0" smtClean="0"/>
              <a:t> – </a:t>
            </a:r>
            <a:r>
              <a:rPr lang="cs-CZ" dirty="0" err="1" smtClean="0"/>
              <a:t>httpwww.google.czimgresq</a:t>
            </a:r>
            <a:r>
              <a:rPr lang="cs-CZ" dirty="0" smtClean="0"/>
              <a:t>=</a:t>
            </a:r>
            <a:r>
              <a:rPr lang="cs-CZ" dirty="0" err="1" smtClean="0"/>
              <a:t>ernest</a:t>
            </a:r>
            <a:r>
              <a:rPr lang="cs-CZ" dirty="0" smtClean="0"/>
              <a:t>+</a:t>
            </a:r>
            <a:r>
              <a:rPr lang="cs-CZ" dirty="0" err="1" smtClean="0"/>
              <a:t>hemingway</a:t>
            </a:r>
            <a:r>
              <a:rPr lang="cs-CZ" dirty="0" smtClean="0"/>
              <a:t>+sta%C5%99ec+a+</a:t>
            </a:r>
            <a:r>
              <a:rPr lang="cs-CZ" dirty="0" err="1" smtClean="0"/>
              <a:t>mo</a:t>
            </a:r>
            <a:r>
              <a:rPr lang="cs-CZ" dirty="0" smtClean="0"/>
              <a:t>%C5%99e&amp;start=341&amp;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sa</a:t>
            </a:r>
            <a:r>
              <a:rPr lang="cs-CZ" dirty="0" smtClean="0"/>
              <a:t>=X&amp;</a:t>
            </a:r>
            <a:r>
              <a:rPr lang="cs-CZ" dirty="0" err="1" smtClean="0"/>
              <a:t>biw</a:t>
            </a:r>
            <a:r>
              <a:rPr lang="cs-CZ" dirty="0" smtClean="0"/>
              <a:t>=1366&amp;</a:t>
            </a:r>
            <a:r>
              <a:rPr lang="cs-CZ" dirty="0" err="1" smtClean="0"/>
              <a:t>bih</a:t>
            </a:r>
            <a:r>
              <a:rPr lang="cs-CZ" dirty="0" smtClean="0"/>
              <a:t>=576&amp;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prmd</a:t>
            </a:r>
            <a:r>
              <a:rPr lang="cs-CZ" dirty="0" smtClean="0"/>
              <a:t>=</a:t>
            </a:r>
            <a:r>
              <a:rPr lang="cs-CZ" dirty="0" err="1" smtClean="0"/>
              <a:t>imvnso</a:t>
            </a:r>
            <a:r>
              <a:rPr lang="cs-CZ" dirty="0" smtClean="0"/>
              <a:t>&amp;</a:t>
            </a:r>
            <a:r>
              <a:rPr lang="cs-CZ" dirty="0" err="1" smtClean="0"/>
              <a:t>tbnid</a:t>
            </a:r>
            <a:r>
              <a:rPr lang="cs-CZ" dirty="0" smtClean="0"/>
              <a:t>=B_FMPbsNI6DSYM&amp;</a:t>
            </a:r>
            <a:r>
              <a:rPr lang="cs-CZ" dirty="0" err="1" smtClean="0"/>
              <a:t>imgrefurl</a:t>
            </a:r>
            <a:r>
              <a:rPr lang="cs-CZ" dirty="0" smtClean="0"/>
              <a:t>=</a:t>
            </a:r>
            <a:r>
              <a:rPr lang="cs-CZ" dirty="0" err="1" smtClean="0"/>
              <a:t>httpdobromila.sk</a:t>
            </a:r>
            <a:r>
              <a:rPr lang="cs-CZ" dirty="0" smtClean="0"/>
              <a:t>%3Fpage_id%3D1197&amp;</a:t>
            </a:r>
            <a:r>
              <a:rPr lang="cs-CZ" dirty="0" err="1" smtClean="0"/>
              <a:t>docid</a:t>
            </a:r>
            <a:r>
              <a:rPr lang="cs-CZ" dirty="0" smtClean="0"/>
              <a:t>=</a:t>
            </a:r>
            <a:r>
              <a:rPr lang="cs-CZ" dirty="0" err="1" smtClean="0"/>
              <a:t>ixcaCmCdBBz</a:t>
            </a:r>
            <a:endParaRPr lang="cs-CZ" dirty="0" smtClean="0"/>
          </a:p>
          <a:p>
            <a:r>
              <a:rPr lang="cs-CZ" dirty="0" smtClean="0"/>
              <a:t>obr. 9 –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_1950_</a:t>
            </a:r>
            <a:r>
              <a:rPr lang="cs-CZ" dirty="0" err="1" smtClean="0"/>
              <a:t>w.jpguselang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10 – </a:t>
            </a:r>
            <a:r>
              <a:rPr lang="cs-CZ" dirty="0" err="1" smtClean="0"/>
              <a:t>httplibellae.blogspot.cz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ERNEST HEMINGWAY (1899-1961)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americký spisovatel – autor románů, povídek, novel, novinář</a:t>
            </a:r>
          </a:p>
          <a:p>
            <a:r>
              <a:rPr lang="cs-CZ" dirty="0" smtClean="0"/>
              <a:t>nejznámější představitel tzv. ztracené generace </a:t>
            </a:r>
          </a:p>
          <a:p>
            <a:pPr>
              <a:buNone/>
            </a:pPr>
            <a:r>
              <a:rPr lang="cs-CZ" b="1" dirty="0" smtClean="0"/>
              <a:t>	ÚKOL Č. 1 – OBJASNI POJEM </a:t>
            </a:r>
          </a:p>
          <a:p>
            <a:pPr>
              <a:buNone/>
            </a:pPr>
            <a:r>
              <a:rPr lang="cs-CZ" b="1" dirty="0" smtClean="0"/>
              <a:t>	ZTRACENÁ GENERACE</a:t>
            </a:r>
          </a:p>
          <a:p>
            <a:r>
              <a:rPr lang="cs-CZ" dirty="0" smtClean="0"/>
              <a:t>nositel Nobelovy ceny za literaturu</a:t>
            </a:r>
          </a:p>
          <a:p>
            <a:pPr>
              <a:buNone/>
            </a:pPr>
            <a:r>
              <a:rPr lang="cs-CZ" dirty="0" smtClean="0"/>
              <a:t>	(1954) za novelu Stařec a moře</a:t>
            </a:r>
          </a:p>
          <a:p>
            <a:r>
              <a:rPr lang="cs-CZ" dirty="0" smtClean="0"/>
              <a:t>nejspíš spáchal sebevraždu </a:t>
            </a:r>
          </a:p>
          <a:p>
            <a:pPr>
              <a:buNone/>
            </a:pPr>
            <a:r>
              <a:rPr lang="cs-CZ" dirty="0" smtClean="0"/>
              <a:t>	(zastřelením)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 descr="httpcommons.wikimedia.orgwikiFileErnest_Hemingway-Karsh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284984"/>
            <a:ext cx="2183273" cy="291103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812360" y="63093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ERNEST HEMINGWAY (1899-1961)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577936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maturitě začal pracovat jako novinář</a:t>
            </a:r>
          </a:p>
          <a:p>
            <a:r>
              <a:rPr lang="cs-CZ" dirty="0" smtClean="0"/>
              <a:t>v roce 1918 odešel na frontu do Evropy jako dobrovolník</a:t>
            </a:r>
          </a:p>
          <a:p>
            <a:r>
              <a:rPr lang="cs-CZ" dirty="0" smtClean="0"/>
              <a:t>slavným se stal paradoxně jinak než jako spisovatel – stal se prvním americkým občanem zraněným na italské frontě – dobrovolník ve sboru Červeného kříže (viz film Láska a válka)</a:t>
            </a:r>
            <a:endParaRPr lang="cs-CZ" dirty="0"/>
          </a:p>
        </p:txBody>
      </p:sp>
      <p:pic>
        <p:nvPicPr>
          <p:cNvPr id="8" name="Zástupný symbol pro obsah 5" descr="httpcommons.wikimedia.orgwikiFileErnest_Hemingway_1923_passport_photo.TIF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772816"/>
            <a:ext cx="2387699" cy="30481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 descr="httpcommons.wikimedia.orgwikiFileErnest_Hemingway_Signature.svguselang=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5301208"/>
            <a:ext cx="3637649" cy="939726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7956376" y="1268760"/>
            <a:ext cx="741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956376" y="6021288"/>
            <a:ext cx="741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ERNEST HEMINGWAY (1899-1961)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304800" y="1554162"/>
            <a:ext cx="4843264" cy="4683149"/>
          </a:xfrm>
        </p:spPr>
        <p:txBody>
          <a:bodyPr/>
          <a:lstStyle/>
          <a:p>
            <a:r>
              <a:rPr lang="cs-CZ" dirty="0" smtClean="0"/>
              <a:t>kromě USA a Itálie žil ve Španělsku (jeho druhá domovina), Francii, na Kubě, v Africe</a:t>
            </a:r>
          </a:p>
          <a:p>
            <a:r>
              <a:rPr lang="cs-CZ" dirty="0" smtClean="0"/>
              <a:t>odtud pramení jeho koníčky, které se ve výrazné míře objevují v jeho knihách – box, býčí zápasy, lov, rybolov</a:t>
            </a:r>
            <a:endParaRPr lang="cs-CZ" dirty="0"/>
          </a:p>
        </p:txBody>
      </p:sp>
      <p:pic>
        <p:nvPicPr>
          <p:cNvPr id="14" name="Obrázek 13" descr="httpcommons.wikimedia.orgwikiFileErnest_Hemingway_poses_with_water_buffalo,_Africa,_1953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340768"/>
            <a:ext cx="2016224" cy="223224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5" name="Obrázek 14" descr="httpcommons.wikimedia.orgwikiFileErnest_Hemingway_on_safari,_1934.jpguselang=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869160"/>
            <a:ext cx="2316480" cy="179527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7" name="Obrázek 16" descr="httpcommons.wikimedia.orgwikiFileErnest_Hemingway_Fishing_at_Walloon_Lake,_Michigan,_1916.jpguselang=c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1" y="2420888"/>
            <a:ext cx="1800200" cy="2304256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ovéPole 18"/>
          <p:cNvSpPr txBox="1"/>
          <p:nvPr/>
        </p:nvSpPr>
        <p:spPr>
          <a:xfrm>
            <a:off x="4716016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524328" y="19168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5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452320" y="6309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ERNEST HEMINGWAY (1899-1961)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r>
              <a:rPr lang="cs-CZ" dirty="0" smtClean="0"/>
              <a:t>proslavil se úsporným stylem – tzv. </a:t>
            </a:r>
            <a:r>
              <a:rPr lang="cs-CZ" b="1" dirty="0" smtClean="0"/>
              <a:t>metodou ledovce </a:t>
            </a:r>
            <a:r>
              <a:rPr lang="cs-CZ" dirty="0" smtClean="0"/>
              <a:t>= v díle autor zmiňuje pouze to nejzákladnější (část kry, která je vidět nad vodou – 1/3), další dvě třetiny (které jsou v případě ledovce uloženy pod vodou) nechává na čtenáři – aby na ně přišel čtenář sám</a:t>
            </a:r>
          </a:p>
          <a:p>
            <a:endParaRPr lang="cs-CZ" b="1" dirty="0"/>
          </a:p>
        </p:txBody>
      </p:sp>
      <p:pic>
        <p:nvPicPr>
          <p:cNvPr id="6" name="Obrázek 5" descr="httpcommons.wikimedia.orgwikiFileHemingway_and_Marlins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581128"/>
            <a:ext cx="2212848" cy="1828800"/>
          </a:xfrm>
          <a:prstGeom prst="rect">
            <a:avLst/>
          </a:prstGeom>
        </p:spPr>
      </p:pic>
      <p:pic>
        <p:nvPicPr>
          <p:cNvPr id="7" name="Obrázek 6" descr="httpwww.google.czimgresq=ernest+hemingway+sta%C5%99ec+a+mo%C5%99e&amp;start=341&amp;hl=cs&amp;sa=X&amp;biw=1366&amp;bih=576&amp;tbm=isch&amp;prmd=imvnso&amp;tbnid=B_FMPbsNI6DSYM&amp;imgrefurl=httpdobromila.sk%3Fpage_id%3D1197&amp;docid=ixcaCmCdBB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653136"/>
            <a:ext cx="2286000" cy="17145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131840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7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60032" y="60212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8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47864" y="4509120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TAKTO VYPADÁ MERLIN (MEČOUN), O NĚMŽ PÍŠE HEMINGWAY V NOVELE </a:t>
            </a:r>
          </a:p>
          <a:p>
            <a:pPr algn="ctr"/>
            <a:r>
              <a:rPr lang="cs-CZ" b="1" i="1" dirty="0" smtClean="0"/>
              <a:t>STAŘEC A MOŘE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ERNEST HEMINGWAY (1899-1961)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500" dirty="0" smtClean="0"/>
              <a:t>DÍLO (výběr):</a:t>
            </a:r>
          </a:p>
          <a:p>
            <a:pPr>
              <a:buNone/>
            </a:pPr>
            <a:r>
              <a:rPr lang="cs-CZ" sz="3500" dirty="0" smtClean="0"/>
              <a:t>	</a:t>
            </a:r>
            <a:r>
              <a:rPr lang="cs-CZ" sz="3500" b="1" dirty="0" err="1" smtClean="0"/>
              <a:t>Fiesta</a:t>
            </a:r>
            <a:r>
              <a:rPr lang="cs-CZ" sz="3500" b="1" dirty="0" smtClean="0"/>
              <a:t> (I slunce vychází)</a:t>
            </a:r>
          </a:p>
          <a:p>
            <a:pPr>
              <a:buNone/>
            </a:pPr>
            <a:r>
              <a:rPr lang="cs-CZ" sz="3500" b="1" dirty="0" smtClean="0"/>
              <a:t>	Komu zvoní hrana</a:t>
            </a:r>
          </a:p>
          <a:p>
            <a:pPr>
              <a:buNone/>
            </a:pPr>
            <a:r>
              <a:rPr lang="cs-CZ" sz="3500" b="1" dirty="0" smtClean="0"/>
              <a:t>	Sbohem, armádo!</a:t>
            </a:r>
          </a:p>
          <a:p>
            <a:pPr>
              <a:buNone/>
            </a:pPr>
            <a:r>
              <a:rPr lang="cs-CZ" sz="3500" b="1" dirty="0" smtClean="0"/>
              <a:t>	Stařec a moře</a:t>
            </a:r>
          </a:p>
          <a:p>
            <a:pPr>
              <a:buNone/>
            </a:pPr>
            <a:r>
              <a:rPr lang="cs-CZ" sz="3500" b="1" dirty="0" smtClean="0"/>
              <a:t>	Povídky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sz="2600" b="1" dirty="0" smtClean="0"/>
              <a:t>ÚKOL Č. 2 – NAJDI VE SKRIPTECH NA STR. 19, ZA JAKÝCH HISTORICKÝCH OKOLNOSTÍ SE ODEHRÁVAJÍ PŘÍBĚHY  KOMU ZVONÍ HRANA A SBOHEM, ARMÁDO! A JAKOU SOUVISLOST MAJÍ S HEMINGWAYOVÝM ŽIVOTEM</a:t>
            </a:r>
            <a:endParaRPr lang="cs-CZ" sz="2600" b="1" dirty="0"/>
          </a:p>
        </p:txBody>
      </p:sp>
      <p:pic>
        <p:nvPicPr>
          <p:cNvPr id="6" name="Obrázek 5" descr="httpcommons.wikimedia.orgwikiFileErnest_Hemingway_1950_w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196752"/>
            <a:ext cx="2160240" cy="294578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580112" y="37170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ERNEST HEMINGWAY (1899-1961)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Stařec a moře </a:t>
            </a:r>
            <a:r>
              <a:rPr lang="cs-CZ" dirty="0" smtClean="0"/>
              <a:t>(1952)</a:t>
            </a:r>
          </a:p>
          <a:p>
            <a:r>
              <a:rPr lang="cs-CZ" dirty="0" smtClean="0"/>
              <a:t>novela, poslední dílo vydané za H. života</a:t>
            </a:r>
          </a:p>
          <a:p>
            <a:r>
              <a:rPr lang="cs-CZ" dirty="0" smtClean="0"/>
              <a:t>hlavní postavou je stařičký havanský rybář Santiago, který má kamaráda – mladého kluka jménem </a:t>
            </a:r>
            <a:r>
              <a:rPr lang="cs-CZ" dirty="0" err="1" smtClean="0"/>
              <a:t>Manolin</a:t>
            </a:r>
            <a:endParaRPr lang="cs-CZ" dirty="0" smtClean="0"/>
          </a:p>
          <a:p>
            <a:r>
              <a:rPr lang="cs-CZ" dirty="0" smtClean="0"/>
              <a:t>Santiago již 84 dnů nic nechytil</a:t>
            </a:r>
          </a:p>
          <a:p>
            <a:r>
              <a:rPr lang="cs-CZ" dirty="0" smtClean="0"/>
              <a:t>vydává se na moře, aby dokázal sám sobě i ostatním, že ještě není na odpis – daleko od břehu chytí </a:t>
            </a:r>
            <a:r>
              <a:rPr lang="cs-CZ" dirty="0" err="1" smtClean="0"/>
              <a:t>merlina</a:t>
            </a:r>
            <a:r>
              <a:rPr lang="cs-CZ" dirty="0" smtClean="0"/>
              <a:t> a dva dny s ním zápasí</a:t>
            </a:r>
          </a:p>
          <a:p>
            <a:r>
              <a:rPr lang="cs-CZ" dirty="0" smtClean="0"/>
              <a:t>nakonec jej zabije harpunou, přiváže si jeho tělo k loďce a vrací se s ním ke břehu</a:t>
            </a:r>
          </a:p>
          <a:p>
            <a:r>
              <a:rPr lang="cs-CZ" dirty="0" smtClean="0"/>
              <a:t>na zpáteční cestě se o rybu musí utkat ještě se žraloky</a:t>
            </a:r>
          </a:p>
          <a:p>
            <a:r>
              <a:rPr lang="cs-CZ" dirty="0" smtClean="0"/>
              <a:t>nakonec se zcela vyčerpán vrací domů s torzem ryby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ERNEST HEMINGWAY (1899-1961)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556792"/>
            <a:ext cx="664346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ROZBOR:</a:t>
            </a:r>
          </a:p>
          <a:p>
            <a:r>
              <a:rPr lang="cs-CZ" dirty="0" smtClean="0"/>
              <a:t>jazyk a styl – metoda ledovce – dává přednost obecným pojmenováním před konkrétními – ryba, stařec, chlapec, moře apod.; vnitřní monology; biblické novozákonní motivy; španělské výrazy</a:t>
            </a:r>
          </a:p>
          <a:p>
            <a:r>
              <a:rPr lang="cs-CZ" dirty="0" smtClean="0"/>
              <a:t>postavy – Santiago – samotář, prostý člověk, který žije v souladu s přírodou; ve výsledku vítězí nejen nad rybou, ale i sám nad sebou; </a:t>
            </a:r>
            <a:r>
              <a:rPr lang="cs-CZ" dirty="0" err="1" smtClean="0"/>
              <a:t>Manolin</a:t>
            </a:r>
            <a:r>
              <a:rPr lang="cs-CZ" dirty="0" smtClean="0"/>
              <a:t> – chlapec, který v </a:t>
            </a:r>
            <a:r>
              <a:rPr lang="cs-CZ" dirty="0" err="1" smtClean="0"/>
              <a:t>Santiagovi</a:t>
            </a:r>
            <a:r>
              <a:rPr lang="cs-CZ" dirty="0" smtClean="0"/>
              <a:t> vidí vzor rybáře, chce se od něj učit a jako jediný věří, že Santiago není odepsaný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	ÚKOL Č. 3 – NA ZÁKLADĚ DĚJOVÉ LINIE PŘÍBĚHU VYSVĚTLI, V ČEM JE TENTO PŘÍBĚH NOVELOU</a:t>
            </a:r>
          </a:p>
        </p:txBody>
      </p:sp>
      <p:pic>
        <p:nvPicPr>
          <p:cNvPr id="6" name="Obrázek 5" descr="httplibellae.blogspot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196752"/>
            <a:ext cx="1939333" cy="501317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58772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dirty="0" smtClean="0"/>
              <a:t>http://cs.wikipedia.org/wiki/Ernest_Hemingway</a:t>
            </a:r>
          </a:p>
          <a:p>
            <a:r>
              <a:rPr lang="cs-CZ" dirty="0" smtClean="0"/>
              <a:t>http://cs.wikipedia.org/wiki/Sta%C5%99ec_a_mo%C5%99e</a:t>
            </a:r>
          </a:p>
          <a:p>
            <a:r>
              <a:rPr lang="cs-CZ" dirty="0" smtClean="0"/>
              <a:t>PROKOP , V.:  </a:t>
            </a:r>
            <a:r>
              <a:rPr lang="cs-CZ" i="1" dirty="0" smtClean="0"/>
              <a:t>Přehled světové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endParaRPr lang="cs-CZ" dirty="0"/>
          </a:p>
          <a:p>
            <a:r>
              <a:rPr lang="cs-CZ" b="1" dirty="0" smtClean="0"/>
              <a:t>OBRÁZKY [cit. 06.11.2012]</a:t>
            </a:r>
          </a:p>
          <a:p>
            <a:r>
              <a:rPr lang="cs-CZ" dirty="0" smtClean="0"/>
              <a:t>obr. 1 -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-</a:t>
            </a:r>
            <a:r>
              <a:rPr lang="cs-CZ" dirty="0" err="1" smtClean="0"/>
              <a:t>Karsh.jpguselang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2 -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_1923_</a:t>
            </a:r>
            <a:r>
              <a:rPr lang="cs-CZ" dirty="0" err="1" smtClean="0"/>
              <a:t>passport</a:t>
            </a:r>
            <a:r>
              <a:rPr lang="cs-CZ" dirty="0" smtClean="0"/>
              <a:t>_</a:t>
            </a:r>
            <a:r>
              <a:rPr lang="cs-CZ" dirty="0" err="1" smtClean="0"/>
              <a:t>photo.TIF.jpguselang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3 –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</a:t>
            </a:r>
            <a:r>
              <a:rPr lang="cs-CZ" dirty="0" err="1" smtClean="0"/>
              <a:t>Signature.svguselang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4 –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</a:t>
            </a:r>
            <a:r>
              <a:rPr lang="cs-CZ" dirty="0" err="1" smtClean="0"/>
              <a:t>poses</a:t>
            </a:r>
            <a:r>
              <a:rPr lang="cs-CZ" dirty="0" smtClean="0"/>
              <a:t>_</a:t>
            </a:r>
            <a:r>
              <a:rPr lang="cs-CZ" dirty="0" err="1" smtClean="0"/>
              <a:t>with</a:t>
            </a:r>
            <a:r>
              <a:rPr lang="cs-CZ" dirty="0" smtClean="0"/>
              <a:t>_</a:t>
            </a:r>
            <a:r>
              <a:rPr lang="cs-CZ" dirty="0" err="1" smtClean="0"/>
              <a:t>water</a:t>
            </a:r>
            <a:r>
              <a:rPr lang="cs-CZ" dirty="0" smtClean="0"/>
              <a:t>_</a:t>
            </a:r>
            <a:r>
              <a:rPr lang="cs-CZ" dirty="0" err="1" smtClean="0"/>
              <a:t>buffalo</a:t>
            </a:r>
            <a:r>
              <a:rPr lang="cs-CZ" dirty="0" smtClean="0"/>
              <a:t>,_</a:t>
            </a:r>
            <a:r>
              <a:rPr lang="cs-CZ" dirty="0" err="1" smtClean="0"/>
              <a:t>Africa</a:t>
            </a:r>
            <a:r>
              <a:rPr lang="cs-CZ" dirty="0" smtClean="0"/>
              <a:t>,_1953.jpguselang=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5 – </a:t>
            </a:r>
            <a:r>
              <a:rPr lang="cs-CZ" dirty="0" err="1" smtClean="0"/>
              <a:t>httpcommons.wikimedia.orgwikiFileErnest</a:t>
            </a:r>
            <a:r>
              <a:rPr lang="cs-CZ" dirty="0" smtClean="0"/>
              <a:t>_</a:t>
            </a:r>
            <a:r>
              <a:rPr lang="cs-CZ" dirty="0" err="1" smtClean="0"/>
              <a:t>Hemingway</a:t>
            </a:r>
            <a:r>
              <a:rPr lang="cs-CZ" dirty="0" smtClean="0"/>
              <a:t>_</a:t>
            </a:r>
            <a:r>
              <a:rPr lang="cs-CZ" dirty="0" err="1" smtClean="0"/>
              <a:t>Fishing</a:t>
            </a:r>
            <a:r>
              <a:rPr lang="cs-CZ" dirty="0" smtClean="0"/>
              <a:t>_</a:t>
            </a:r>
            <a:r>
              <a:rPr lang="cs-CZ" dirty="0" err="1" smtClean="0"/>
              <a:t>at</a:t>
            </a:r>
            <a:r>
              <a:rPr lang="cs-CZ" dirty="0" smtClean="0"/>
              <a:t>_</a:t>
            </a:r>
            <a:r>
              <a:rPr lang="cs-CZ" dirty="0" err="1" smtClean="0"/>
              <a:t>Walloon</a:t>
            </a:r>
            <a:r>
              <a:rPr lang="cs-CZ" dirty="0" smtClean="0"/>
              <a:t>_</a:t>
            </a:r>
            <a:r>
              <a:rPr lang="cs-CZ" dirty="0" err="1" smtClean="0"/>
              <a:t>Lake</a:t>
            </a:r>
            <a:r>
              <a:rPr lang="cs-CZ" dirty="0" smtClean="0"/>
              <a:t>,_Michigan,_1916.jpguselang=</a:t>
            </a:r>
            <a:r>
              <a:rPr lang="cs-CZ" dirty="0" err="1" smtClean="0"/>
              <a:t>cs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569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Snímek 1</vt:lpstr>
      <vt:lpstr>ERNEST HEMINGWAY (1899-1961)</vt:lpstr>
      <vt:lpstr>ERNEST HEMINGWAY (1899-1961)</vt:lpstr>
      <vt:lpstr>ERNEST HEMINGWAY (1899-1961)</vt:lpstr>
      <vt:lpstr>ERNEST HEMINGWAY (1899-1961)</vt:lpstr>
      <vt:lpstr>ERNEST HEMINGWAY (1899-1961)</vt:lpstr>
      <vt:lpstr>ERNEST HEMINGWAY (1899-1961)</vt:lpstr>
      <vt:lpstr>ERNEST HEMINGWAY (1899-1961)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18</cp:revision>
  <dcterms:created xsi:type="dcterms:W3CDTF">2012-11-06T16:01:01Z</dcterms:created>
  <dcterms:modified xsi:type="dcterms:W3CDTF">2012-11-28T20:11:47Z</dcterms:modified>
</cp:coreProperties>
</file>