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464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2C3868-E764-455F-BA9D-A84219488F0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CE356C-F323-46D2-84FB-703D5745CE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s:Creative_Commons" TargetMode="External"/><Relationship Id="rId2" Type="http://schemas.openxmlformats.org/officeDocument/2006/relationships/hyperlink" Target="http://commons.wikimedia.org/wiki/File:Jaroslav_Seifert_1984b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Signature_of_Jaroslav_Seifert.jpg?uselang=cs" TargetMode="External"/><Relationship Id="rId5" Type="http://schemas.openxmlformats.org/officeDocument/2006/relationships/hyperlink" Target="http://www.radio.cz/de/rubrik/anno-dazumal/dezember-1984-nobelpreis-in-literatur-fuer-jaroslav-seifert" TargetMode="External"/><Relationship Id="rId4" Type="http://schemas.openxmlformats.org/officeDocument/2006/relationships/hyperlink" Target="http://creativecommons.org/licenses/by-sa/3.0/nl/deed.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	Výukový 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Název projektu:		Rozvoj 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Číslo šablony:   		III/2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Datum vytvoření:	02.10.2012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Určeno pro předmět:	Český jazyk a 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Tematická oblast:	Česká literatura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po roce 1945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Obor vzdělání:		Masér sportovní a rekondiční (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69-41-L/02)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				4.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Název výukového materiálu: </a:t>
            </a:r>
          </a:p>
          <a:p>
            <a:pPr>
              <a:buNone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				Jaroslav Seifert – učební materiál s úkoly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Popis využití: 		výukový materiál s úkoly pro žáky s využitím 				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, notebooku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			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>Čas:			30 minut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  <a:t/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  <a:latin typeface="Franklin Gothic Book" pitchFamily="34" charset="0"/>
              </a:rPr>
            </a:br>
            <a:endParaRPr lang="cs-CZ" dirty="0" smtClean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83968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mtClean="0">
                <a:latin typeface="Franklin Gothic Book" pitchFamily="34" charset="0"/>
              </a:rPr>
              <a:t>VY_32_INOVACE_ČJM4_4160_ZEM</a:t>
            </a:r>
            <a:endParaRPr lang="cs-CZ" dirty="0">
              <a:latin typeface="Franklin Gothic Book" pitchFamily="34" charset="0"/>
            </a:endParaRPr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cs-CZ" dirty="0" smtClean="0"/>
              <a:t>JAROSLAV SEIFERT  (1901-1986)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Franklin Gothic Book" pitchFamily="34" charset="0"/>
              </a:rPr>
              <a:t>narozen v Praze na Žižkově</a:t>
            </a:r>
          </a:p>
          <a:p>
            <a:r>
              <a:rPr lang="cs-CZ" dirty="0" smtClean="0">
                <a:latin typeface="Franklin Gothic Book" pitchFamily="34" charset="0"/>
              </a:rPr>
              <a:t>vyrůstal jako nejstarší dítě v dělnické rodině</a:t>
            </a:r>
          </a:p>
          <a:p>
            <a:r>
              <a:rPr lang="cs-CZ" dirty="0" smtClean="0">
                <a:latin typeface="Franklin Gothic Book" pitchFamily="34" charset="0"/>
              </a:rPr>
              <a:t>začal studovat gymnázium, studium však nikdy nedokončil – po několika incidenty s profesory byl nucen školu opustit a maturitu si už nikdy nedodělal</a:t>
            </a:r>
          </a:p>
          <a:p>
            <a:r>
              <a:rPr lang="cs-CZ" dirty="0" smtClean="0">
                <a:latin typeface="Franklin Gothic Book" pitchFamily="34" charset="0"/>
              </a:rPr>
              <a:t>měl blízký vztah ke své matce a svému dědečkovi</a:t>
            </a:r>
          </a:p>
          <a:p>
            <a:r>
              <a:rPr lang="cs-CZ" dirty="0" smtClean="0">
                <a:latin typeface="Franklin Gothic Book" pitchFamily="34" charset="0"/>
              </a:rPr>
              <a:t>novinář a spisovatel – pracoval v desítkách novin a časopisů</a:t>
            </a:r>
          </a:p>
          <a:p>
            <a:r>
              <a:rPr lang="cs-CZ" dirty="0" smtClean="0">
                <a:latin typeface="Franklin Gothic Book" pitchFamily="34" charset="0"/>
              </a:rPr>
              <a:t>byl spoluzakladatelem skupiny Devětsil</a:t>
            </a:r>
          </a:p>
          <a:p>
            <a:pPr>
              <a:buNone/>
            </a:pPr>
            <a:r>
              <a:rPr lang="cs-CZ" b="1" i="1" dirty="0" smtClean="0">
                <a:latin typeface="Franklin Gothic Book" pitchFamily="34" charset="0"/>
              </a:rPr>
              <a:t>ÚKOL Č. 1 – Zavzpomínejte na vše, co víte o skupině Devětsil – představitelé, hlavní znaky, oblasti činnosti apod.</a:t>
            </a:r>
          </a:p>
          <a:p>
            <a:pPr>
              <a:buNone/>
            </a:pPr>
            <a:endParaRPr lang="cs-CZ" dirty="0" smtClean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  <p:pic>
        <p:nvPicPr>
          <p:cNvPr id="5" name="Zástupný symbol pro obsah 4" descr="obr. 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573432"/>
            <a:ext cx="3749675" cy="4320736"/>
          </a:xfrm>
        </p:spPr>
      </p:pic>
      <p:sp>
        <p:nvSpPr>
          <p:cNvPr id="6" name="TextovéPole 5"/>
          <p:cNvSpPr txBox="1"/>
          <p:nvPr/>
        </p:nvSpPr>
        <p:spPr>
          <a:xfrm>
            <a:off x="7740352" y="58772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Franklin Gothic Book" pitchFamily="34" charset="0"/>
              </a:rPr>
              <a:t>obr. 1</a:t>
            </a:r>
            <a:endParaRPr lang="cs-CZ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cs-CZ" dirty="0" smtClean="0"/>
              <a:t>JAROSLAV SEIFERT  (1901-1986)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Franklin Gothic Book" pitchFamily="34" charset="0"/>
              </a:rPr>
              <a:t>v roce 1921 vstoupil do KSČ</a:t>
            </a:r>
          </a:p>
          <a:p>
            <a:r>
              <a:rPr lang="cs-CZ" dirty="0" smtClean="0">
                <a:latin typeface="Franklin Gothic Book" pitchFamily="34" charset="0"/>
              </a:rPr>
              <a:t>během návštěvy Sovětského svazu v roce 1925 poznal skutečnou tvář komunismu a začal jeho myšlenky kritizovat</a:t>
            </a:r>
          </a:p>
          <a:p>
            <a:r>
              <a:rPr lang="cs-CZ" dirty="0" smtClean="0">
                <a:latin typeface="Franklin Gothic Book" pitchFamily="34" charset="0"/>
              </a:rPr>
              <a:t>vše vyvrcholilo jeho vyloučením ze strany v roce 1929 (podepsal nesouhlas s novým vedením KSČ)</a:t>
            </a:r>
          </a:p>
          <a:p>
            <a:r>
              <a:rPr lang="cs-CZ" dirty="0" smtClean="0">
                <a:latin typeface="Franklin Gothic Book" pitchFamily="34" charset="0"/>
              </a:rPr>
              <a:t>v roce 1966 mu byl udělen titul národní umělec</a:t>
            </a:r>
          </a:p>
          <a:p>
            <a:r>
              <a:rPr lang="cs-CZ" dirty="0" smtClean="0">
                <a:latin typeface="Franklin Gothic Book" pitchFamily="34" charset="0"/>
              </a:rPr>
              <a:t>v roce 1968 vyjádřil nesouhlas s invazí vojsk Varšavské smlouvy</a:t>
            </a:r>
          </a:p>
          <a:p>
            <a:r>
              <a:rPr lang="cs-CZ" dirty="0" smtClean="0">
                <a:latin typeface="Franklin Gothic Book" pitchFamily="34" charset="0"/>
              </a:rPr>
              <a:t>důsledkem byl téměř desetiletý zákaz činnosti</a:t>
            </a:r>
          </a:p>
          <a:p>
            <a:r>
              <a:rPr lang="cs-CZ" dirty="0" smtClean="0">
                <a:latin typeface="Franklin Gothic Book" pitchFamily="34" charset="0"/>
              </a:rPr>
              <a:t>navíc v roce 1977 podepsal Chartu 77</a:t>
            </a:r>
          </a:p>
          <a:p>
            <a:r>
              <a:rPr lang="cs-CZ" dirty="0" smtClean="0">
                <a:latin typeface="Franklin Gothic Book" pitchFamily="34" charset="0"/>
              </a:rPr>
              <a:t>KSČ měla zájem se Seifertovi mstít více</a:t>
            </a:r>
          </a:p>
          <a:p>
            <a:r>
              <a:rPr lang="cs-CZ" dirty="0" smtClean="0">
                <a:latin typeface="Franklin Gothic Book" pitchFamily="34" charset="0"/>
              </a:rPr>
              <a:t>v této době byl však už natolik známou osobou, že ho uvěznit či umlčet nedokázali</a:t>
            </a:r>
          </a:p>
          <a:p>
            <a:endParaRPr lang="cs-CZ" dirty="0" smtClean="0">
              <a:latin typeface="Franklin Gothic Book" pitchFamily="34" charset="0"/>
            </a:endParaRPr>
          </a:p>
          <a:p>
            <a:endParaRPr lang="cs-CZ" dirty="0" smtClean="0">
              <a:latin typeface="Franklin Gothic Book" pitchFamily="34" charset="0"/>
            </a:endParaRPr>
          </a:p>
          <a:p>
            <a:endParaRPr lang="cs-CZ" dirty="0" smtClean="0">
              <a:latin typeface="Franklin Gothic Book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cs-CZ" dirty="0" smtClean="0"/>
              <a:t>JAROSLAV SEIFERT  (1901-1986)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Franklin Gothic Book" pitchFamily="34" charset="0"/>
              </a:rPr>
              <a:t> nositel Nobelovy ceny za literaturu (za rok 1984)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Franklin Gothic Book" pitchFamily="34" charset="0"/>
              </a:rPr>
              <a:t>z důvodu špatného zdravotního stavu převzala tuto cenu jeho dcera Jana</a:t>
            </a:r>
          </a:p>
          <a:p>
            <a:pPr>
              <a:buNone/>
            </a:pPr>
            <a:r>
              <a:rPr lang="cs-CZ" dirty="0" smtClean="0">
                <a:latin typeface="Franklin Gothic Book" pitchFamily="34" charset="0"/>
              </a:rPr>
              <a:t>	</a:t>
            </a:r>
            <a:r>
              <a:rPr lang="cs-CZ" sz="2000" b="1" i="1" dirty="0" smtClean="0">
                <a:latin typeface="Franklin Gothic Book" pitchFamily="34" charset="0"/>
              </a:rPr>
              <a:t>ÚKOL Č. 2 – Který z dalších spisovatelů je nositelem tohoto významného ocenění? A z jiných oborů získal toto prestižní ocenění kdo - a za co? Ve kterém státě a městě sídlí komise, která cenu udílí?</a:t>
            </a:r>
          </a:p>
          <a:p>
            <a:pPr>
              <a:buNone/>
            </a:pPr>
            <a:r>
              <a:rPr lang="cs-CZ" sz="1800" dirty="0" smtClean="0">
                <a:latin typeface="Franklin Gothic Book" pitchFamily="34" charset="0"/>
              </a:rPr>
              <a:t>obr. 2</a:t>
            </a:r>
            <a:endParaRPr lang="cs-CZ" sz="1800" dirty="0">
              <a:latin typeface="Franklin Gothic Book" pitchFamily="34" charset="0"/>
            </a:endParaRPr>
          </a:p>
        </p:txBody>
      </p:sp>
      <p:pic>
        <p:nvPicPr>
          <p:cNvPr id="5" name="Obrázek 4" descr="obr.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149080"/>
            <a:ext cx="2808312" cy="2153040"/>
          </a:xfrm>
          <a:prstGeom prst="rect">
            <a:avLst/>
          </a:prstGeom>
        </p:spPr>
      </p:pic>
      <p:pic>
        <p:nvPicPr>
          <p:cNvPr id="6" name="Obrázek 5" descr="obr.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221088"/>
            <a:ext cx="3168352" cy="209463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236296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+mj-lt"/>
              </a:rPr>
              <a:t>obr. 3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cs-CZ" dirty="0" smtClean="0"/>
              <a:t>JAROSLAV SEIFERT  (1901-1986)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052736"/>
            <a:ext cx="7772400" cy="4823048"/>
          </a:xfrm>
        </p:spPr>
        <p:txBody>
          <a:bodyPr/>
          <a:lstStyle/>
          <a:p>
            <a:pPr algn="ctr">
              <a:buNone/>
            </a:pPr>
            <a:endParaRPr lang="cs-CZ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cs-CZ" b="1" dirty="0" smtClean="0">
                <a:latin typeface="Franklin Gothic Book" pitchFamily="34" charset="0"/>
              </a:rPr>
              <a:t>			      PRŮŘEZ DÍLEM</a:t>
            </a:r>
          </a:p>
          <a:p>
            <a:r>
              <a:rPr lang="cs-CZ" dirty="0" smtClean="0">
                <a:latin typeface="Franklin Gothic Book" pitchFamily="34" charset="0"/>
              </a:rPr>
              <a:t>proletářská literatura	Město v slzách (1921)</a:t>
            </a:r>
          </a:p>
          <a:p>
            <a:r>
              <a:rPr lang="cs-CZ" dirty="0" smtClean="0">
                <a:latin typeface="Franklin Gothic Book" pitchFamily="34" charset="0"/>
              </a:rPr>
              <a:t>poetismus			Na vlnách TSF (1925)</a:t>
            </a:r>
          </a:p>
          <a:p>
            <a:r>
              <a:rPr lang="cs-CZ" dirty="0" smtClean="0">
                <a:latin typeface="Franklin Gothic Book" pitchFamily="34" charset="0"/>
              </a:rPr>
              <a:t>odraz války		Zhasněte světla (1938)</a:t>
            </a:r>
          </a:p>
          <a:p>
            <a:r>
              <a:rPr lang="cs-CZ" dirty="0" smtClean="0">
                <a:latin typeface="Franklin Gothic Book" pitchFamily="34" charset="0"/>
              </a:rPr>
              <a:t>vzpomínková poezie	Maminka (1954)</a:t>
            </a:r>
          </a:p>
          <a:p>
            <a:r>
              <a:rPr lang="cs-CZ" dirty="0" smtClean="0">
                <a:latin typeface="Franklin Gothic Book" pitchFamily="34" charset="0"/>
              </a:rPr>
              <a:t>reflexivní poezie		Morový sloup (1981)</a:t>
            </a:r>
          </a:p>
          <a:p>
            <a:r>
              <a:rPr lang="cs-CZ" dirty="0" smtClean="0">
                <a:latin typeface="Franklin Gothic Book" pitchFamily="34" charset="0"/>
              </a:rPr>
              <a:t>memoáry			Všecky krásy světa (1981)</a:t>
            </a:r>
            <a:endParaRPr lang="cs-CZ" dirty="0">
              <a:latin typeface="Franklin Gothic Book" pitchFamily="34" charset="0"/>
            </a:endParaRPr>
          </a:p>
        </p:txBody>
      </p:sp>
      <p:pic>
        <p:nvPicPr>
          <p:cNvPr id="4" name="Obrázek 3" descr="obr.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725144"/>
            <a:ext cx="2032000" cy="1397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948264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Franklin Gothic Book" pitchFamily="34" charset="0"/>
              </a:rPr>
              <a:t>obr. 4</a:t>
            </a:r>
            <a:endParaRPr lang="cs-CZ" dirty="0">
              <a:latin typeface="Franklin Gothic Boo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5157192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>
                <a:latin typeface="Franklin Gothic Book" pitchFamily="34" charset="0"/>
              </a:rPr>
              <a:t>ÚKOL Č. 3 – Přiřaďte úryvky z básní na dalších stranách k příslušnému období Seifertovy tvorby a najděte doklady pro svá tvrzení.</a:t>
            </a:r>
            <a:endParaRPr lang="cs-CZ" sz="2000" b="1" i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696464"/>
                </a:solidFill>
              </a:rPr>
              <a:t>JAROSLAV</a:t>
            </a:r>
            <a:r>
              <a:rPr lang="cs-CZ" dirty="0" smtClean="0"/>
              <a:t> SEIFERT  (1901-1986)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755576" y="1844824"/>
            <a:ext cx="7772400" cy="42469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1700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Přišel k nám doktor s černými brýlemi,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pod nimiž úsměvy hasly,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pod tíhou našich pohledů se jeho ruce třásly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a byl </a:t>
            </a:r>
            <a:r>
              <a:rPr lang="cs-CZ" sz="2200" dirty="0" err="1" smtClean="0">
                <a:latin typeface="Franklin Gothic Book" pitchFamily="34" charset="0"/>
              </a:rPr>
              <a:t>smuten</a:t>
            </a:r>
            <a:r>
              <a:rPr lang="cs-CZ" sz="2200" dirty="0" smtClean="0">
                <a:latin typeface="Franklin Gothic Book" pitchFamily="34" charset="0"/>
              </a:rPr>
              <a:t>.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...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Hoši, vy všichni musíte být zase zdrávi,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aby až na ulicích světa ten veliký koncert bude,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mohli jste všichni hrát z partitury rudé</a:t>
            </a: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revoluční symfonii!</a:t>
            </a:r>
          </a:p>
          <a:p>
            <a:pPr>
              <a:buNone/>
            </a:pPr>
            <a:endParaRPr lang="cs-CZ" sz="2200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Franklin Gothic Book" pitchFamily="34" charset="0"/>
              </a:rPr>
              <a:t>A ta, panečku, bude!</a:t>
            </a:r>
          </a:p>
          <a:p>
            <a:pPr algn="r">
              <a:buNone/>
            </a:pPr>
            <a:r>
              <a:rPr lang="cs-CZ" sz="2200" dirty="0" smtClean="0">
                <a:latin typeface="Franklin Gothic Book" pitchFamily="34" charset="0"/>
              </a:rPr>
              <a:t>(Město v slzách)</a:t>
            </a:r>
            <a:endParaRPr lang="cs-CZ" sz="2200" dirty="0">
              <a:latin typeface="Franklin Gothic Book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683568" y="1484784"/>
            <a:ext cx="3733800" cy="431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9900"/>
                </a:solidFill>
                <a:latin typeface="Franklin Gothic Book" pitchFamily="34" charset="0"/>
              </a:rPr>
              <a:t>Děti z předměstí </a:t>
            </a:r>
            <a:endParaRPr lang="cs-CZ" b="1" dirty="0">
              <a:solidFill>
                <a:srgbClr val="FF99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s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004934" y="-52606"/>
            <a:ext cx="4975854" cy="761858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444208" y="63093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Franklin Gothic Book" pitchFamily="34" charset="0"/>
              </a:rPr>
              <a:t>(Na vlnách TSF)</a:t>
            </a:r>
            <a:endParaRPr lang="cs-CZ" dirty="0">
              <a:latin typeface="Franklin Gothic Book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47667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696464"/>
                </a:solidFill>
                <a:latin typeface="Franklin Gothic Book" pitchFamily="34" charset="0"/>
              </a:rPr>
              <a:t>JAROSLAV SEIFERT  (1901-1986)</a:t>
            </a:r>
            <a:endParaRPr lang="cs-CZ" sz="4000" dirty="0">
              <a:solidFill>
                <a:srgbClr val="696464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0767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JAROSLAV SEIFERT  (1901-1986)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980728"/>
            <a:ext cx="3733800" cy="504056"/>
          </a:xfrm>
        </p:spPr>
        <p:txBody>
          <a:bodyPr/>
          <a:lstStyle/>
          <a:p>
            <a:r>
              <a:rPr lang="cs-CZ" dirty="0" smtClean="0"/>
              <a:t>Maminčino zrcátko	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32040" y="980728"/>
            <a:ext cx="3733800" cy="504056"/>
          </a:xfrm>
        </p:spPr>
        <p:txBody>
          <a:bodyPr/>
          <a:lstStyle/>
          <a:p>
            <a:r>
              <a:rPr lang="cs-CZ" dirty="0" smtClean="0"/>
              <a:t>Morový sloup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914400" y="1484784"/>
            <a:ext cx="3733800" cy="46493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Zrcátko v zlatém oválu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ztrácelo stříbro pomalu,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až bylo nakonec slepé.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Půl života snad bezmála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maminka se v něm česala.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Kdys ukazovalo lépe.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...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Vcházím. Dnes nemám odvahu,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nikdo nestojí na prahu,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nikdo mi netiskne dlaně.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A rozhlížím se zmateně,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zrcadlo visí na stěně.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Pro slzy nevidím na ně.</a:t>
            </a:r>
          </a:p>
          <a:p>
            <a:pPr algn="r">
              <a:buNone/>
            </a:pPr>
            <a:r>
              <a:rPr lang="cs-CZ" sz="2000" dirty="0" smtClean="0">
                <a:latin typeface="Franklin Gothic Book" pitchFamily="34" charset="0"/>
              </a:rPr>
              <a:t>( Maminka)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>
          <a:xfrm>
            <a:off x="4953000" y="1484784"/>
            <a:ext cx="3733800" cy="46493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Jenom si nedejte namluvit,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že mor ve městě ustal.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Viděl jsem sám ještě mnoho rakví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vjíždět do brány,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která tam nebyla jediná.</a:t>
            </a:r>
          </a:p>
          <a:p>
            <a:pPr>
              <a:buNone/>
            </a:pPr>
            <a:endParaRPr lang="cs-CZ" sz="2000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Mor dosud zuří a lékaři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dávají nemoci patrně jiná jména,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aby nevznikla panika.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Je to stále táž stará smrt,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nic jiného,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a je tak nakažlivá,</a:t>
            </a:r>
          </a:p>
          <a:p>
            <a:pPr>
              <a:buNone/>
            </a:pPr>
            <a:r>
              <a:rPr lang="cs-CZ" sz="2000" dirty="0" smtClean="0">
                <a:latin typeface="Franklin Gothic Book" pitchFamily="34" charset="0"/>
              </a:rPr>
              <a:t>že jí neunikne nikdo.</a:t>
            </a:r>
          </a:p>
          <a:p>
            <a:pPr algn="r">
              <a:buNone/>
            </a:pPr>
            <a:r>
              <a:rPr lang="cs-CZ" sz="2000" dirty="0" smtClean="0">
                <a:latin typeface="Franklin Gothic Book" pitchFamily="34" charset="0"/>
              </a:rPr>
              <a:t>(Morový sloup)</a:t>
            </a:r>
            <a:endParaRPr lang="cs-CZ" sz="20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67544" y="404664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itchFamily="34" charset="0"/>
              </a:rPr>
              <a:t>POUŽITÁ LITERATURA K TEXTU:</a:t>
            </a:r>
          </a:p>
          <a:p>
            <a:endParaRPr lang="cs-CZ" dirty="0">
              <a:latin typeface="Franklin Gothic Book" pitchFamily="34" charset="0"/>
            </a:endParaRPr>
          </a:p>
          <a:p>
            <a:r>
              <a:rPr lang="cs-CZ" dirty="0" smtClean="0">
                <a:latin typeface="Franklin Gothic Book" pitchFamily="34" charset="0"/>
              </a:rPr>
              <a:t>PROKOP , V.:  </a:t>
            </a:r>
            <a:r>
              <a:rPr lang="cs-CZ" i="1" dirty="0" smtClean="0">
                <a:latin typeface="Franklin Gothic Book" pitchFamily="34" charset="0"/>
              </a:rPr>
              <a:t>Přehled české literatury 20. století</a:t>
            </a:r>
            <a:r>
              <a:rPr lang="cs-CZ" dirty="0" smtClean="0">
                <a:latin typeface="Franklin Gothic Book" pitchFamily="34" charset="0"/>
              </a:rPr>
              <a:t>. Sokolov 2001.</a:t>
            </a:r>
          </a:p>
          <a:p>
            <a:r>
              <a:rPr lang="cs-CZ" dirty="0">
                <a:latin typeface="Franklin Gothic Book" pitchFamily="34" charset="0"/>
              </a:rPr>
              <a:t>http://</a:t>
            </a:r>
            <a:r>
              <a:rPr lang="cs-CZ" dirty="0" smtClean="0">
                <a:latin typeface="Franklin Gothic Book" pitchFamily="34" charset="0"/>
              </a:rPr>
              <a:t>www.</a:t>
            </a:r>
            <a:r>
              <a:rPr lang="cs-CZ" dirty="0" err="1" smtClean="0">
                <a:latin typeface="Franklin Gothic Book" pitchFamily="34" charset="0"/>
              </a:rPr>
              <a:t>ceskaliteratura.cz</a:t>
            </a:r>
            <a:r>
              <a:rPr lang="cs-CZ" dirty="0" smtClean="0">
                <a:latin typeface="Franklin Gothic Book" pitchFamily="34" charset="0"/>
              </a:rPr>
              <a:t>/texty/</a:t>
            </a:r>
            <a:r>
              <a:rPr lang="cs-CZ" dirty="0" err="1" smtClean="0">
                <a:latin typeface="Franklin Gothic Book" pitchFamily="34" charset="0"/>
              </a:rPr>
              <a:t>tsf.htm</a:t>
            </a:r>
            <a:endParaRPr lang="cs-CZ" dirty="0" smtClean="0">
              <a:latin typeface="Franklin Gothic Book" pitchFamily="34" charset="0"/>
            </a:endParaRPr>
          </a:p>
          <a:p>
            <a:r>
              <a:rPr lang="cs-CZ" dirty="0" smtClean="0">
                <a:latin typeface="Franklin Gothic Book" pitchFamily="34" charset="0"/>
              </a:rPr>
              <a:t>http://cs.wikipedia.org/wiki/Jaroslav_Seifert</a:t>
            </a:r>
          </a:p>
          <a:p>
            <a:r>
              <a:rPr lang="cs-CZ" dirty="0" smtClean="0">
                <a:latin typeface="Franklin Gothic Book" pitchFamily="34" charset="0"/>
              </a:rPr>
              <a:t>http://zivotopisyonline.cz/jaroslav-seifert-2391901-1011986-laureat-nobelovy-ceny-za-literaturu/</a:t>
            </a:r>
          </a:p>
          <a:p>
            <a:r>
              <a:rPr lang="cs-CZ" dirty="0" smtClean="0">
                <a:latin typeface="Franklin Gothic Book" pitchFamily="34" charset="0"/>
              </a:rPr>
              <a:t>http://www.</a:t>
            </a:r>
            <a:r>
              <a:rPr lang="cs-CZ" dirty="0" err="1" smtClean="0">
                <a:latin typeface="Franklin Gothic Book" pitchFamily="34" charset="0"/>
              </a:rPr>
              <a:t>math.muni.cz</a:t>
            </a:r>
            <a:r>
              <a:rPr lang="cs-CZ" dirty="0" smtClean="0">
                <a:latin typeface="Franklin Gothic Book" pitchFamily="34" charset="0"/>
              </a:rPr>
              <a:t>/~</a:t>
            </a:r>
            <a:r>
              <a:rPr lang="cs-CZ" dirty="0" err="1" smtClean="0">
                <a:latin typeface="Franklin Gothic Book" pitchFamily="34" charset="0"/>
              </a:rPr>
              <a:t>xpolasek</a:t>
            </a:r>
            <a:r>
              <a:rPr lang="cs-CZ" dirty="0" smtClean="0">
                <a:latin typeface="Franklin Gothic Book" pitchFamily="34" charset="0"/>
              </a:rPr>
              <a:t>/</a:t>
            </a:r>
            <a:r>
              <a:rPr lang="cs-CZ" dirty="0" err="1" smtClean="0">
                <a:latin typeface="Franklin Gothic Book" pitchFamily="34" charset="0"/>
              </a:rPr>
              <a:t>seminarky</a:t>
            </a:r>
            <a:r>
              <a:rPr lang="cs-CZ" dirty="0" smtClean="0">
                <a:latin typeface="Franklin Gothic Book" pitchFamily="34" charset="0"/>
              </a:rPr>
              <a:t>/Jaroslav_Seifert.</a:t>
            </a:r>
            <a:r>
              <a:rPr lang="cs-CZ" dirty="0" err="1" smtClean="0">
                <a:latin typeface="Franklin Gothic Book" pitchFamily="34" charset="0"/>
              </a:rPr>
              <a:t>pdf</a:t>
            </a:r>
            <a:endParaRPr lang="cs-CZ" dirty="0" smtClean="0">
              <a:latin typeface="Franklin Gothic Book" pitchFamily="34" charset="0"/>
            </a:endParaRPr>
          </a:p>
          <a:p>
            <a:r>
              <a:rPr lang="cs-CZ" dirty="0" smtClean="0">
                <a:latin typeface="Franklin Gothic Book" pitchFamily="34" charset="0"/>
              </a:rPr>
              <a:t>http://www.odmaturuj.</a:t>
            </a:r>
            <a:r>
              <a:rPr lang="cs-CZ" dirty="0" err="1" smtClean="0">
                <a:latin typeface="Franklin Gothic Book" pitchFamily="34" charset="0"/>
              </a:rPr>
              <a:t>cz</a:t>
            </a:r>
            <a:r>
              <a:rPr lang="cs-CZ" dirty="0" smtClean="0">
                <a:latin typeface="Franklin Gothic Book" pitchFamily="34" charset="0"/>
              </a:rPr>
              <a:t>/</a:t>
            </a:r>
            <a:r>
              <a:rPr lang="cs-CZ" dirty="0" err="1" smtClean="0">
                <a:latin typeface="Franklin Gothic Book" pitchFamily="34" charset="0"/>
              </a:rPr>
              <a:t>zivotopisy</a:t>
            </a:r>
            <a:r>
              <a:rPr lang="cs-CZ" dirty="0" smtClean="0">
                <a:latin typeface="Franklin Gothic Book" pitchFamily="34" charset="0"/>
              </a:rPr>
              <a:t>/</a:t>
            </a:r>
            <a:r>
              <a:rPr lang="cs-CZ" dirty="0" err="1" smtClean="0">
                <a:latin typeface="Franklin Gothic Book" pitchFamily="34" charset="0"/>
              </a:rPr>
              <a:t>jaroslav</a:t>
            </a:r>
            <a:r>
              <a:rPr lang="cs-CZ" dirty="0" smtClean="0">
                <a:latin typeface="Franklin Gothic Book" pitchFamily="34" charset="0"/>
              </a:rPr>
              <a:t>-</a:t>
            </a:r>
            <a:r>
              <a:rPr lang="cs-CZ" dirty="0" err="1" smtClean="0">
                <a:latin typeface="Franklin Gothic Book" pitchFamily="34" charset="0"/>
              </a:rPr>
              <a:t>seifert</a:t>
            </a:r>
            <a:r>
              <a:rPr lang="cs-CZ" dirty="0" smtClean="0">
                <a:latin typeface="Franklin Gothic Book" pitchFamily="34" charset="0"/>
              </a:rPr>
              <a:t>-4/</a:t>
            </a:r>
          </a:p>
          <a:p>
            <a:endParaRPr lang="cs-CZ" dirty="0">
              <a:latin typeface="Franklin Gothic Book" pitchFamily="34" charset="0"/>
            </a:endParaRPr>
          </a:p>
          <a:p>
            <a:r>
              <a:rPr lang="cs-CZ" dirty="0" smtClean="0">
                <a:latin typeface="Franklin Gothic Book" pitchFamily="34" charset="0"/>
              </a:rPr>
              <a:t>Obrázky [cit. 02.10.2012]:</a:t>
            </a:r>
          </a:p>
          <a:p>
            <a:r>
              <a:rPr lang="cs-CZ" dirty="0" smtClean="0">
                <a:latin typeface="Franklin Gothic Book" pitchFamily="34" charset="0"/>
              </a:rPr>
              <a:t>obr. 1 - </a:t>
            </a:r>
            <a:r>
              <a:rPr lang="cs-CZ" u="sng" dirty="0" smtClean="0">
                <a:latin typeface="Franklin Gothic Book" pitchFamily="34" charset="0"/>
                <a:hlinkClick r:id="rId2"/>
              </a:rPr>
              <a:t>http</a:t>
            </a:r>
            <a:r>
              <a:rPr lang="cs-CZ" u="sng" dirty="0">
                <a:latin typeface="Franklin Gothic Book" pitchFamily="34" charset="0"/>
                <a:hlinkClick r:id="rId2"/>
              </a:rPr>
              <a:t>://commons.wikimedia.org/wiki/File:Jaroslav_Seifert_1984b.jpg</a:t>
            </a:r>
            <a:r>
              <a:rPr lang="cs-CZ" dirty="0">
                <a:latin typeface="Franklin Gothic Book" pitchFamily="34" charset="0"/>
              </a:rPr>
              <a:t> (</a:t>
            </a:r>
            <a:r>
              <a:rPr lang="cs-CZ" u="sng" dirty="0" err="1">
                <a:latin typeface="Franklin Gothic Book" pitchFamily="34" charset="0"/>
                <a:hlinkClick r:id="rId3" tooltip="w:cs:Creative Commons"/>
              </a:rPr>
              <a:t>Creative</a:t>
            </a:r>
            <a:r>
              <a:rPr lang="cs-CZ" u="sng" dirty="0">
                <a:latin typeface="Franklin Gothic Book" pitchFamily="34" charset="0"/>
                <a:hlinkClick r:id="rId3" tooltip="w:cs:Creative Commons"/>
              </a:rPr>
              <a:t> </a:t>
            </a:r>
            <a:r>
              <a:rPr lang="cs-CZ" u="sng" dirty="0" err="1">
                <a:latin typeface="Franklin Gothic Book" pitchFamily="34" charset="0"/>
                <a:hlinkClick r:id="rId3" tooltip="w:cs:Creative Commons"/>
              </a:rPr>
              <a:t>Commons</a:t>
            </a:r>
            <a:r>
              <a:rPr lang="cs-CZ" dirty="0">
                <a:latin typeface="Franklin Gothic Book" pitchFamily="34" charset="0"/>
              </a:rPr>
              <a:t> </a:t>
            </a:r>
            <a:r>
              <a:rPr lang="cs-CZ" u="sng" dirty="0">
                <a:latin typeface="Franklin Gothic Book" pitchFamily="34" charset="0"/>
                <a:hlinkClick r:id="rId4"/>
              </a:rPr>
              <a:t>Uveďte autora-Zachovejte licenci 3.0 Nizozemsko</a:t>
            </a:r>
            <a:r>
              <a:rPr lang="cs-CZ" dirty="0" smtClean="0">
                <a:latin typeface="Franklin Gothic Book" pitchFamily="34" charset="0"/>
              </a:rPr>
              <a:t>)</a:t>
            </a:r>
          </a:p>
          <a:p>
            <a:r>
              <a:rPr lang="cs-CZ" dirty="0" smtClean="0">
                <a:latin typeface="Franklin Gothic Book" pitchFamily="34" charset="0"/>
              </a:rPr>
              <a:t>obr. 2 a 3 - </a:t>
            </a:r>
            <a:r>
              <a:rPr lang="cs-CZ" u="sng" dirty="0">
                <a:latin typeface="Franklin Gothic Book" pitchFamily="34" charset="0"/>
                <a:hlinkClick r:id="rId5"/>
              </a:rPr>
              <a:t>http://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www.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radio.cz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/de/rubrik/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anno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-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dazumal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/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dezember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-1984-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nobelpreis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-in-literatur-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fuer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-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jaroslav</a:t>
            </a:r>
            <a:r>
              <a:rPr lang="cs-CZ" u="sng" dirty="0" smtClean="0">
                <a:latin typeface="Franklin Gothic Book" pitchFamily="34" charset="0"/>
                <a:hlinkClick r:id="rId5"/>
              </a:rPr>
              <a:t>-</a:t>
            </a:r>
            <a:r>
              <a:rPr lang="cs-CZ" u="sng" dirty="0" err="1" smtClean="0">
                <a:latin typeface="Franklin Gothic Book" pitchFamily="34" charset="0"/>
                <a:hlinkClick r:id="rId5"/>
              </a:rPr>
              <a:t>seifert</a:t>
            </a:r>
            <a:endParaRPr lang="cs-CZ" u="sng" dirty="0" smtClean="0">
              <a:latin typeface="Franklin Gothic Book" pitchFamily="34" charset="0"/>
            </a:endParaRPr>
          </a:p>
          <a:p>
            <a:r>
              <a:rPr lang="cs-CZ" dirty="0" smtClean="0">
                <a:latin typeface="Franklin Gothic Book" pitchFamily="34" charset="0"/>
              </a:rPr>
              <a:t>obr. 4 - </a:t>
            </a:r>
            <a:r>
              <a:rPr lang="cs-CZ" u="sng" dirty="0" smtClean="0">
                <a:latin typeface="Franklin Gothic Book" pitchFamily="34" charset="0"/>
                <a:hlinkClick r:id="rId6"/>
              </a:rPr>
              <a:t>http</a:t>
            </a:r>
            <a:r>
              <a:rPr lang="cs-CZ" u="sng" dirty="0">
                <a:latin typeface="Franklin Gothic Book" pitchFamily="34" charset="0"/>
                <a:hlinkClick r:id="rId6"/>
              </a:rPr>
              <a:t>://commons.wikimedia.org/wiki/File:Signature_of_Jaroslav_Seifert.jpg?uselang=cs</a:t>
            </a:r>
            <a:r>
              <a:rPr lang="cs-CZ" dirty="0">
                <a:latin typeface="Franklin Gothic Book" pitchFamily="34" charset="0"/>
              </a:rPr>
              <a:t> (volné dílo)</a:t>
            </a:r>
          </a:p>
          <a:p>
            <a:endParaRPr lang="cs-CZ" dirty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555</Words>
  <Application>Microsoft Office PowerPoint</Application>
  <PresentationFormat>Předvádění na obrazovce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Snímek 1</vt:lpstr>
      <vt:lpstr>JAROSLAV SEIFERT  (1901-1986)</vt:lpstr>
      <vt:lpstr>JAROSLAV SEIFERT  (1901-1986)</vt:lpstr>
      <vt:lpstr>JAROSLAV SEIFERT  (1901-1986)</vt:lpstr>
      <vt:lpstr>JAROSLAV SEIFERT  (1901-1986)</vt:lpstr>
      <vt:lpstr>JAROSLAV SEIFERT  (1901-1986)</vt:lpstr>
      <vt:lpstr>Snímek 7</vt:lpstr>
      <vt:lpstr>JAROSLAV SEIFERT  (1901-1986)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38</cp:revision>
  <dcterms:created xsi:type="dcterms:W3CDTF">2012-10-02T16:37:24Z</dcterms:created>
  <dcterms:modified xsi:type="dcterms:W3CDTF">2013-03-08T18:07:52Z</dcterms:modified>
</cp:coreProperties>
</file>