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4" r:id="rId6"/>
    <p:sldId id="257" r:id="rId7"/>
    <p:sldId id="263" r:id="rId8"/>
    <p:sldId id="258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2790A1B-1B60-44F0-A648-3CC94C81029F}" type="datetimeFigureOut">
              <a:rPr lang="cs-CZ"/>
              <a:pPr>
                <a:defRPr/>
              </a:pPr>
              <a:t>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440C861-D8A2-4464-AA69-0AA5D693F7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C4599B-FF4F-4CCA-BD28-B165C96A83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916A3-D450-433F-856C-19283E81BD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E01C2-B27F-410B-8A55-6801F010CF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0A97-43EC-4CFA-9701-C6EDA8088E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A6A797-7306-494E-ACE3-4D52B041D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BDD6-1BE2-445A-89D6-DEAF7639F1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556595-72AC-4AFB-B0DC-02EB69B64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085C-F343-4105-8C84-A9F2AC8A15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5C908-6A98-4BBA-B47F-D1ECEDAA92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A628F8-0CB1-4A8A-9915-27E7FDE16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995E06-9F8B-44B1-AD3E-832E0D52A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9FD89A-4581-43F9-B5C7-1517D919A0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0" r:id="rId2"/>
    <p:sldLayoutId id="2147483717" r:id="rId3"/>
    <p:sldLayoutId id="2147483711" r:id="rId4"/>
    <p:sldLayoutId id="2147483718" r:id="rId5"/>
    <p:sldLayoutId id="2147483712" r:id="rId6"/>
    <p:sldLayoutId id="2147483713" r:id="rId7"/>
    <p:sldLayoutId id="2147483719" r:id="rId8"/>
    <p:sldLayoutId id="2147483720" r:id="rId9"/>
    <p:sldLayoutId id="2147483714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Karel_Kryl_-_autograph.jpg" TargetMode="External"/><Relationship Id="rId2" Type="http://schemas.openxmlformats.org/officeDocument/2006/relationships/hyperlink" Target="http://www.karelkryl.cz/s34-fotogalerie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\\creativecommons.org\licenses\by-sa\3.0\deed.cs" TargetMode="External"/><Relationship Id="rId4" Type="http://schemas.openxmlformats.org/officeDocument/2006/relationships/hyperlink" Target="file:///\\en.wikipedia.org\wiki\cs:Creative_Comm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Petra\Documents\&#353;kola\&#352;ablony\P&#237;sni&#269;k&#225;&#345;i\Brat&#345;&#237;&#269;ku,%20zav&#237;rej%20vr&#225;tka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Petra\Documents\&#353;kola\&#352;ablony\P&#237;sni&#269;k&#225;&#345;i\M&#225;v&#225;tka%20-%20Nohavica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                                                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9750" y="981075"/>
            <a:ext cx="813593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cs-CZ" b="1" dirty="0">
                <a:solidFill>
                  <a:schemeClr val="tx2"/>
                </a:solidFill>
                <a:latin typeface="+mj-lt"/>
              </a:rPr>
              <a:t>Výukový materiál v rámci projektu OPVK 1.5 Peníze středním školám</a:t>
            </a:r>
          </a:p>
          <a:p>
            <a:r>
              <a:rPr kumimoji="0" lang="cs-CZ" b="1" dirty="0">
                <a:solidFill>
                  <a:schemeClr val="tx2"/>
                </a:solidFill>
                <a:latin typeface="+mj-lt"/>
              </a:rPr>
              <a:t/>
            </a:r>
            <a:br>
              <a:rPr kumimoji="0" lang="cs-CZ" b="1" dirty="0">
                <a:solidFill>
                  <a:schemeClr val="tx2"/>
                </a:solidFill>
                <a:latin typeface="+mj-lt"/>
              </a:rPr>
            </a:br>
            <a:r>
              <a:rPr kumimoji="0" lang="cs-CZ" b="1" dirty="0">
                <a:solidFill>
                  <a:schemeClr val="tx2"/>
                </a:solidFill>
                <a:latin typeface="+mj-lt"/>
              </a:rPr>
              <a:t>Číslo projektu:		</a:t>
            </a:r>
            <a:r>
              <a:rPr kumimoji="0" lang="cs-CZ" b="1" dirty="0">
                <a:latin typeface="+mj-lt"/>
              </a:rPr>
              <a:t>CZ.1.07/1.5.00/34.0883 </a:t>
            </a:r>
          </a:p>
          <a:p>
            <a:r>
              <a:rPr kumimoji="0" lang="cs-CZ" b="1" dirty="0">
                <a:latin typeface="+mj-lt"/>
              </a:rPr>
              <a:t>Název projektu:		Rozvoj vzdělanosti</a:t>
            </a:r>
            <a:endParaRPr kumimoji="0" lang="cs-CZ" b="1" dirty="0">
              <a:solidFill>
                <a:schemeClr val="tx2"/>
              </a:solidFill>
              <a:latin typeface="+mj-lt"/>
            </a:endParaRPr>
          </a:p>
          <a:p>
            <a:r>
              <a:rPr kumimoji="0" lang="cs-CZ" b="1" dirty="0">
                <a:solidFill>
                  <a:schemeClr val="tx2"/>
                </a:solidFill>
                <a:latin typeface="+mj-lt"/>
              </a:rPr>
              <a:t>Číslo šablony:   		III/2</a:t>
            </a:r>
            <a:br>
              <a:rPr kumimoji="0" lang="cs-CZ" b="1" dirty="0">
                <a:solidFill>
                  <a:schemeClr val="tx2"/>
                </a:solidFill>
                <a:latin typeface="+mj-lt"/>
              </a:rPr>
            </a:br>
            <a:r>
              <a:rPr kumimoji="0" lang="cs-CZ" b="1" dirty="0">
                <a:solidFill>
                  <a:schemeClr val="tx2"/>
                </a:solidFill>
                <a:latin typeface="+mj-lt"/>
              </a:rPr>
              <a:t>Datum vytvoření:	</a:t>
            </a:r>
            <a:r>
              <a:rPr kumimoji="0" lang="cs-CZ" b="1" dirty="0" smtClean="0">
                <a:solidFill>
                  <a:schemeClr val="tx2"/>
                </a:solidFill>
                <a:latin typeface="+mj-lt"/>
              </a:rPr>
              <a:t>15.10. </a:t>
            </a:r>
            <a:r>
              <a:rPr kumimoji="0" lang="cs-CZ" b="1" dirty="0">
                <a:solidFill>
                  <a:schemeClr val="tx2"/>
                </a:solidFill>
                <a:latin typeface="+mj-lt"/>
              </a:rPr>
              <a:t>2012</a:t>
            </a:r>
            <a:br>
              <a:rPr kumimoji="0" lang="cs-CZ" b="1" dirty="0">
                <a:solidFill>
                  <a:schemeClr val="tx2"/>
                </a:solidFill>
                <a:latin typeface="+mj-lt"/>
              </a:rPr>
            </a:br>
            <a:r>
              <a:rPr kumimoji="0" lang="cs-CZ" b="1" dirty="0">
                <a:solidFill>
                  <a:schemeClr val="tx2"/>
                </a:solidFill>
                <a:latin typeface="+mj-lt"/>
              </a:rPr>
              <a:t>Autor:			Mgr. Petra Zemánková</a:t>
            </a:r>
            <a:br>
              <a:rPr kumimoji="0" lang="cs-CZ" b="1" dirty="0">
                <a:solidFill>
                  <a:schemeClr val="tx2"/>
                </a:solidFill>
                <a:latin typeface="+mj-lt"/>
              </a:rPr>
            </a:br>
            <a:r>
              <a:rPr kumimoji="0" lang="cs-CZ" b="1" dirty="0">
                <a:solidFill>
                  <a:schemeClr val="tx2"/>
                </a:solidFill>
                <a:latin typeface="+mj-lt"/>
              </a:rPr>
              <a:t>Určeno pro předmět:     </a:t>
            </a:r>
            <a:r>
              <a:rPr kumimoji="0" lang="cs-CZ" b="1" dirty="0" smtClean="0">
                <a:solidFill>
                  <a:schemeClr val="tx2"/>
                </a:solidFill>
                <a:latin typeface="+mj-lt"/>
              </a:rPr>
              <a:t> Český jazyk a literatura</a:t>
            </a:r>
            <a:r>
              <a:rPr kumimoji="0" lang="cs-CZ" b="1" dirty="0">
                <a:solidFill>
                  <a:schemeClr val="tx2"/>
                </a:solidFill>
                <a:latin typeface="+mj-lt"/>
              </a:rPr>
              <a:t/>
            </a:r>
            <a:br>
              <a:rPr kumimoji="0" lang="cs-CZ" b="1" dirty="0">
                <a:solidFill>
                  <a:schemeClr val="tx2"/>
                </a:solidFill>
                <a:latin typeface="+mj-lt"/>
              </a:rPr>
            </a:br>
            <a:r>
              <a:rPr kumimoji="0" lang="cs-CZ" b="1" dirty="0">
                <a:solidFill>
                  <a:schemeClr val="tx2"/>
                </a:solidFill>
                <a:latin typeface="+mj-lt"/>
              </a:rPr>
              <a:t>Tematická oblast:	</a:t>
            </a:r>
            <a:r>
              <a:rPr kumimoji="0" lang="cs-CZ" b="1" dirty="0" smtClean="0">
                <a:solidFill>
                  <a:schemeClr val="tx2"/>
                </a:solidFill>
                <a:latin typeface="+mj-lt"/>
              </a:rPr>
              <a:t>Česká literatura </a:t>
            </a:r>
            <a:r>
              <a:rPr kumimoji="0" lang="cs-CZ" b="1" dirty="0">
                <a:solidFill>
                  <a:schemeClr val="tx2"/>
                </a:solidFill>
                <a:latin typeface="+mj-lt"/>
              </a:rPr>
              <a:t>po roce 1945	 </a:t>
            </a:r>
          </a:p>
          <a:p>
            <a:r>
              <a:rPr kumimoji="0" lang="cs-CZ" b="1" dirty="0">
                <a:solidFill>
                  <a:schemeClr val="tx2"/>
                </a:solidFill>
                <a:latin typeface="+mj-lt"/>
              </a:rPr>
              <a:t>Obor vzdělání:		</a:t>
            </a:r>
            <a:r>
              <a:rPr lang="cs-CZ" b="1" dirty="0" smtClean="0">
                <a:solidFill>
                  <a:schemeClr val="tx2"/>
                </a:solidFill>
                <a:latin typeface="+mn-lt"/>
              </a:rPr>
              <a:t>Masér sportovní a rekondiční (69-41-L/02)</a:t>
            </a:r>
            <a:endParaRPr kumimoji="0" lang="cs-CZ" b="1" dirty="0">
              <a:solidFill>
                <a:schemeClr val="tx2"/>
              </a:solidFill>
              <a:latin typeface="+mn-lt"/>
            </a:endParaRPr>
          </a:p>
          <a:p>
            <a:r>
              <a:rPr kumimoji="0" lang="cs-CZ" b="1" dirty="0">
                <a:solidFill>
                  <a:schemeClr val="tx2"/>
                </a:solidFill>
                <a:latin typeface="+mj-lt"/>
              </a:rPr>
              <a:t>			4. ročník</a:t>
            </a:r>
            <a:br>
              <a:rPr kumimoji="0" lang="cs-CZ" b="1" dirty="0">
                <a:solidFill>
                  <a:schemeClr val="tx2"/>
                </a:solidFill>
                <a:latin typeface="+mj-lt"/>
              </a:rPr>
            </a:br>
            <a:r>
              <a:rPr kumimoji="0" lang="cs-CZ" b="1" dirty="0">
                <a:solidFill>
                  <a:schemeClr val="tx2"/>
                </a:solidFill>
                <a:latin typeface="+mj-lt"/>
              </a:rPr>
              <a:t>                                            </a:t>
            </a:r>
            <a:br>
              <a:rPr kumimoji="0" lang="cs-CZ" b="1" dirty="0">
                <a:solidFill>
                  <a:schemeClr val="tx2"/>
                </a:solidFill>
                <a:latin typeface="+mj-lt"/>
              </a:rPr>
            </a:br>
            <a:r>
              <a:rPr kumimoji="0" lang="cs-CZ" b="1" dirty="0">
                <a:solidFill>
                  <a:schemeClr val="tx2"/>
                </a:solidFill>
                <a:latin typeface="+mj-lt"/>
              </a:rPr>
              <a:t>Název výukového materiálu: </a:t>
            </a:r>
            <a:endParaRPr kumimoji="0" lang="cs-CZ" b="1" dirty="0" smtClean="0">
              <a:solidFill>
                <a:schemeClr val="tx2"/>
              </a:solidFill>
              <a:latin typeface="+mj-lt"/>
            </a:endParaRPr>
          </a:p>
          <a:p>
            <a:r>
              <a:rPr kumimoji="0" lang="cs-CZ" b="1" dirty="0" smtClean="0">
                <a:solidFill>
                  <a:schemeClr val="tx2"/>
                </a:solidFill>
                <a:latin typeface="+mj-lt"/>
              </a:rPr>
              <a:t>			Písničkáři – učební materiál s úkoly</a:t>
            </a:r>
            <a:r>
              <a:rPr kumimoji="0" lang="cs-CZ" b="1" dirty="0">
                <a:solidFill>
                  <a:schemeClr val="tx2"/>
                </a:solidFill>
                <a:latin typeface="+mj-lt"/>
              </a:rPr>
              <a:t/>
            </a:r>
            <a:br>
              <a:rPr kumimoji="0" lang="cs-CZ" b="1" dirty="0">
                <a:solidFill>
                  <a:schemeClr val="tx2"/>
                </a:solidFill>
                <a:latin typeface="+mj-lt"/>
              </a:rPr>
            </a:br>
            <a:endParaRPr kumimoji="0" lang="cs-CZ" b="1" dirty="0">
              <a:solidFill>
                <a:schemeClr val="tx2"/>
              </a:solidFill>
              <a:latin typeface="+mj-lt"/>
            </a:endParaRPr>
          </a:p>
          <a:p>
            <a:r>
              <a:rPr kumimoji="0" lang="cs-CZ" b="1" dirty="0">
                <a:solidFill>
                  <a:schemeClr val="tx2"/>
                </a:solidFill>
                <a:latin typeface="+mj-lt"/>
              </a:rPr>
              <a:t>Popis využití: 		prezentace o českých protirežimních 				písničkářích s využitím </a:t>
            </a:r>
            <a:r>
              <a:rPr kumimoji="0" lang="cs-CZ" b="1" dirty="0" err="1">
                <a:solidFill>
                  <a:schemeClr val="tx2"/>
                </a:solidFill>
                <a:latin typeface="+mj-lt"/>
              </a:rPr>
              <a:t>dataprojektoru</a:t>
            </a:r>
            <a:r>
              <a:rPr kumimoji="0" lang="cs-CZ" b="1" dirty="0">
                <a:solidFill>
                  <a:schemeClr val="tx2"/>
                </a:solidFill>
                <a:latin typeface="+mj-lt"/>
              </a:rPr>
              <a:t> a 				</a:t>
            </a:r>
            <a:r>
              <a:rPr kumimoji="0" lang="cs-CZ" b="1" dirty="0" smtClean="0">
                <a:solidFill>
                  <a:schemeClr val="tx2"/>
                </a:solidFill>
                <a:latin typeface="+mj-lt"/>
              </a:rPr>
              <a:t>notebooku</a:t>
            </a:r>
            <a:endParaRPr kumimoji="0" lang="cs-CZ" b="1" dirty="0">
              <a:solidFill>
                <a:schemeClr val="tx2"/>
              </a:solidFill>
              <a:latin typeface="+mj-lt"/>
            </a:endParaRPr>
          </a:p>
          <a:p>
            <a:endParaRPr kumimoji="0" lang="cs-CZ" b="1" dirty="0">
              <a:solidFill>
                <a:schemeClr val="tx2"/>
              </a:solidFill>
              <a:latin typeface="+mj-lt"/>
            </a:endParaRPr>
          </a:p>
          <a:p>
            <a:r>
              <a:rPr kumimoji="0" lang="cs-CZ" b="1" dirty="0">
                <a:solidFill>
                  <a:schemeClr val="tx2"/>
                </a:solidFill>
                <a:latin typeface="+mj-lt"/>
              </a:rPr>
              <a:t>Čas:  </a:t>
            </a:r>
            <a:r>
              <a:rPr kumimoji="0" lang="cs-CZ" b="1" dirty="0" smtClean="0">
                <a:solidFill>
                  <a:schemeClr val="tx2"/>
                </a:solidFill>
                <a:latin typeface="+mj-lt"/>
              </a:rPr>
              <a:t>			40 </a:t>
            </a:r>
            <a:r>
              <a:rPr kumimoji="0" lang="cs-CZ" b="1" dirty="0">
                <a:solidFill>
                  <a:schemeClr val="tx2"/>
                </a:solidFill>
                <a:latin typeface="+mj-lt"/>
              </a:rPr>
              <a:t>minut</a:t>
            </a:r>
            <a:br>
              <a:rPr kumimoji="0" lang="cs-CZ" b="1" dirty="0">
                <a:solidFill>
                  <a:schemeClr val="tx2"/>
                </a:solidFill>
                <a:latin typeface="+mj-lt"/>
              </a:rPr>
            </a:br>
            <a:endParaRPr kumimoji="0" lang="cs-CZ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172" name="TextovéPole 7"/>
          <p:cNvSpPr txBox="1">
            <a:spLocks noChangeArrowheads="1"/>
          </p:cNvSpPr>
          <p:nvPr/>
        </p:nvSpPr>
        <p:spPr bwMode="auto">
          <a:xfrm>
            <a:off x="4211960" y="476250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 smtClean="0"/>
              <a:t>VY_32_INOVACE_ČJM4_4260_ZEM</a:t>
            </a:r>
            <a:endParaRPr lang="cs-CZ" dirty="0"/>
          </a:p>
        </p:txBody>
      </p:sp>
      <p:pic>
        <p:nvPicPr>
          <p:cNvPr id="6" name="Obrázek 5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635896" cy="809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53336"/>
          </a:xfrm>
        </p:spPr>
        <p:txBody>
          <a:bodyPr>
            <a:noAutofit/>
          </a:bodyPr>
          <a:lstStyle/>
          <a:p>
            <a:r>
              <a:rPr lang="cs-CZ" sz="1600" dirty="0" smtClean="0"/>
              <a:t>Použitá literatura:</a:t>
            </a:r>
            <a:br>
              <a:rPr lang="cs-CZ" sz="1600" dirty="0" smtClean="0"/>
            </a:br>
            <a:r>
              <a:rPr lang="cs-CZ" sz="1600" dirty="0" smtClean="0"/>
              <a:t>http://www.kryl.kat.</a:t>
            </a:r>
            <a:r>
              <a:rPr lang="cs-CZ" sz="1600" dirty="0" err="1" smtClean="0"/>
              <a:t>cz</a:t>
            </a:r>
            <a:r>
              <a:rPr lang="cs-CZ" sz="1600" dirty="0" smtClean="0"/>
              <a:t>/</a:t>
            </a:r>
            <a:br>
              <a:rPr lang="cs-CZ" sz="1600" dirty="0" smtClean="0"/>
            </a:br>
            <a:r>
              <a:rPr lang="cs-CZ" sz="1600" dirty="0" smtClean="0"/>
              <a:t>http://www.</a:t>
            </a:r>
            <a:r>
              <a:rPr lang="cs-CZ" sz="1600" dirty="0" err="1" smtClean="0"/>
              <a:t>karelkryl.cz</a:t>
            </a:r>
            <a:r>
              <a:rPr lang="cs-CZ" sz="1600" dirty="0" smtClean="0"/>
              <a:t>/</a:t>
            </a:r>
            <a:br>
              <a:rPr lang="cs-CZ" sz="1600" dirty="0" smtClean="0"/>
            </a:br>
            <a:r>
              <a:rPr lang="cs-CZ" sz="1600" dirty="0" smtClean="0"/>
              <a:t>http://cs.wikipedia.org/wiki/Karel_Kryl</a:t>
            </a:r>
            <a:br>
              <a:rPr lang="cs-CZ" sz="1600" dirty="0" smtClean="0"/>
            </a:br>
            <a:r>
              <a:rPr lang="cs-CZ" sz="1600" dirty="0" smtClean="0"/>
              <a:t>http://cs.wikipedia.org/wiki/Jarom%C3%ADr_Nohavica</a:t>
            </a:r>
            <a:br>
              <a:rPr lang="cs-CZ" sz="1600" dirty="0" smtClean="0"/>
            </a:br>
            <a:r>
              <a:rPr lang="cs-CZ" sz="1600" dirty="0" smtClean="0">
                <a:latin typeface="+mn-lt"/>
              </a:rPr>
              <a:t>PROKOP, V.:  </a:t>
            </a:r>
            <a:r>
              <a:rPr lang="cs-CZ" sz="1600" i="1" dirty="0" smtClean="0">
                <a:latin typeface="+mn-lt"/>
              </a:rPr>
              <a:t>Přehled české literatury 20. století</a:t>
            </a:r>
            <a:r>
              <a:rPr lang="cs-CZ" sz="1600" dirty="0" smtClean="0">
                <a:latin typeface="+mn-lt"/>
              </a:rPr>
              <a:t>. Sokolov 2001.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smtClean="0"/>
              <a:t>Obrázky [15.10.2012]: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obr. 1 </a:t>
            </a:r>
            <a:r>
              <a:rPr lang="cs-CZ" sz="1600" dirty="0" smtClean="0">
                <a:hlinkClick r:id="rId2"/>
              </a:rPr>
              <a:t>http://www.</a:t>
            </a:r>
            <a:r>
              <a:rPr lang="cs-CZ" sz="1600" dirty="0" err="1" smtClean="0">
                <a:hlinkClick r:id="rId2"/>
              </a:rPr>
              <a:t>karelkryl.cz</a:t>
            </a:r>
            <a:r>
              <a:rPr lang="cs-CZ" sz="1600" dirty="0" smtClean="0">
                <a:hlinkClick r:id="rId2"/>
              </a:rPr>
              <a:t>/s34-</a:t>
            </a:r>
            <a:r>
              <a:rPr lang="cs-CZ" sz="1600" dirty="0" err="1" smtClean="0">
                <a:hlinkClick r:id="rId2"/>
              </a:rPr>
              <a:t>fotogalerie.html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obr. 2 http://www.</a:t>
            </a:r>
            <a:r>
              <a:rPr lang="cs-CZ" sz="1600" dirty="0" err="1" smtClean="0"/>
              <a:t>karelkryl.cz</a:t>
            </a:r>
            <a:r>
              <a:rPr lang="cs-CZ" sz="1600" dirty="0" smtClean="0"/>
              <a:t>/</a:t>
            </a:r>
            <a:br>
              <a:rPr lang="cs-CZ" sz="1600" dirty="0" smtClean="0"/>
            </a:br>
            <a:r>
              <a:rPr lang="cs-CZ" sz="1600" dirty="0" smtClean="0"/>
              <a:t>obr. 3 </a:t>
            </a:r>
            <a:r>
              <a:rPr lang="cs-CZ" sz="1600" dirty="0" smtClean="0">
                <a:hlinkClick r:id="rId3"/>
              </a:rPr>
              <a:t>http://cs.wikipedia.org/wiki/Soubor:Karel_Kryl_-_autograph.jpg</a:t>
            </a:r>
            <a:r>
              <a:rPr lang="cs-CZ" sz="1600" dirty="0" smtClean="0"/>
              <a:t> (volné dílo)</a:t>
            </a:r>
            <a:br>
              <a:rPr lang="cs-CZ" sz="1600" dirty="0" smtClean="0"/>
            </a:br>
            <a:r>
              <a:rPr lang="cs-CZ" sz="1600" dirty="0" smtClean="0"/>
              <a:t>obr. 4 http://cs.wikipedia.org/wiki/Soubor:Jaromir_Nohavica_in_Brno_March_9th_2010.jpg </a:t>
            </a:r>
            <a:r>
              <a:rPr lang="cs-CZ" sz="1600" dirty="0" smtClean="0">
                <a:hlinkClick r:id="rId4" action="ppaction://hlinkfile" tooltip="w:cs:Creative Commons"/>
              </a:rPr>
              <a:t>–</a:t>
            </a:r>
            <a:r>
              <a:rPr lang="cs-CZ" sz="1600" dirty="0" smtClean="0"/>
              <a:t> soubor podléhá licenci </a:t>
            </a:r>
            <a:r>
              <a:rPr lang="en-US" sz="1600" dirty="0" smtClean="0">
                <a:hlinkClick r:id="rId4" action="ppaction://hlinkfile" tooltip="w:cs:Creative Commons"/>
              </a:rPr>
              <a:t>Creative Commons</a:t>
            </a:r>
            <a:r>
              <a:rPr lang="en-US" sz="1600" dirty="0" smtClean="0"/>
              <a:t> </a:t>
            </a:r>
            <a:r>
              <a:rPr lang="en-US" sz="1600" dirty="0" err="1" smtClean="0"/>
              <a:t>Uveďte</a:t>
            </a:r>
            <a:r>
              <a:rPr lang="en-US" sz="1600" dirty="0" smtClean="0"/>
              <a:t> </a:t>
            </a:r>
            <a:r>
              <a:rPr lang="en-US" sz="1600" dirty="0" err="1" smtClean="0"/>
              <a:t>autora-Zachovejte</a:t>
            </a:r>
            <a:r>
              <a:rPr lang="en-US" sz="1600" dirty="0" smtClean="0"/>
              <a:t> </a:t>
            </a:r>
            <a:r>
              <a:rPr lang="en-US" sz="1600" dirty="0" err="1" smtClean="0"/>
              <a:t>licenci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5" action="ppaction://hlinkfile"/>
              </a:rPr>
              <a:t>3.0 </a:t>
            </a:r>
            <a:r>
              <a:rPr lang="en-US" sz="1600" dirty="0" err="1" smtClean="0">
                <a:hlinkClick r:id="rId5" action="ppaction://hlinkfile"/>
              </a:rPr>
              <a:t>Unported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obr. 5 http://cs.wikipedia.org/wiki/Soubor:Autogram_Jaromira_Nohavici.jpg (volné dílo)</a:t>
            </a:r>
            <a:br>
              <a:rPr lang="cs-CZ" sz="1600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Písně:</a:t>
            </a:r>
            <a:br>
              <a:rPr lang="cs-CZ" sz="1600" dirty="0" smtClean="0"/>
            </a:br>
            <a:r>
              <a:rPr lang="cs-CZ" sz="1600" dirty="0" smtClean="0"/>
              <a:t>http://www.</a:t>
            </a:r>
            <a:r>
              <a:rPr lang="cs-CZ" sz="1600" dirty="0" err="1" smtClean="0"/>
              <a:t>uloz.to</a:t>
            </a:r>
            <a:r>
              <a:rPr lang="cs-CZ" sz="1600" dirty="0" smtClean="0"/>
              <a:t>/</a:t>
            </a:r>
            <a:r>
              <a:rPr lang="cs-CZ" sz="1600" dirty="0" err="1" smtClean="0"/>
              <a:t>xGXRPLJ</a:t>
            </a:r>
            <a:r>
              <a:rPr lang="cs-CZ" sz="1600" dirty="0" smtClean="0"/>
              <a:t>/01-</a:t>
            </a:r>
            <a:r>
              <a:rPr lang="cs-CZ" sz="1600" dirty="0" err="1" smtClean="0"/>
              <a:t>karel</a:t>
            </a:r>
            <a:r>
              <a:rPr lang="cs-CZ" sz="1600" dirty="0" smtClean="0"/>
              <a:t>-kryl-</a:t>
            </a:r>
            <a:r>
              <a:rPr lang="cs-CZ" sz="1600" dirty="0" err="1" smtClean="0"/>
              <a:t>bratricku</a:t>
            </a:r>
            <a:r>
              <a:rPr lang="cs-CZ" sz="1600" dirty="0" smtClean="0"/>
              <a:t>-</a:t>
            </a:r>
            <a:r>
              <a:rPr lang="cs-CZ" sz="1600" dirty="0" err="1" smtClean="0"/>
              <a:t>zavirej</a:t>
            </a:r>
            <a:r>
              <a:rPr lang="cs-CZ" sz="1600" dirty="0" smtClean="0"/>
              <a:t>-vratka-mp3</a:t>
            </a:r>
            <a:br>
              <a:rPr lang="cs-CZ" sz="1600" dirty="0" smtClean="0"/>
            </a:br>
            <a:r>
              <a:rPr lang="cs-CZ" sz="1600" dirty="0" smtClean="0"/>
              <a:t>http://www.</a:t>
            </a:r>
            <a:r>
              <a:rPr lang="cs-CZ" sz="1600" dirty="0" err="1" smtClean="0"/>
              <a:t>karaoketexty.cz</a:t>
            </a:r>
            <a:r>
              <a:rPr lang="cs-CZ" sz="1600" dirty="0" smtClean="0"/>
              <a:t>/texty-</a:t>
            </a:r>
            <a:r>
              <a:rPr lang="cs-CZ" sz="1600" dirty="0" err="1" smtClean="0"/>
              <a:t>pisni</a:t>
            </a:r>
            <a:r>
              <a:rPr lang="cs-CZ" sz="1600" dirty="0" smtClean="0"/>
              <a:t>/kryl-</a:t>
            </a:r>
            <a:r>
              <a:rPr lang="cs-CZ" sz="1600" dirty="0" err="1" smtClean="0"/>
              <a:t>karel</a:t>
            </a:r>
            <a:r>
              <a:rPr lang="cs-CZ" sz="1600" dirty="0" smtClean="0"/>
              <a:t>/</a:t>
            </a:r>
            <a:r>
              <a:rPr lang="cs-CZ" sz="1600" dirty="0" err="1" smtClean="0"/>
              <a:t>bratricku</a:t>
            </a:r>
            <a:r>
              <a:rPr lang="cs-CZ" sz="1600" dirty="0" smtClean="0"/>
              <a:t>-</a:t>
            </a:r>
            <a:r>
              <a:rPr lang="cs-CZ" sz="1600" dirty="0" err="1" smtClean="0"/>
              <a:t>zavirej</a:t>
            </a:r>
            <a:r>
              <a:rPr lang="cs-CZ" sz="1600" dirty="0" smtClean="0"/>
              <a:t>-vratka-8320 </a:t>
            </a:r>
            <a:br>
              <a:rPr lang="cs-CZ" sz="1600" dirty="0" smtClean="0"/>
            </a:br>
            <a:r>
              <a:rPr lang="cs-CZ" sz="1600" dirty="0" smtClean="0"/>
              <a:t>http://www.</a:t>
            </a:r>
            <a:r>
              <a:rPr lang="cs-CZ" sz="1600" dirty="0" err="1" smtClean="0"/>
              <a:t>uloz.to</a:t>
            </a:r>
            <a:r>
              <a:rPr lang="cs-CZ" sz="1600" dirty="0" smtClean="0"/>
              <a:t>/xy8fUAt/24-</a:t>
            </a:r>
            <a:r>
              <a:rPr lang="cs-CZ" sz="1600" dirty="0" err="1" smtClean="0"/>
              <a:t>mavatka</a:t>
            </a:r>
            <a:r>
              <a:rPr lang="cs-CZ" sz="1600" dirty="0" smtClean="0"/>
              <a:t>-</a:t>
            </a:r>
            <a:r>
              <a:rPr lang="cs-CZ" sz="1600" dirty="0" err="1" smtClean="0"/>
              <a:t>jaromir</a:t>
            </a:r>
            <a:r>
              <a:rPr lang="cs-CZ" sz="1600" dirty="0" smtClean="0"/>
              <a:t>-</a:t>
            </a:r>
            <a:r>
              <a:rPr lang="cs-CZ" sz="1600" dirty="0" err="1" smtClean="0"/>
              <a:t>nohavica</a:t>
            </a:r>
            <a:r>
              <a:rPr lang="cs-CZ" sz="1600" dirty="0" smtClean="0"/>
              <a:t>-mp3</a:t>
            </a:r>
            <a:br>
              <a:rPr lang="cs-CZ" sz="1600" dirty="0" smtClean="0"/>
            </a:br>
            <a:r>
              <a:rPr lang="cs-CZ" sz="1600" dirty="0" smtClean="0"/>
              <a:t> http://www.</a:t>
            </a:r>
            <a:r>
              <a:rPr lang="cs-CZ" sz="1600" dirty="0" err="1" smtClean="0"/>
              <a:t>nohavica.cz</a:t>
            </a:r>
            <a:r>
              <a:rPr lang="cs-CZ" sz="1600" dirty="0" smtClean="0"/>
              <a:t>/</a:t>
            </a:r>
            <a:r>
              <a:rPr lang="cs-CZ" sz="1600" dirty="0" err="1" smtClean="0"/>
              <a:t>cz</a:t>
            </a:r>
            <a:r>
              <a:rPr lang="cs-CZ" sz="1600" dirty="0" smtClean="0"/>
              <a:t>/tvorba/texty/</a:t>
            </a:r>
            <a:r>
              <a:rPr lang="cs-CZ" sz="1600" dirty="0" err="1" smtClean="0"/>
              <a:t>mavatka.htm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cs-CZ" sz="2400" dirty="0" smtClean="0"/>
              <a:t>svou tvorbou reagovali na nesvobodu a nemožnost svobodného vyjadřování v našem státě</a:t>
            </a:r>
          </a:p>
          <a:p>
            <a:r>
              <a:rPr lang="cs-CZ" sz="2400" dirty="0" smtClean="0"/>
              <a:t>začínali tvořit většinou v 60. letech – sami psali text i hudbu ke svým protestsongům</a:t>
            </a:r>
          </a:p>
          <a:p>
            <a:r>
              <a:rPr lang="cs-CZ" sz="2400" dirty="0" smtClean="0"/>
              <a:t>v době normalizace tito folkoví zpěváci svou tvorbu zintenzívnili a začali být pro režim ještě nepopulárnější</a:t>
            </a:r>
          </a:p>
          <a:p>
            <a:r>
              <a:rPr lang="cs-CZ" sz="2400" dirty="0" smtClean="0"/>
              <a:t>reakce na sebe nenechala dlouho čekat – písničkáři se stali zakázanými, jejich desky byly staženy z prodeje, písně vyřazeny z rozhlasových hitparád</a:t>
            </a:r>
          </a:p>
          <a:p>
            <a:r>
              <a:rPr lang="cs-CZ" sz="2400" dirty="0" smtClean="0"/>
              <a:t>po „sametové revoluci“ v roce 1989 se stali opět populárními a žádanými</a:t>
            </a:r>
          </a:p>
          <a:p>
            <a:r>
              <a:rPr lang="cs-CZ" sz="2400" dirty="0" smtClean="0"/>
              <a:t>překvapivé bylo, kolik lidí si s nimi po převratu zpívalo jejich písničky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PÍSNIČKÁŘI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888432"/>
          </a:xfrm>
        </p:spPr>
        <p:txBody>
          <a:bodyPr/>
          <a:lstStyle/>
          <a:p>
            <a:r>
              <a:rPr lang="cs-CZ" dirty="0" smtClean="0"/>
              <a:t>nejznámější protestní písničkáři: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Karel Kryl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Jaromír </a:t>
            </a:r>
            <a:r>
              <a:rPr lang="cs-CZ" dirty="0" err="1" smtClean="0"/>
              <a:t>Nohavica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Vlastimil Třešňák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Jaroslav </a:t>
            </a:r>
            <a:r>
              <a:rPr lang="cs-CZ" dirty="0" err="1" smtClean="0"/>
              <a:t>Hutka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PÍSNIČKÁŘI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4725144"/>
            <a:ext cx="8676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 smtClean="0">
                <a:latin typeface="+mn-lt"/>
              </a:rPr>
              <a:t>ÚKOL </a:t>
            </a:r>
          </a:p>
          <a:p>
            <a:pPr marL="0" lvl="1"/>
            <a:r>
              <a:rPr lang="cs-CZ" sz="2400" dirty="0" smtClean="0">
                <a:latin typeface="+mn-lt"/>
              </a:rPr>
              <a:t>V textech písní Karla Kryla a Jaromíra Nohavici najděte doklady pro tvrzení, že se jedná o protestní písně a že jejich skladby byly v době normalizace zakázány (s. 7 a 9).</a:t>
            </a:r>
          </a:p>
          <a:p>
            <a:endParaRPr lang="cs-CZ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380"/>
          </a:xfrm>
        </p:spPr>
        <p:txBody>
          <a:bodyPr/>
          <a:lstStyle/>
          <a:p>
            <a:r>
              <a:rPr lang="cs-CZ" sz="2400" dirty="0" smtClean="0"/>
              <a:t>vystudovaný keramik Karel Kryl je autorem 170 písní, 10 básnických sbírek a řady výtvarných prací</a:t>
            </a:r>
          </a:p>
          <a:p>
            <a:r>
              <a:rPr lang="cs-CZ" sz="2400" dirty="0" smtClean="0"/>
              <a:t>většinu svého života se aktivně vyjadřoval ke společenskému dění u nás</a:t>
            </a:r>
          </a:p>
          <a:p>
            <a:r>
              <a:rPr lang="cs-CZ" sz="2400" dirty="0" smtClean="0"/>
              <a:t>v lednu roku 1969 vyšla jeho první LP deska Bratříčku, zavírej vrátka (podle ústřední stejnojmenné písně)</a:t>
            </a:r>
          </a:p>
          <a:p>
            <a:r>
              <a:rPr lang="cs-CZ" sz="2400" dirty="0" smtClean="0"/>
              <a:t>jeho písničky byly nasazovány před srpnem 1968 v rozhlasové písničkové soutěži „Dvanáct na houpačce“ </a:t>
            </a:r>
          </a:p>
          <a:p>
            <a:r>
              <a:rPr lang="cs-CZ" sz="2400" dirty="0" smtClean="0"/>
              <a:t>první písně propadly, neumisťovaly se, úspěch zaznamenal až protestsong Bratříčku, zavírej vrátka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KAREL KRYL (1944-1994)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/>
          <a:lstStyle/>
          <a:p>
            <a:r>
              <a:rPr lang="cs-CZ" sz="2400" dirty="0" smtClean="0"/>
              <a:t>v době vydání desky byl již Kryl slavný – deska byla ihned rozprodána, hned ale zakázána a další připravené vydání zničeno</a:t>
            </a:r>
          </a:p>
          <a:p>
            <a:r>
              <a:rPr lang="cs-CZ" sz="2400" dirty="0" smtClean="0"/>
              <a:t>v září 1969 odjíždí do Německa na festival folkových zpěváků, zůstává tam a žádá o politický azyl</a:t>
            </a:r>
          </a:p>
          <a:p>
            <a:r>
              <a:rPr lang="cs-CZ" sz="2400" dirty="0" smtClean="0"/>
              <a:t>tam pracuje v rádiu Svobodná Evropa</a:t>
            </a:r>
          </a:p>
          <a:p>
            <a:r>
              <a:rPr lang="cs-CZ" sz="2400" dirty="0" smtClean="0"/>
              <a:t>další desky – Rakovina, Maškary, Karavana mraků aj.</a:t>
            </a:r>
          </a:p>
          <a:p>
            <a:r>
              <a:rPr lang="cs-CZ" sz="2400" dirty="0" smtClean="0"/>
              <a:t>do republiky se vrátil až po převratu v roce 1989</a:t>
            </a:r>
          </a:p>
          <a:p>
            <a:r>
              <a:rPr lang="cs-CZ" sz="2400" dirty="0" smtClean="0"/>
              <a:t>zůstává kritikem i po roce 1989 – nelíbilo se mu, že se politikové v čele s jeho přítelem V. Havlem obklopili poradci hlavně z řad bývalých členů STB</a:t>
            </a:r>
          </a:p>
          <a:p>
            <a:r>
              <a:rPr lang="cs-CZ" sz="2400" dirty="0" smtClean="0"/>
              <a:t>zemřel na oboustranný infarkt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KAREL KRYL (1944-1994)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68313" y="404664"/>
            <a:ext cx="74160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dirty="0" smtClean="0">
                <a:latin typeface="+mj-lt"/>
              </a:rPr>
              <a:t>KAREL KRYL (1944-1994)</a:t>
            </a:r>
            <a:endParaRPr kumimoji="0" lang="cs-CZ" sz="32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8195" name="Obrázek 5" descr="Kry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756025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Obrázek 6" descr="kryl_fot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700213"/>
            <a:ext cx="328612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ovéPole 11"/>
          <p:cNvSpPr txBox="1">
            <a:spLocks noChangeArrowheads="1"/>
          </p:cNvSpPr>
          <p:nvPr/>
        </p:nvSpPr>
        <p:spPr bwMode="auto">
          <a:xfrm>
            <a:off x="1403648" y="594928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0050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631832" y="11967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  <p:pic>
        <p:nvPicPr>
          <p:cNvPr id="9" name="Obrázek 8" descr="800px-Karel_Kryl_-_autograp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509120"/>
            <a:ext cx="3486627" cy="129005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771800" y="58772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1800" smtClean="0"/>
              <a:t>Bratříčku, nevzlykej</a:t>
            </a:r>
            <a:r>
              <a:rPr lang="cs-CZ" sz="1800" dirty="0" smtClean="0"/>
              <a:t>, to nejsou bubáci,</a:t>
            </a:r>
            <a:br>
              <a:rPr lang="cs-CZ" sz="1800" dirty="0" smtClean="0"/>
            </a:br>
            <a:r>
              <a:rPr lang="cs-CZ" sz="1800" dirty="0" smtClean="0"/>
              <a:t>vždyť už jsi </a:t>
            </a:r>
            <a:r>
              <a:rPr lang="cs-CZ" sz="1800" dirty="0" err="1" smtClean="0"/>
              <a:t>velikej</a:t>
            </a:r>
            <a:r>
              <a:rPr lang="cs-CZ" sz="1800" dirty="0" smtClean="0"/>
              <a:t>, to jsou jen vojáci,</a:t>
            </a:r>
            <a:br>
              <a:rPr lang="cs-CZ" sz="1800" dirty="0" smtClean="0"/>
            </a:br>
            <a:r>
              <a:rPr lang="cs-CZ" sz="1800" dirty="0" smtClean="0"/>
              <a:t>přijeli v hranatých železných maringotkách.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Se slzou na víčku hledíme na sebe,</a:t>
            </a:r>
            <a:br>
              <a:rPr lang="cs-CZ" sz="1800" dirty="0" smtClean="0"/>
            </a:br>
            <a:r>
              <a:rPr lang="cs-CZ" sz="1800" dirty="0" smtClean="0"/>
              <a:t>buď se mnou, bratříčku, bojím se o tebe</a:t>
            </a:r>
            <a:br>
              <a:rPr lang="cs-CZ" sz="1800" dirty="0" smtClean="0"/>
            </a:br>
            <a:r>
              <a:rPr lang="cs-CZ" sz="1800" dirty="0" smtClean="0"/>
              <a:t>na cestách klikatých, bratříčku, v polobotkách.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err="1" smtClean="0"/>
              <a:t>Ref</a:t>
            </a:r>
            <a:r>
              <a:rPr lang="cs-CZ" sz="1800" dirty="0" smtClean="0"/>
              <a:t>: Prší a venku se setmělo,</a:t>
            </a:r>
            <a:br>
              <a:rPr lang="cs-CZ" sz="1800" dirty="0" smtClean="0"/>
            </a:br>
            <a:r>
              <a:rPr lang="cs-CZ" sz="1800" dirty="0" smtClean="0"/>
              <a:t>tato noc nebude krátká,</a:t>
            </a:r>
            <a:br>
              <a:rPr lang="cs-CZ" sz="1800" dirty="0" smtClean="0"/>
            </a:br>
            <a:r>
              <a:rPr lang="cs-CZ" sz="1800" dirty="0" smtClean="0"/>
              <a:t>beránka vlku se zachtělo,</a:t>
            </a:r>
            <a:br>
              <a:rPr lang="cs-CZ" sz="1800" dirty="0" smtClean="0"/>
            </a:br>
            <a:r>
              <a:rPr lang="cs-CZ" sz="1800" dirty="0" smtClean="0"/>
              <a:t>bratříčku, zavřel jsi vrátka?</a:t>
            </a:r>
            <a:br>
              <a:rPr lang="cs-CZ" sz="18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endParaRPr lang="cs-CZ" sz="1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dirty="0" smtClean="0"/>
              <a:t>Bratříčku, nevzlykej, neplýtvej slzami,</a:t>
            </a:r>
            <a:br>
              <a:rPr lang="cs-CZ" sz="1800" dirty="0" smtClean="0"/>
            </a:br>
            <a:r>
              <a:rPr lang="cs-CZ" sz="1800" dirty="0" smtClean="0"/>
              <a:t>nadávky polykej a šetři silami,</a:t>
            </a:r>
            <a:br>
              <a:rPr lang="cs-CZ" sz="1800" dirty="0" smtClean="0"/>
            </a:br>
            <a:r>
              <a:rPr lang="cs-CZ" sz="1800" dirty="0" smtClean="0"/>
              <a:t>nesmíš mi vyčítat, jestliže nedojdeme.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Nauč se písničku, není tak složitá,</a:t>
            </a:r>
            <a:br>
              <a:rPr lang="cs-CZ" sz="1800" dirty="0" smtClean="0"/>
            </a:br>
            <a:r>
              <a:rPr lang="cs-CZ" sz="1800" dirty="0" smtClean="0"/>
              <a:t>opři se, bratříčku, cesta je rozbitá,</a:t>
            </a:r>
            <a:br>
              <a:rPr lang="cs-CZ" sz="1800" dirty="0" smtClean="0"/>
            </a:br>
            <a:r>
              <a:rPr lang="cs-CZ" sz="1800" dirty="0" smtClean="0"/>
              <a:t>budeme klopýtat, zpátky už nemůžeme.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err="1" smtClean="0"/>
              <a:t>Ref</a:t>
            </a:r>
            <a:r>
              <a:rPr lang="cs-CZ" sz="1800" dirty="0" smtClean="0"/>
              <a:t>: Prší a venku se setmělo,</a:t>
            </a:r>
            <a:br>
              <a:rPr lang="cs-CZ" sz="1800" dirty="0" smtClean="0"/>
            </a:br>
            <a:r>
              <a:rPr lang="cs-CZ" sz="1800" dirty="0" smtClean="0"/>
              <a:t>tato noc nebude krátká,</a:t>
            </a:r>
            <a:br>
              <a:rPr lang="cs-CZ" sz="1800" dirty="0" smtClean="0"/>
            </a:br>
            <a:r>
              <a:rPr lang="cs-CZ" sz="1800" dirty="0" smtClean="0"/>
              <a:t>beránka vlku se zachtělo,</a:t>
            </a:r>
            <a:br>
              <a:rPr lang="cs-CZ" sz="1800" dirty="0" smtClean="0"/>
            </a:br>
            <a:r>
              <a:rPr lang="cs-CZ" sz="1800" dirty="0" smtClean="0"/>
              <a:t>bratříčku, zavírej vrátka! Zavírej vrátka!</a:t>
            </a:r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	Bratříčku, zavírej vrátka			</a:t>
            </a:r>
            <a:endParaRPr lang="cs-CZ" sz="2800" dirty="0"/>
          </a:p>
        </p:txBody>
      </p:sp>
      <p:pic>
        <p:nvPicPr>
          <p:cNvPr id="5" name="Bratříčku, zavírej vrát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020272" y="404664"/>
            <a:ext cx="86409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3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6021288"/>
          </a:xfrm>
        </p:spPr>
        <p:txBody>
          <a:bodyPr/>
          <a:lstStyle/>
          <a:p>
            <a:r>
              <a:rPr lang="cs-CZ" sz="2000" dirty="0" smtClean="0"/>
              <a:t>narozen a bydlí v Ostravě (předtím v Českém Těšíně)</a:t>
            </a:r>
          </a:p>
          <a:p>
            <a:r>
              <a:rPr lang="cs-CZ" sz="2000" dirty="0" smtClean="0"/>
              <a:t>textař, libretista, zpěvák</a:t>
            </a:r>
          </a:p>
          <a:p>
            <a:r>
              <a:rPr lang="cs-CZ" sz="2000" dirty="0" smtClean="0"/>
              <a:t>psal texty např. pro M. </a:t>
            </a:r>
            <a:r>
              <a:rPr lang="cs-CZ" sz="2000" dirty="0" err="1" smtClean="0"/>
              <a:t>Rottrovou</a:t>
            </a:r>
            <a:r>
              <a:rPr lang="cs-CZ" sz="2000" dirty="0" smtClean="0"/>
              <a:t> a V. </a:t>
            </a:r>
            <a:r>
              <a:rPr lang="cs-CZ" sz="2000" dirty="0" err="1" smtClean="0"/>
              <a:t>Špinarovou</a:t>
            </a:r>
            <a:endParaRPr lang="cs-CZ" sz="2000" dirty="0" smtClean="0"/>
          </a:p>
          <a:p>
            <a:r>
              <a:rPr lang="cs-CZ" sz="2000" dirty="0" smtClean="0"/>
              <a:t>hraje na kytaru a </a:t>
            </a:r>
            <a:r>
              <a:rPr lang="cs-CZ" sz="2000" dirty="0" err="1" smtClean="0"/>
              <a:t>heligonku</a:t>
            </a:r>
            <a:endParaRPr lang="cs-CZ" sz="2000" dirty="0" smtClean="0"/>
          </a:p>
          <a:p>
            <a:r>
              <a:rPr lang="cs-CZ" sz="2000" dirty="0" smtClean="0"/>
              <a:t>z jeho písní je patrný vliv ruských </a:t>
            </a:r>
            <a:r>
              <a:rPr lang="cs-CZ" sz="2000" dirty="0" err="1" smtClean="0"/>
              <a:t>folkařů</a:t>
            </a:r>
            <a:r>
              <a:rPr lang="cs-CZ" sz="2000" dirty="0" smtClean="0"/>
              <a:t> Vladimíra Vysockého a </a:t>
            </a:r>
            <a:r>
              <a:rPr lang="cs-CZ" sz="2000" dirty="0" err="1" smtClean="0"/>
              <a:t>Bulata</a:t>
            </a:r>
            <a:r>
              <a:rPr lang="cs-CZ" sz="2000" dirty="0" smtClean="0"/>
              <a:t> </a:t>
            </a:r>
            <a:r>
              <a:rPr lang="cs-CZ" sz="2000" dirty="0" err="1" smtClean="0"/>
              <a:t>Okudžavy</a:t>
            </a:r>
            <a:r>
              <a:rPr lang="cs-CZ" sz="2000" dirty="0" smtClean="0"/>
              <a:t> (jedna z desek se jmenuje Písně pro V. V.)</a:t>
            </a:r>
          </a:p>
          <a:p>
            <a:r>
              <a:rPr lang="cs-CZ" sz="2000" dirty="0" smtClean="0"/>
              <a:t>zhudebnil některé básně z </a:t>
            </a:r>
            <a:r>
              <a:rPr lang="cs-CZ" sz="2000" dirty="0" err="1" smtClean="0"/>
              <a:t>Bezručových</a:t>
            </a:r>
            <a:r>
              <a:rPr lang="cs-CZ" sz="2000" dirty="0" smtClean="0"/>
              <a:t> Slezských písní nebo </a:t>
            </a:r>
            <a:r>
              <a:rPr lang="cs-CZ" sz="2000" dirty="0" err="1" smtClean="0"/>
              <a:t>Gellnerovy</a:t>
            </a:r>
            <a:r>
              <a:rPr lang="cs-CZ" sz="2000" dirty="0" smtClean="0"/>
              <a:t> sbírky Radosti života</a:t>
            </a:r>
          </a:p>
          <a:p>
            <a:r>
              <a:rPr lang="cs-CZ" sz="2000" dirty="0" smtClean="0"/>
              <a:t>desky – </a:t>
            </a:r>
            <a:r>
              <a:rPr lang="cs-CZ" sz="2000" dirty="0" err="1" smtClean="0"/>
              <a:t>Darmoděj</a:t>
            </a:r>
            <a:r>
              <a:rPr lang="cs-CZ" sz="2000" dirty="0" smtClean="0"/>
              <a:t>, Osmá barva duhy, </a:t>
            </a:r>
            <a:r>
              <a:rPr lang="cs-CZ" sz="2000" dirty="0" err="1" smtClean="0"/>
              <a:t>Mikymauzoleum</a:t>
            </a:r>
            <a:r>
              <a:rPr lang="cs-CZ" sz="2000" dirty="0" smtClean="0"/>
              <a:t> aj.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9" name="Zástupný symbol pro obsah 8" descr="401px-Jaromir_Nohavica_in_Brno_March_9th_20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24128" y="908720"/>
            <a:ext cx="2736304" cy="4094221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JAROMÍR NOHAVICA (*1953)</a:t>
            </a:r>
            <a:endParaRPr lang="cs-CZ" sz="3200" dirty="0"/>
          </a:p>
        </p:txBody>
      </p:sp>
      <p:pic>
        <p:nvPicPr>
          <p:cNvPr id="11" name="Obrázek 10" descr="800px-Autogram_Jaromira_Nohavi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5445224"/>
            <a:ext cx="3779912" cy="784332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7452320" y="62373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5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452320" y="50851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6237312"/>
          </a:xfrm>
        </p:spPr>
        <p:txBody>
          <a:bodyPr/>
          <a:lstStyle/>
          <a:p>
            <a:pPr>
              <a:buNone/>
            </a:pPr>
            <a:r>
              <a:rPr lang="cs-CZ" sz="800" dirty="0" smtClean="0"/>
              <a:t>	</a:t>
            </a:r>
          </a:p>
          <a:p>
            <a:pPr>
              <a:buNone/>
            </a:pPr>
            <a:r>
              <a:rPr lang="cs-CZ" sz="1400" dirty="0" smtClean="0"/>
              <a:t>	Už dvacet devět roků chodím po světě</a:t>
            </a:r>
            <a:br>
              <a:rPr lang="cs-CZ" sz="1400" dirty="0" smtClean="0"/>
            </a:br>
            <a:r>
              <a:rPr lang="cs-CZ" sz="1400" dirty="0" smtClean="0"/>
              <a:t>a ten svět </a:t>
            </a:r>
            <a:r>
              <a:rPr lang="cs-CZ" sz="1400" dirty="0" err="1" smtClean="0"/>
              <a:t>furt</a:t>
            </a:r>
            <a:r>
              <a:rPr lang="cs-CZ" sz="1400" dirty="0" smtClean="0"/>
              <a:t> a </a:t>
            </a:r>
            <a:r>
              <a:rPr lang="cs-CZ" sz="1400" dirty="0" err="1" smtClean="0"/>
              <a:t>furt</a:t>
            </a:r>
            <a:r>
              <a:rPr lang="cs-CZ" sz="1400" dirty="0" smtClean="0"/>
              <a:t> se stejně točí</a:t>
            </a:r>
            <a:br>
              <a:rPr lang="cs-CZ" sz="1400" dirty="0" smtClean="0"/>
            </a:br>
            <a:r>
              <a:rPr lang="cs-CZ" sz="1400" dirty="0" smtClean="0"/>
              <a:t>já budu klidně smát se budu veselý</a:t>
            </a:r>
            <a:br>
              <a:rPr lang="cs-CZ" sz="1400" dirty="0" smtClean="0"/>
            </a:br>
            <a:r>
              <a:rPr lang="cs-CZ" sz="1400" dirty="0" smtClean="0"/>
              <a:t>jenom mi vydloubněte oči</a:t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Neviděl bych vypasené páprdy</a:t>
            </a:r>
            <a:br>
              <a:rPr lang="cs-CZ" sz="1400" dirty="0" smtClean="0"/>
            </a:br>
            <a:r>
              <a:rPr lang="cs-CZ" sz="1400" dirty="0" smtClean="0"/>
              <a:t>tisíce let a stále titíž</a:t>
            </a:r>
            <a:br>
              <a:rPr lang="cs-CZ" sz="1400" dirty="0" smtClean="0"/>
            </a:br>
            <a:r>
              <a:rPr lang="cs-CZ" sz="1400" dirty="0" smtClean="0"/>
              <a:t>když něco prohnilého v státě </a:t>
            </a:r>
            <a:r>
              <a:rPr lang="cs-CZ" sz="1400" dirty="0" err="1" smtClean="0"/>
              <a:t>zasmrdí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říkají Ty snad něco cítíš</a:t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Říkají mi dobráci v Rudém právu</a:t>
            </a:r>
            <a:br>
              <a:rPr lang="cs-CZ" sz="1400" dirty="0" smtClean="0"/>
            </a:br>
            <a:r>
              <a:rPr lang="cs-CZ" sz="1400" dirty="0" smtClean="0"/>
              <a:t>není tak zle jen chlapče zvedni hlavu</a:t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Dejte mi do ruky mávátko</a:t>
            </a:r>
            <a:br>
              <a:rPr lang="cs-CZ" sz="1400" dirty="0" smtClean="0"/>
            </a:br>
            <a:r>
              <a:rPr lang="cs-CZ" sz="1400" dirty="0" smtClean="0"/>
              <a:t>a řekněte jak volat sláva</a:t>
            </a:r>
            <a:br>
              <a:rPr lang="cs-CZ" sz="1400" dirty="0" smtClean="0"/>
            </a:br>
            <a:r>
              <a:rPr lang="cs-CZ" sz="1400" dirty="0" smtClean="0"/>
              <a:t>já už si najdu ten správný směr</a:t>
            </a:r>
            <a:br>
              <a:rPr lang="cs-CZ" sz="1400" dirty="0" smtClean="0"/>
            </a:br>
            <a:r>
              <a:rPr lang="cs-CZ" sz="1400" dirty="0" smtClean="0"/>
              <a:t>a budu mávat </a:t>
            </a:r>
            <a:r>
              <a:rPr lang="cs-CZ" sz="1400" dirty="0" err="1" smtClean="0"/>
              <a:t>mávat</a:t>
            </a:r>
            <a:r>
              <a:rPr lang="cs-CZ" sz="1400" dirty="0" smtClean="0"/>
              <a:t> </a:t>
            </a:r>
            <a:r>
              <a:rPr lang="cs-CZ" sz="1400" dirty="0" err="1" smtClean="0"/>
              <a:t>mávat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	Můj soused odvedle je farář v kostele</a:t>
            </a:r>
            <a:br>
              <a:rPr lang="cs-CZ" sz="1400" dirty="0" smtClean="0"/>
            </a:br>
            <a:r>
              <a:rPr lang="cs-CZ" sz="1400" dirty="0" smtClean="0"/>
              <a:t>moc príma kluk jenže často hledí k nebi</a:t>
            </a:r>
            <a:br>
              <a:rPr lang="cs-CZ" sz="1400" dirty="0" smtClean="0"/>
            </a:br>
            <a:r>
              <a:rPr lang="cs-CZ" sz="1400" dirty="0" smtClean="0"/>
              <a:t>já jaksi v nebi nemám žádné přátele</a:t>
            </a:r>
            <a:br>
              <a:rPr lang="cs-CZ" sz="1400" dirty="0" smtClean="0"/>
            </a:br>
            <a:r>
              <a:rPr lang="cs-CZ" sz="1400" dirty="0" smtClean="0"/>
              <a:t>a Bůh ten pro mě nikdy nebyl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	Čtu jenom básně těch kteří už zemřeli</a:t>
            </a:r>
            <a:br>
              <a:rPr lang="cs-CZ" sz="1400" dirty="0" smtClean="0"/>
            </a:br>
            <a:r>
              <a:rPr lang="cs-CZ" sz="1400" dirty="0" smtClean="0"/>
              <a:t>a ten svět </a:t>
            </a:r>
            <a:r>
              <a:rPr lang="cs-CZ" sz="1400" dirty="0" err="1" smtClean="0"/>
              <a:t>furt</a:t>
            </a:r>
            <a:r>
              <a:rPr lang="cs-CZ" sz="1400" dirty="0" smtClean="0"/>
              <a:t> a </a:t>
            </a:r>
            <a:r>
              <a:rPr lang="cs-CZ" sz="1400" dirty="0" err="1" smtClean="0"/>
              <a:t>furt</a:t>
            </a:r>
            <a:r>
              <a:rPr lang="cs-CZ" sz="1400" dirty="0" smtClean="0"/>
              <a:t> se stejně točí</a:t>
            </a:r>
            <a:br>
              <a:rPr lang="cs-CZ" sz="1400" dirty="0" smtClean="0"/>
            </a:br>
            <a:r>
              <a:rPr lang="cs-CZ" sz="1400" dirty="0" smtClean="0"/>
              <a:t>já budu klidně smát se budu veselý</a:t>
            </a:r>
            <a:br>
              <a:rPr lang="cs-CZ" sz="1400" dirty="0" smtClean="0"/>
            </a:br>
            <a:r>
              <a:rPr lang="cs-CZ" sz="1400" dirty="0" smtClean="0"/>
              <a:t>jenom mi vydloubněte oči</a:t>
            </a:r>
            <a:endParaRPr lang="cs-CZ" sz="14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6858000"/>
          </a:xfrm>
        </p:spPr>
        <p:txBody>
          <a:bodyPr/>
          <a:lstStyle/>
          <a:p>
            <a:pPr>
              <a:buNone/>
            </a:pPr>
            <a:r>
              <a:rPr lang="cs-CZ" sz="1400" dirty="0" smtClean="0"/>
              <a:t>	</a:t>
            </a:r>
          </a:p>
          <a:p>
            <a:pPr>
              <a:buNone/>
            </a:pPr>
            <a:r>
              <a:rPr lang="cs-CZ" sz="1400" dirty="0" smtClean="0"/>
              <a:t>	</a:t>
            </a:r>
          </a:p>
          <a:p>
            <a:pPr>
              <a:buNone/>
            </a:pPr>
            <a:r>
              <a:rPr lang="cs-CZ" sz="1400" dirty="0" smtClean="0"/>
              <a:t>	Říkají mi dobráci u koryta</a:t>
            </a:r>
            <a:br>
              <a:rPr lang="cs-CZ" sz="1400" dirty="0" smtClean="0"/>
            </a:br>
            <a:r>
              <a:rPr lang="cs-CZ" sz="1400" dirty="0" smtClean="0"/>
              <a:t>není tak zle jen doba je složitá</a:t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Dejte mi do ruky mávátko</a:t>
            </a:r>
            <a:br>
              <a:rPr lang="cs-CZ" sz="1400" dirty="0" smtClean="0"/>
            </a:br>
            <a:r>
              <a:rPr lang="cs-CZ" sz="1400" dirty="0" smtClean="0"/>
              <a:t>a řekněte jak volat sláva</a:t>
            </a:r>
            <a:br>
              <a:rPr lang="cs-CZ" sz="1400" dirty="0" smtClean="0"/>
            </a:br>
            <a:r>
              <a:rPr lang="cs-CZ" sz="1400" dirty="0" smtClean="0"/>
              <a:t>já už si najdu ten správný směr</a:t>
            </a:r>
            <a:br>
              <a:rPr lang="cs-CZ" sz="1400" dirty="0" smtClean="0"/>
            </a:br>
            <a:r>
              <a:rPr lang="cs-CZ" sz="1400" dirty="0" smtClean="0"/>
              <a:t>a budu mávat </a:t>
            </a:r>
            <a:r>
              <a:rPr lang="cs-CZ" sz="1400" dirty="0" err="1" smtClean="0"/>
              <a:t>mávat</a:t>
            </a:r>
            <a:r>
              <a:rPr lang="cs-CZ" sz="1400" dirty="0" smtClean="0"/>
              <a:t> </a:t>
            </a:r>
            <a:r>
              <a:rPr lang="cs-CZ" sz="1400" dirty="0" err="1" smtClean="0"/>
              <a:t>mávat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Okresní inspektor Vlček má vilu dům a byt</a:t>
            </a:r>
            <a:br>
              <a:rPr lang="cs-CZ" sz="1400" dirty="0" smtClean="0"/>
            </a:br>
            <a:r>
              <a:rPr lang="cs-CZ" sz="1400" dirty="0" smtClean="0"/>
              <a:t>takové nic a jak si krásně žije</a:t>
            </a:r>
            <a:br>
              <a:rPr lang="cs-CZ" sz="1400" dirty="0" smtClean="0"/>
            </a:br>
            <a:r>
              <a:rPr lang="cs-CZ" sz="1400" dirty="0" smtClean="0"/>
              <a:t>já musel sedm roků bez koupelny žít</a:t>
            </a:r>
            <a:br>
              <a:rPr lang="cs-CZ" sz="1400" dirty="0" smtClean="0"/>
            </a:br>
            <a:r>
              <a:rPr lang="cs-CZ" sz="1400" dirty="0" smtClean="0"/>
              <a:t>proto ať žije anarchie</a:t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Když tátu vyhodili máma brečela</a:t>
            </a:r>
            <a:br>
              <a:rPr lang="cs-CZ" sz="1400" dirty="0" smtClean="0"/>
            </a:br>
            <a:r>
              <a:rPr lang="cs-CZ" sz="1400" dirty="0" smtClean="0"/>
              <a:t>že nedokázal převléct vlastní kabát</a:t>
            </a:r>
            <a:br>
              <a:rPr lang="cs-CZ" sz="1400" dirty="0" smtClean="0"/>
            </a:br>
            <a:r>
              <a:rPr lang="cs-CZ" sz="1400" dirty="0" smtClean="0"/>
              <a:t>a to mám někde na dně duše docela</a:t>
            </a:r>
            <a:br>
              <a:rPr lang="cs-CZ" sz="1400" dirty="0" smtClean="0"/>
            </a:br>
            <a:r>
              <a:rPr lang="cs-CZ" sz="1400" dirty="0" smtClean="0"/>
              <a:t>třeste se trůny knížat a hrabat</a:t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Říkají mi dobráci za koryty</a:t>
            </a:r>
            <a:br>
              <a:rPr lang="cs-CZ" sz="1400" dirty="0" smtClean="0"/>
            </a:br>
            <a:r>
              <a:rPr lang="cs-CZ" sz="1400" dirty="0" smtClean="0"/>
              <a:t>není tak zle ovšem musíte </a:t>
            </a:r>
            <a:r>
              <a:rPr lang="cs-CZ" sz="1400" dirty="0" err="1" smtClean="0"/>
              <a:t>pochopiti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Já zpívám</a:t>
            </a:r>
            <a:br>
              <a:rPr lang="cs-CZ" sz="1400" dirty="0" smtClean="0"/>
            </a:br>
            <a:r>
              <a:rPr lang="cs-CZ" sz="1400" dirty="0" smtClean="0"/>
              <a:t>dejte mi do ruky mávátko</a:t>
            </a:r>
            <a:br>
              <a:rPr lang="cs-CZ" sz="1400" dirty="0" smtClean="0"/>
            </a:br>
            <a:r>
              <a:rPr lang="cs-CZ" sz="1400" dirty="0" smtClean="0"/>
              <a:t>a řekněte jak volat sláva</a:t>
            </a:r>
            <a:br>
              <a:rPr lang="cs-CZ" sz="1400" dirty="0" smtClean="0"/>
            </a:br>
            <a:r>
              <a:rPr lang="cs-CZ" sz="1400" dirty="0" smtClean="0"/>
              <a:t>já už si najdu ten správný směr</a:t>
            </a:r>
            <a:br>
              <a:rPr lang="cs-CZ" sz="1400" dirty="0" smtClean="0"/>
            </a:br>
            <a:r>
              <a:rPr lang="cs-CZ" sz="1400" dirty="0" smtClean="0"/>
              <a:t>a budu mávat </a:t>
            </a:r>
            <a:r>
              <a:rPr lang="cs-CZ" sz="1400" dirty="0" err="1" smtClean="0"/>
              <a:t>mávat</a:t>
            </a:r>
            <a:r>
              <a:rPr lang="cs-CZ" sz="1400" dirty="0" smtClean="0"/>
              <a:t> </a:t>
            </a:r>
            <a:r>
              <a:rPr lang="cs-CZ" sz="1400" dirty="0" err="1" smtClean="0"/>
              <a:t>mávat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err="1" smtClean="0"/>
              <a:t>mávat</a:t>
            </a:r>
            <a:r>
              <a:rPr lang="cs-CZ" sz="1400" dirty="0" smtClean="0"/>
              <a:t> </a:t>
            </a:r>
            <a:r>
              <a:rPr lang="cs-CZ" sz="1400" dirty="0" err="1" smtClean="0"/>
              <a:t>mávat</a:t>
            </a:r>
            <a:r>
              <a:rPr lang="cs-CZ" sz="1400" dirty="0" smtClean="0"/>
              <a:t> </a:t>
            </a:r>
            <a:r>
              <a:rPr lang="cs-CZ" sz="1400" dirty="0" err="1" smtClean="0"/>
              <a:t>mávat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err="1" smtClean="0"/>
              <a:t>mávat</a:t>
            </a:r>
            <a:endParaRPr lang="cs-CZ" sz="14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	Mávátka</a:t>
            </a:r>
            <a:endParaRPr lang="cs-CZ" sz="3200" dirty="0"/>
          </a:p>
        </p:txBody>
      </p:sp>
      <p:pic>
        <p:nvPicPr>
          <p:cNvPr id="10" name="Mávátka - Nohavic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808856" cy="808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29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628</TotalTime>
  <Words>468</Words>
  <Application>Microsoft Office PowerPoint</Application>
  <PresentationFormat>Předvádění na obrazovce (4:3)</PresentationFormat>
  <Paragraphs>73</Paragraphs>
  <Slides>10</Slides>
  <Notes>0</Notes>
  <HiddenSlides>0</HiddenSlides>
  <MMClips>2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                                                   </vt:lpstr>
      <vt:lpstr>PÍSNIČKÁŘI</vt:lpstr>
      <vt:lpstr>PÍSNIČKÁŘI</vt:lpstr>
      <vt:lpstr>KAREL KRYL (1944-1994)</vt:lpstr>
      <vt:lpstr>KAREL KRYL (1944-1994)</vt:lpstr>
      <vt:lpstr>Snímek 6</vt:lpstr>
      <vt:lpstr> Bratříčku, zavírej vrátka   </vt:lpstr>
      <vt:lpstr>JAROMÍR NOHAVICA (*1953)</vt:lpstr>
      <vt:lpstr> Mávátka</vt:lpstr>
      <vt:lpstr>Použitá literatura: http://www.kryl.kat.cz/ http://www.karelkryl.cz/ http://cs.wikipedia.org/wiki/Karel_Kryl http://cs.wikipedia.org/wiki/Jarom%C3%ADr_Nohavica PROKOP, V.:  Přehled české literatury 20. století. Sokolov 2001.  Obrázky [15.10.2012]: obr. 1 http://www.karelkryl.cz/s34-fotogalerie.html obr. 2 http://www.karelkryl.cz/ obr. 3 http://cs.wikipedia.org/wiki/Soubor:Karel_Kryl_-_autograph.jpg (volné dílo) obr. 4 http://cs.wikipedia.org/wiki/Soubor:Jaromir_Nohavica_in_Brno_March_9th_2010.jpg – soubor podléhá licenci Creative Commons Uveďte autora-Zachovejte licenci 3.0 Unported obr. 5 http://cs.wikipedia.org/wiki/Soubor:Autogram_Jaromira_Nohavici.jpg (volné dílo)  Písně: http://www.uloz.to/xGXRPLJ/01-karel-kryl-bratricku-zavirej-vratka-mp3 http://www.karaoketexty.cz/texty-pisni/kryl-karel/bratricku-zavirej-vratka-8320  http://www.uloz.to/xy8fUAt/24-mavatka-jaromir-nohavica-mp3  http://www.nohavica.cz/cz/tvorba/texty/mavatka.htm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</dc:title>
  <dc:creator>ucitel</dc:creator>
  <cp:lastModifiedBy>Petra</cp:lastModifiedBy>
  <cp:revision>59</cp:revision>
  <dcterms:created xsi:type="dcterms:W3CDTF">2012-06-11T10:17:20Z</dcterms:created>
  <dcterms:modified xsi:type="dcterms:W3CDTF">2013-03-08T16:42:48Z</dcterms:modified>
</cp:coreProperties>
</file>