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6EE9CB-3F19-4C07-B08C-60C8AC88C61F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48CBA2-961E-4EBA-89C6-356228A48F0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>
          <a:xfrm>
            <a:off x="457200" y="29338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                                                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9406" y="932307"/>
            <a:ext cx="813593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Výukový materiál v rámci projektu OPVK 1.5 Peníze středním školám</a:t>
            </a: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Číslo projektu:		CZ.1.07/1.5.00/34.0883 </a:t>
            </a: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Název projektu:		Rozvoj vzdělanosti</a:t>
            </a: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Číslo šablony:   		III/2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Datum vytvoření:	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06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.11.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2012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Autor:			Mgr. Petra Zemánková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Určeno pro předmět:     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Český jazyk a literatura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Tematická oblast:	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Česká literatura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roce 1945	 </a:t>
            </a: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Obor vzdělání:		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Masér sportovní a rekondiční (69-41-L/02)</a:t>
            </a:r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4. 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ročník</a:t>
            </a:r>
            <a:endParaRPr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Název výukového materiálu: </a:t>
            </a:r>
            <a:endParaRPr kumimoji="0" lang="cs-CZ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Historické souvislosti let 1945-2012  – učební 			materiál s úkoly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Popis využití: 		prezentace o 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událostech v Československu v 			letech 1945 -2012 v kontextu s literaturou s 				využitím </a:t>
            </a:r>
            <a:r>
              <a:rPr kumimoji="0" lang="cs-CZ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dataprojektoru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notebooku</a:t>
            </a:r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kumimoji="0" lang="cs-CZ" sz="1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Čas:  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45</a:t>
            </a:r>
            <a:r>
              <a:rPr kumimoji="0" lang="cs-CZ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minut</a:t>
            </a:r>
            <a:br>
              <a:rPr kumimoji="0" lang="cs-CZ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cs-CZ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4201616" y="427481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VY_32_INOVACE_ČJM4_4360_ZEM</a:t>
            </a:r>
            <a:endParaRPr lang="cs-CZ" dirty="0"/>
          </a:p>
        </p:txBody>
      </p:sp>
      <p:pic>
        <p:nvPicPr>
          <p:cNvPr id="8" name="Obrázek 7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260648"/>
            <a:ext cx="79208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solidFill>
                  <a:schemeClr val="accent1"/>
                </a:solidFill>
              </a:rPr>
              <a:t>ÚKOLY </a:t>
            </a:r>
          </a:p>
          <a:p>
            <a:endParaRPr lang="cs-CZ" sz="3000" dirty="0" smtClean="0"/>
          </a:p>
          <a:p>
            <a:pPr marL="514350" indent="-514350">
              <a:buAutoNum type="arabicPeriod"/>
            </a:pPr>
            <a:r>
              <a:rPr lang="cs-CZ" sz="3000" dirty="0" smtClean="0"/>
              <a:t>Které české seriály mapují situaci od komunistických čistek v 50. letech až po převrat v roce 1989? </a:t>
            </a:r>
          </a:p>
          <a:p>
            <a:pPr marL="514350" indent="-514350">
              <a:buAutoNum type="arabicPeriod"/>
            </a:pPr>
            <a:r>
              <a:rPr lang="cs-CZ" sz="3000" dirty="0" smtClean="0"/>
              <a:t>Které české filmy reagují na srpen 1968?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Jak se dotkla doba normalizace vaší                             rodiny či nejbližšího okolí?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Které žánry mají dnes na pultech knihkupectví největší zastoupení?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 smtClean="0"/>
              <a:t>Které žánry se dnes nečtou?</a:t>
            </a:r>
          </a:p>
          <a:p>
            <a:pPr marL="514350" indent="-514350"/>
            <a:r>
              <a:rPr lang="cs-CZ" sz="3000" dirty="0" smtClean="0"/>
              <a:t>6.  Má ještě dnes smysl číst knihy? Zdůvodněte svou odpověď.</a:t>
            </a:r>
          </a:p>
          <a:p>
            <a:endParaRPr lang="cs-CZ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 </a:t>
            </a:r>
          </a:p>
          <a:p>
            <a:endParaRPr lang="cs-CZ" b="1" dirty="0" smtClean="0"/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http://cs.wikipedia.org/wiki/Samizdat</a:t>
            </a:r>
          </a:p>
          <a:p>
            <a:r>
              <a:rPr lang="cs-CZ" dirty="0" smtClean="0"/>
              <a:t>http://cs.wikipedia.org/wiki/Exil</a:t>
            </a:r>
          </a:p>
          <a:p>
            <a:r>
              <a:rPr lang="cs-CZ" dirty="0" smtClean="0"/>
              <a:t>http://cs.wikipedia.org/wiki/Index_zak%C3%A1zan%C3%A9_literatury</a:t>
            </a:r>
          </a:p>
          <a:p>
            <a:r>
              <a:rPr lang="cs-CZ" dirty="0" smtClean="0"/>
              <a:t>http://cs.wikipedia.org/wiki/Srpen_1968</a:t>
            </a:r>
          </a:p>
          <a:p>
            <a:r>
              <a:rPr lang="cs-CZ" dirty="0" smtClean="0"/>
              <a:t>http://cs.wikipedia.org/wiki/Charta_77</a:t>
            </a:r>
          </a:p>
          <a:p>
            <a:r>
              <a:rPr lang="cs-CZ" dirty="0" smtClean="0"/>
              <a:t>http://cs.wikipedia.org/wiki/Sametov%C3%A1_revoluce</a:t>
            </a:r>
          </a:p>
          <a:p>
            <a:r>
              <a:rPr lang="cs-CZ" smtClean="0"/>
              <a:t>http://cs.wikipedia.org/wiki/%C4%8Cesk%C3%A1_literatura_v_letech_1945-1990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Historické mezníky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1945 – konec 2. světové války</a:t>
            </a:r>
          </a:p>
          <a:p>
            <a:r>
              <a:rPr lang="cs-CZ" dirty="0" smtClean="0"/>
              <a:t>1948 – únorový komunistický převrat</a:t>
            </a:r>
          </a:p>
          <a:p>
            <a:r>
              <a:rPr lang="cs-CZ" dirty="0" smtClean="0"/>
              <a:t>1953 – umřeli J. V. Stalin a K. Gottwald</a:t>
            </a:r>
          </a:p>
          <a:p>
            <a:r>
              <a:rPr lang="cs-CZ" dirty="0" smtClean="0"/>
              <a:t>1956 – v SSSR se konal XX. sjezd KSSS, na němž vystoupil </a:t>
            </a:r>
            <a:r>
              <a:rPr lang="cs-CZ" dirty="0" err="1" smtClean="0"/>
              <a:t>Nikita</a:t>
            </a:r>
            <a:r>
              <a:rPr lang="cs-CZ" dirty="0" smtClean="0"/>
              <a:t> </a:t>
            </a:r>
            <a:r>
              <a:rPr lang="cs-CZ" dirty="0" err="1" smtClean="0"/>
              <a:t>Chruščov</a:t>
            </a:r>
            <a:r>
              <a:rPr lang="cs-CZ" dirty="0" smtClean="0"/>
              <a:t> a ostře odsoudil stalinské praktiky</a:t>
            </a:r>
          </a:p>
          <a:p>
            <a:r>
              <a:rPr lang="cs-CZ" dirty="0" smtClean="0"/>
              <a:t>1968 – vpád vojsk Varšavské smlouvy 		(21. srpna)</a:t>
            </a:r>
          </a:p>
          <a:p>
            <a:r>
              <a:rPr lang="cs-CZ" dirty="0" smtClean="0"/>
              <a:t>1977 – Charta 77</a:t>
            </a:r>
          </a:p>
          <a:p>
            <a:r>
              <a:rPr lang="cs-CZ" dirty="0" smtClean="0"/>
              <a:t>1989 – „sametová revoluce“ (17.11.)</a:t>
            </a:r>
          </a:p>
          <a:p>
            <a:r>
              <a:rPr lang="cs-CZ" dirty="0" smtClean="0"/>
              <a:t>1993 – rozpad Československa a vznik samostatné České republiky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Důsledky těchto historických mezníků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 komunistickém převzetí moci v zemi byly zavedeny tzv. tábory nucených prací – komunistické lágry, kam byly odváženy všechny nepohodlné osoby</a:t>
            </a:r>
          </a:p>
          <a:p>
            <a:r>
              <a:rPr lang="cs-CZ" dirty="0" smtClean="0"/>
              <a:t>v 50. letech byli mnozí intelektuálové, kteří nesouhlasili s režimem, vězněni, mučeni, příp. popravováni (např. Milada Horáková)</a:t>
            </a:r>
          </a:p>
          <a:p>
            <a:r>
              <a:rPr lang="cs-CZ" dirty="0" smtClean="0"/>
              <a:t>50. léta s sebou přinesla také zákaz vydávání západoevropské a americké literatury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Důsledky těchto historických mezníků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r>
              <a:rPr lang="cs-CZ" dirty="0" smtClean="0"/>
              <a:t>z knihoven zmizela v 50. letech spousta nepohodlných či zakázaných knih, byly organizovány tzv. svozy – hromadné svážení knih k pálení či odevzdání do sběren</a:t>
            </a:r>
          </a:p>
          <a:p>
            <a:r>
              <a:rPr lang="cs-CZ" dirty="0" smtClean="0"/>
              <a:t>důsledkem psychického pronásledování v 50. letech bylo velké množství sebevražd (i umělců)</a:t>
            </a:r>
          </a:p>
          <a:p>
            <a:r>
              <a:rPr lang="cs-CZ" dirty="0" smtClean="0"/>
              <a:t>tento teror byl prolomen až po roce 1956</a:t>
            </a:r>
          </a:p>
          <a:p>
            <a:r>
              <a:rPr lang="cs-CZ" dirty="0" smtClean="0"/>
              <a:t>uvolnění trvalo do roku 1968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Důsledky těchto historických mezníků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60. léta znamenala uvolnění poměrů, jenž s sebou neslo také rehabilitaci mnohých neprávem obviněných a odsouzených z 50. let</a:t>
            </a:r>
          </a:p>
          <a:p>
            <a:r>
              <a:rPr lang="cs-CZ" dirty="0" smtClean="0"/>
              <a:t>na konci 60. let začali lidé hromadně vyjadřovat svůj nesouhlas s politikou komunistů a po změně prezidenta (stal se jím v březnu 1968 Ludvík Svoboda) věřili ve svobodu a změnu poměrů – tzv. Pražské jaro</a:t>
            </a:r>
          </a:p>
          <a:p>
            <a:r>
              <a:rPr lang="cs-CZ" dirty="0" smtClean="0"/>
              <a:t>důkazem je provolání DVA TISÍCE SLOV autora Ludvíka Vaculíka o ohrožení demokratického vývoje v naší zemi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Důsledky těchto historických mezníků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r>
              <a:rPr lang="cs-CZ" dirty="0" smtClean="0"/>
              <a:t>reakce komunistů na sebe nenechala dlouho čekat - přišla srpnová okupace 1968 a po ní doba normalizace</a:t>
            </a:r>
          </a:p>
          <a:p>
            <a:r>
              <a:rPr lang="cs-CZ" dirty="0" smtClean="0"/>
              <a:t>opět bylo zakázáno velké množství periodik – mj. všech nekomunistických</a:t>
            </a:r>
          </a:p>
          <a:p>
            <a:r>
              <a:rPr lang="cs-CZ" dirty="0" smtClean="0"/>
              <a:t>někteří autoři opět nemohou publikovat</a:t>
            </a:r>
          </a:p>
          <a:p>
            <a:r>
              <a:rPr lang="cs-CZ" dirty="0" smtClean="0"/>
              <a:t>v říjnu 1970 byl vydán 1. seznam zakázaných autorů a knih – tzv. index</a:t>
            </a:r>
          </a:p>
          <a:p>
            <a:r>
              <a:rPr lang="cs-CZ" dirty="0" smtClean="0"/>
              <a:t>mnoho spisovatelů odešlo do emigrace, příp. psali tzv. do šuplíku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Důsledky těchto historických mezníků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 vydání a podepsání Charty 77 se další spisovatelé dostali na index</a:t>
            </a:r>
          </a:p>
          <a:p>
            <a:r>
              <a:rPr lang="cs-CZ" dirty="0" smtClean="0"/>
              <a:t>v roce 1985 se prezidentem SSSR stal </a:t>
            </a:r>
            <a:r>
              <a:rPr lang="cs-CZ" dirty="0" err="1" smtClean="0"/>
              <a:t>Michail</a:t>
            </a:r>
            <a:r>
              <a:rPr lang="cs-CZ" dirty="0" smtClean="0"/>
              <a:t> </a:t>
            </a:r>
            <a:r>
              <a:rPr lang="cs-CZ" dirty="0" err="1" smtClean="0"/>
              <a:t>Gorbačov</a:t>
            </a:r>
            <a:r>
              <a:rPr lang="cs-CZ" dirty="0" smtClean="0"/>
              <a:t>, který zavedl v zemi tzv. </a:t>
            </a:r>
            <a:r>
              <a:rPr lang="cs-CZ" dirty="0" err="1" smtClean="0"/>
              <a:t>pěrestrojku</a:t>
            </a:r>
            <a:r>
              <a:rPr lang="cs-CZ" dirty="0" smtClean="0"/>
              <a:t> (přestavbu), zemi více otevřel demokratickému vývoji a západním zemím</a:t>
            </a:r>
          </a:p>
          <a:p>
            <a:r>
              <a:rPr lang="cs-CZ" dirty="0" smtClean="0"/>
              <a:t>i v Československu se tudíž začínají uvolňovat poměry a nesouhlas s politikou vlády vyvrcholí v listopadu 1989 nenásilným převratem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Důsledky těchto historických mezníků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od roku 1989 se do knihoven a na pulty knihkupectví vracejí všichni zakázaní autoři</a:t>
            </a:r>
          </a:p>
          <a:p>
            <a:r>
              <a:rPr lang="cs-CZ" dirty="0" smtClean="0"/>
              <a:t>kromě klasických spisovatelů se do literatury zapsali také tzv. písničkáři – autoři folkové hudby, kteří prostřednictvím písní vyjadřovali nesouhlas s režimem</a:t>
            </a:r>
          </a:p>
          <a:p>
            <a:r>
              <a:rPr lang="cs-CZ" dirty="0" smtClean="0"/>
              <a:t>bohužel se mezi kvalitní tituly v důsledku svobody dostávají v 90. letech taktéž nekvalitní, brakové knihy a čtenář se přestává v množství a kvalitě knih orientovat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/>
                </a:solidFill>
              </a:rPr>
              <a:t>Důsledky těchto historických mezníků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Autofit/>
          </a:bodyPr>
          <a:lstStyle/>
          <a:p>
            <a:r>
              <a:rPr lang="cs-CZ" dirty="0" smtClean="0"/>
              <a:t>dnes se vydává prakticky všechno, o co lidé mají zájem, bez ohledu na kvalitu ...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575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Talent</vt:lpstr>
      <vt:lpstr>Snímek 1</vt:lpstr>
      <vt:lpstr>Historické mezníky</vt:lpstr>
      <vt:lpstr>Důsledky těchto historických mezníků</vt:lpstr>
      <vt:lpstr>Důsledky těchto historických mezníků</vt:lpstr>
      <vt:lpstr>Důsledky těchto historických mezníků</vt:lpstr>
      <vt:lpstr>Důsledky těchto historických mezníků</vt:lpstr>
      <vt:lpstr>Důsledky těchto historických mezníků</vt:lpstr>
      <vt:lpstr>Důsledky těchto historických mezníků</vt:lpstr>
      <vt:lpstr>Důsledky těchto historických mezníků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14</cp:revision>
  <dcterms:created xsi:type="dcterms:W3CDTF">2012-11-29T20:55:54Z</dcterms:created>
  <dcterms:modified xsi:type="dcterms:W3CDTF">2013-03-08T16:43:13Z</dcterms:modified>
</cp:coreProperties>
</file>