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64FA-4BDC-4921-B881-D4B06A7F782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68DE-D64E-46BB-A8F7-5BCCF7F87E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568DE-D64E-46BB-A8F7-5BCCF7F87EE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>
          <a:xfrm>
            <a:off x="457200" y="121127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                                            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750" y="827564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kumimoji="0" lang="cs-CZ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Výukový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materiál v rámci projektu OPVK 1.5 Peníze středním školám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Číslo projektu:		CZ.1.07/1.5.00/34.0883 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Název projektu:		Rozvoj vzdělanosti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Číslo šablony:   		III/2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vytvoření: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26.11.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2012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Autor:			Mgr. Petra Zemánková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Určeno pro předmět:    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Český jazyk a literatura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Tematická oblast: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Česká literatura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roce 1945	 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Obor vzdělání:	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Masér sportovní a rekondiční (69-41-L/02)</a:t>
            </a: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4. ročník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   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Název výukového materiálu: </a:t>
            </a:r>
            <a:endParaRPr kumimoji="0" lang="cs-CZ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Normalizační literatura  – test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Popis využití: 	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Úkoly pro žáky s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využitím </a:t>
            </a:r>
            <a:r>
              <a:rPr kumimoji="0" lang="cs-CZ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dataprojektoru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notebooku</a:t>
            </a: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Čas: 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20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minut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211960" y="322739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VY_32_INOVACE_ČJM4_4560_ZEM</a:t>
            </a:r>
            <a:endParaRPr lang="cs-CZ" dirty="0"/>
          </a:p>
        </p:txBody>
      </p:sp>
      <p:pic>
        <p:nvPicPr>
          <p:cNvPr id="8" name="Obrázek 7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či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nikoliv (NE)</a:t>
            </a:r>
          </a:p>
          <a:p>
            <a:pPr algn="ctr"/>
            <a:endParaRPr lang="cs-CZ" sz="2400" dirty="0" smtClean="0">
              <a:solidFill>
                <a:srgbClr val="7030A0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Signatář je totéž co autor. 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Literaturu tohoto období rozdělujeme na 4 proudy.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Se jmény manželů </a:t>
            </a:r>
            <a:r>
              <a:rPr lang="cs-CZ" sz="2400" dirty="0" err="1" smtClean="0">
                <a:latin typeface="+mj-lt"/>
              </a:rPr>
              <a:t>Škvoreckých</a:t>
            </a:r>
            <a:r>
              <a:rPr lang="cs-CZ" sz="2400" dirty="0" smtClean="0">
                <a:latin typeface="+mj-lt"/>
              </a:rPr>
              <a:t> je spojeno exilové nakladatelství </a:t>
            </a:r>
            <a:r>
              <a:rPr lang="cs-CZ" sz="2400" dirty="0" err="1" smtClean="0">
                <a:latin typeface="+mj-lt"/>
              </a:rPr>
              <a:t>Sixty</a:t>
            </a:r>
            <a:r>
              <a:rPr lang="cs-CZ" sz="2400" dirty="0" smtClean="0">
                <a:latin typeface="+mj-lt"/>
              </a:rPr>
              <a:t>-</a:t>
            </a:r>
            <a:r>
              <a:rPr lang="cs-CZ" sz="2400" dirty="0" err="1" smtClean="0">
                <a:latin typeface="+mj-lt"/>
              </a:rPr>
              <a:t>Eight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Publishers</a:t>
            </a:r>
            <a:r>
              <a:rPr lang="cs-CZ" sz="2400" dirty="0" smtClean="0">
                <a:latin typeface="+mj-lt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V exilové literatuře hovoříme o nakladatelstvích, zatímco v samizdatové literatuře o edicích.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Vznik Charty 77 spadá do období normalizace.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Normalizace byla nastolena po srpnové okupaci  1969.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Tzv. index byl seznam nepohodlných zahraničních spisovatelů.</a:t>
            </a:r>
          </a:p>
          <a:p>
            <a:pPr marL="457200" indent="-457200"/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či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nikoliv (NE)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8</a:t>
            </a:r>
            <a:r>
              <a:rPr lang="cs-CZ" sz="2400" dirty="0" smtClean="0">
                <a:latin typeface="+mj-lt"/>
              </a:rPr>
              <a:t>.	Exilová nakladatelství bychom v této době mohli najít mimo jiné i v Anglii či Německu.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Všechny texty Bohumila Hrabala postupně vydalo exilové nakladatelství Pražská imaginace.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Edice Expedice byla založena manželi Havlovými.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Revolver Revue a </a:t>
            </a:r>
            <a:r>
              <a:rPr lang="cs-CZ" sz="2400" dirty="0" err="1" smtClean="0">
                <a:latin typeface="+mj-lt"/>
              </a:rPr>
              <a:t>Vokno</a:t>
            </a:r>
            <a:r>
              <a:rPr lang="cs-CZ" sz="2400" dirty="0" smtClean="0">
                <a:latin typeface="+mj-lt"/>
              </a:rPr>
              <a:t> patří ke knihám, vydávaným v samizdatu.</a:t>
            </a:r>
          </a:p>
          <a:p>
            <a:pPr marL="457200" indent="-457200">
              <a:buAutoNum type="arabicPeriod" startAt="9"/>
            </a:pPr>
            <a:r>
              <a:rPr lang="cs-CZ" sz="2400" dirty="0" err="1" smtClean="0">
                <a:latin typeface="+mj-lt"/>
              </a:rPr>
              <a:t>Sixty</a:t>
            </a:r>
            <a:r>
              <a:rPr lang="cs-CZ" sz="2400" dirty="0" smtClean="0">
                <a:latin typeface="+mj-lt"/>
              </a:rPr>
              <a:t>-</a:t>
            </a:r>
            <a:r>
              <a:rPr lang="cs-CZ" sz="2400" dirty="0" err="1" smtClean="0">
                <a:latin typeface="+mj-lt"/>
              </a:rPr>
              <a:t>Eight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Publishers</a:t>
            </a:r>
            <a:r>
              <a:rPr lang="cs-CZ" sz="2400" dirty="0" smtClean="0">
                <a:latin typeface="+mj-lt"/>
              </a:rPr>
              <a:t> dodnes vydává české knihy.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Do oficiálního proudu patří knihy s komunistickou tematikou.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Exilové knihy byly přepisovány doma na stroji – potají.</a:t>
            </a:r>
          </a:p>
          <a:p>
            <a:pPr algn="ctr"/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4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 či </a:t>
            </a:r>
            <a:r>
              <a:rPr lang="cs-CZ" sz="2400" b="1" dirty="0" smtClean="0">
                <a:solidFill>
                  <a:srgbClr val="7030A0"/>
                </a:solidFill>
                <a:latin typeface="+mj-lt"/>
              </a:rPr>
              <a:t>nikoliv (NE)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15</a:t>
            </a:r>
            <a:r>
              <a:rPr lang="cs-CZ" sz="2400" dirty="0" smtClean="0">
                <a:latin typeface="+mj-lt"/>
              </a:rPr>
              <a:t>. V této době u nás nesměly vycházet tituly ze západoevropských imperialistických států.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16. Levicově orientované Lidové noviny směly v této době vycházet.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17. V době normalizace vystřídal </a:t>
            </a:r>
            <a:r>
              <a:rPr lang="cs-CZ" sz="2400" dirty="0" err="1" smtClean="0">
                <a:latin typeface="+mj-lt"/>
              </a:rPr>
              <a:t>Gustáva</a:t>
            </a:r>
            <a:r>
              <a:rPr lang="cs-CZ" sz="2400" dirty="0" smtClean="0">
                <a:latin typeface="+mj-lt"/>
              </a:rPr>
              <a:t> Husáka na postu prezidenta Václav Havel.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18. Film Jiřího </a:t>
            </a:r>
            <a:r>
              <a:rPr lang="cs-CZ" sz="2400" dirty="0" err="1" smtClean="0">
                <a:latin typeface="+mj-lt"/>
              </a:rPr>
              <a:t>Menzela</a:t>
            </a:r>
            <a:r>
              <a:rPr lang="cs-CZ" sz="2400" dirty="0" smtClean="0">
                <a:latin typeface="+mj-lt"/>
              </a:rPr>
              <a:t> Skřivánci na niti se nesměl během doby normalizace promítat.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19. Termín „normalizace“ je odvozen od slova „normální“.</a:t>
            </a:r>
          </a:p>
          <a:p>
            <a:pPr marL="457200" indent="-457200"/>
            <a:r>
              <a:rPr lang="cs-CZ" sz="2400" dirty="0" smtClean="0">
                <a:latin typeface="+mj-lt"/>
              </a:rPr>
              <a:t>20. Jedním z obranných mechanismů  proti nepohodlným „živlům“ vládnoucí KSČ bylo zavedení cenzury.</a:t>
            </a:r>
          </a:p>
          <a:p>
            <a:pPr algn="ctr"/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55776" y="1556792"/>
            <a:ext cx="3672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Vidíte, </a:t>
            </a:r>
          </a:p>
          <a:p>
            <a:pPr algn="ctr"/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ani to nebolelo, </a:t>
            </a:r>
          </a:p>
          <a:p>
            <a:pPr algn="ctr"/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a už to máte za sebou. </a:t>
            </a:r>
          </a:p>
          <a:p>
            <a:pPr algn="ctr"/>
            <a:r>
              <a:rPr lang="cs-CZ" sz="32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</a:t>
            </a:r>
          </a:p>
          <a:p>
            <a:pPr algn="ctr"/>
            <a:r>
              <a:rPr lang="cs-CZ" sz="32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Děkuji za spolupráci.</a:t>
            </a:r>
            <a:endParaRPr lang="cs-CZ" sz="32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332656"/>
            <a:ext cx="8208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Použitá literatura: </a:t>
            </a:r>
            <a:br>
              <a:rPr lang="cs-CZ" sz="2000" b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PROKOP, V.:  </a:t>
            </a:r>
            <a:r>
              <a:rPr lang="cs-CZ" sz="2000" i="1" dirty="0" smtClean="0"/>
              <a:t>Přehled české literatury 20. století</a:t>
            </a:r>
            <a:r>
              <a:rPr lang="cs-CZ" sz="2000" dirty="0" smtClean="0"/>
              <a:t>. Sokolov 2001.</a:t>
            </a:r>
            <a:br>
              <a:rPr lang="cs-CZ" sz="2000" dirty="0" smtClean="0"/>
            </a:br>
            <a:r>
              <a:rPr lang="cs-CZ" dirty="0" smtClean="0"/>
              <a:t>http://cs.wikipedia.org/wiki/Charta_77</a:t>
            </a:r>
            <a:br>
              <a:rPr lang="cs-CZ" dirty="0" smtClean="0"/>
            </a:br>
            <a:r>
              <a:rPr lang="cs-CZ" dirty="0" smtClean="0"/>
              <a:t>http://cs.wikipedia.org/wiki/Samizdat</a:t>
            </a:r>
            <a:br>
              <a:rPr lang="cs-CZ" dirty="0" smtClean="0"/>
            </a:br>
            <a:r>
              <a:rPr lang="cs-CZ" dirty="0" smtClean="0"/>
              <a:t>http://cs.wikipedia.org/wiki/%C4%8Cesk%C3%A1_literatura_v_letech_1945-1990</a:t>
            </a:r>
            <a:br>
              <a:rPr lang="cs-CZ" dirty="0" smtClean="0"/>
            </a:br>
            <a:r>
              <a:rPr lang="cs-CZ" dirty="0" smtClean="0"/>
              <a:t>http://cs.wikipedia.org/wiki/Var%C5%A1avsk%C3%A1_smlouva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45</Words>
  <Application>Microsoft Office PowerPoint</Application>
  <PresentationFormat>Předvádění na obrazovce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Snímek 1</vt:lpstr>
      <vt:lpstr>Snímek 2</vt:lpstr>
      <vt:lpstr>Snímek 3</vt:lpstr>
      <vt:lpstr>Snímek 4</vt:lpstr>
      <vt:lpstr>Snímek 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17</cp:revision>
  <dcterms:created xsi:type="dcterms:W3CDTF">2012-11-29T18:24:43Z</dcterms:created>
  <dcterms:modified xsi:type="dcterms:W3CDTF">2013-03-08T18:19:35Z</dcterms:modified>
</cp:coreProperties>
</file>