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864FA-4BDC-4921-B881-D4B06A7F782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568DE-D64E-46BB-A8F7-5BCCF7F87EE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568DE-D64E-46BB-A8F7-5BCCF7F87EE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2271619-8EBC-4830-B25E-06984EF72197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2629B6-3441-4B23-B378-01762F6E69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7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+mj-lt"/>
              </a:rPr>
              <a:t>VY_32_INOVACE_ČJM4_4560_ZEM</a:t>
            </a:r>
          </a:p>
          <a:p>
            <a:pPr algn="ctr"/>
            <a:r>
              <a:rPr lang="cs-CZ" sz="2800" b="1" dirty="0" smtClean="0">
                <a:solidFill>
                  <a:srgbClr val="7030A0"/>
                </a:solidFill>
                <a:latin typeface="+mj-lt"/>
              </a:rPr>
              <a:t>Normalizační literatura – test</a:t>
            </a:r>
            <a:br>
              <a:rPr lang="cs-CZ" sz="2800" b="1" dirty="0" smtClean="0">
                <a:solidFill>
                  <a:srgbClr val="7030A0"/>
                </a:solidFill>
                <a:latin typeface="+mj-lt"/>
              </a:rPr>
            </a:br>
            <a:r>
              <a:rPr lang="cs-CZ" sz="2800" b="1" dirty="0" smtClean="0">
                <a:solidFill>
                  <a:srgbClr val="7030A0"/>
                </a:solidFill>
                <a:latin typeface="+mj-lt"/>
              </a:rPr>
              <a:t>Jsou následující tvrzení pravdivá?</a:t>
            </a:r>
            <a:br>
              <a:rPr lang="cs-CZ" sz="2800" b="1" dirty="0" smtClean="0">
                <a:solidFill>
                  <a:srgbClr val="7030A0"/>
                </a:solidFill>
                <a:latin typeface="+mj-lt"/>
              </a:rPr>
            </a:br>
            <a:r>
              <a:rPr lang="cs-CZ" sz="2800" b="1" dirty="0" smtClean="0">
                <a:solidFill>
                  <a:srgbClr val="7030A0"/>
                </a:solidFill>
                <a:latin typeface="+mj-lt"/>
              </a:rPr>
              <a:t>- u každého tvrzení rozhodněte, zda je pravdivé (ANO), či nikoliv (NE)</a:t>
            </a:r>
          </a:p>
          <a:p>
            <a:pPr algn="ctr"/>
            <a:endParaRPr lang="cs-CZ" sz="1000" dirty="0" smtClean="0">
              <a:solidFill>
                <a:srgbClr val="7030A0"/>
              </a:solidFill>
              <a:latin typeface="+mj-lt"/>
            </a:endParaRPr>
          </a:p>
          <a:p>
            <a:pPr algn="ctr"/>
            <a:endParaRPr lang="cs-CZ" sz="1000" dirty="0" smtClean="0">
              <a:solidFill>
                <a:srgbClr val="7030A0"/>
              </a:solidFill>
              <a:latin typeface="+mj-lt"/>
            </a:endParaRP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Signatář je totéž co </a:t>
            </a:r>
            <a:r>
              <a:rPr lang="cs-CZ" sz="2400" dirty="0" smtClean="0">
                <a:solidFill>
                  <a:srgbClr val="00B0F0"/>
                </a:solidFill>
                <a:latin typeface="+mj-lt"/>
              </a:rPr>
              <a:t>autor</a:t>
            </a:r>
            <a:r>
              <a:rPr lang="cs-CZ" sz="2400" dirty="0" smtClean="0">
                <a:latin typeface="+mj-lt"/>
              </a:rPr>
              <a:t>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NE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Literaturu tohoto období rozdělujeme na </a:t>
            </a:r>
            <a:r>
              <a:rPr lang="cs-CZ" sz="2400" dirty="0" smtClean="0">
                <a:solidFill>
                  <a:srgbClr val="00B0F0"/>
                </a:solidFill>
                <a:latin typeface="+mj-lt"/>
              </a:rPr>
              <a:t>4</a:t>
            </a:r>
            <a:r>
              <a:rPr lang="cs-CZ" sz="2400" dirty="0" smtClean="0">
                <a:latin typeface="+mj-lt"/>
              </a:rPr>
              <a:t> proudy.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NE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Se jmény manželů </a:t>
            </a:r>
            <a:r>
              <a:rPr lang="cs-CZ" sz="2400" dirty="0" err="1" smtClean="0">
                <a:latin typeface="+mj-lt"/>
              </a:rPr>
              <a:t>Škvoreckých</a:t>
            </a:r>
            <a:r>
              <a:rPr lang="cs-CZ" sz="2400" dirty="0" smtClean="0">
                <a:latin typeface="+mj-lt"/>
              </a:rPr>
              <a:t> je spojeno exilové nakladatelství </a:t>
            </a:r>
            <a:r>
              <a:rPr lang="cs-CZ" sz="2400" dirty="0" err="1" smtClean="0">
                <a:latin typeface="+mj-lt"/>
              </a:rPr>
              <a:t>Sixty</a:t>
            </a:r>
            <a:r>
              <a:rPr lang="cs-CZ" sz="2400" dirty="0" smtClean="0">
                <a:latin typeface="+mj-lt"/>
              </a:rPr>
              <a:t>-</a:t>
            </a:r>
            <a:r>
              <a:rPr lang="cs-CZ" sz="2400" dirty="0" err="1" smtClean="0">
                <a:latin typeface="+mj-lt"/>
              </a:rPr>
              <a:t>Eight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Publishers</a:t>
            </a:r>
            <a:r>
              <a:rPr lang="cs-CZ" sz="2400" dirty="0" smtClean="0">
                <a:latin typeface="+mj-lt"/>
              </a:rPr>
              <a:t>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ANO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V exilové literatuře hovoříme o nakladatelstvích, zatímco v samizdatové literatuře o edicích.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ANO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Vznik Charty 77 spadá do období normalizace.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ANO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Normalizace byla nastolena po srpnové okupaci  </a:t>
            </a:r>
            <a:r>
              <a:rPr lang="cs-CZ" sz="2400" dirty="0" smtClean="0">
                <a:solidFill>
                  <a:srgbClr val="00B0F0"/>
                </a:solidFill>
                <a:latin typeface="+mj-lt"/>
              </a:rPr>
              <a:t>1969</a:t>
            </a:r>
            <a:r>
              <a:rPr lang="cs-CZ" sz="2400" dirty="0" smtClean="0">
                <a:latin typeface="+mj-lt"/>
              </a:rPr>
              <a:t>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NE</a:t>
            </a:r>
          </a:p>
          <a:p>
            <a:pPr marL="457200" indent="-457200">
              <a:buAutoNum type="arabicPeriod"/>
            </a:pPr>
            <a:r>
              <a:rPr lang="cs-CZ" sz="2400" dirty="0" smtClean="0">
                <a:latin typeface="+mj-lt"/>
              </a:rPr>
              <a:t>Tzv. index byl seznam nepohodlných </a:t>
            </a:r>
            <a:r>
              <a:rPr lang="cs-CZ" sz="2400" dirty="0" smtClean="0">
                <a:solidFill>
                  <a:srgbClr val="00B0F0"/>
                </a:solidFill>
                <a:latin typeface="+mj-lt"/>
              </a:rPr>
              <a:t>zahraničních</a:t>
            </a:r>
            <a:r>
              <a:rPr lang="cs-CZ" sz="2400" dirty="0" smtClean="0">
                <a:latin typeface="+mj-lt"/>
              </a:rPr>
              <a:t> spisovatelů.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NE</a:t>
            </a:r>
          </a:p>
          <a:p>
            <a:pPr marL="457200" indent="-457200">
              <a:buAutoNum type="arabicPeriod"/>
            </a:pPr>
            <a:endParaRPr lang="cs-CZ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7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7030A0"/>
                </a:solidFill>
                <a:latin typeface="+mj-lt"/>
              </a:rPr>
              <a:t>Normalizační literatura – test</a:t>
            </a:r>
            <a:br>
              <a:rPr lang="cs-CZ" sz="2800" b="1" dirty="0" smtClean="0">
                <a:solidFill>
                  <a:srgbClr val="7030A0"/>
                </a:solidFill>
                <a:latin typeface="+mj-lt"/>
              </a:rPr>
            </a:br>
            <a:r>
              <a:rPr lang="cs-CZ" sz="2800" b="1" dirty="0" smtClean="0">
                <a:solidFill>
                  <a:srgbClr val="7030A0"/>
                </a:solidFill>
                <a:latin typeface="+mj-lt"/>
              </a:rPr>
              <a:t>Jsou následující tvrzení pravdivá?</a:t>
            </a:r>
            <a:br>
              <a:rPr lang="cs-CZ" sz="2800" b="1" dirty="0" smtClean="0">
                <a:solidFill>
                  <a:srgbClr val="7030A0"/>
                </a:solidFill>
                <a:latin typeface="+mj-lt"/>
              </a:rPr>
            </a:br>
            <a:r>
              <a:rPr lang="cs-CZ" sz="2800" b="1" dirty="0" smtClean="0">
                <a:solidFill>
                  <a:srgbClr val="7030A0"/>
                </a:solidFill>
                <a:latin typeface="+mj-lt"/>
              </a:rPr>
              <a:t>- u každého tvrzení rozhodněte, zda je pravdivé (ANO), či nikoliv (NE)</a:t>
            </a:r>
          </a:p>
          <a:p>
            <a:pPr algn="ctr"/>
            <a:endParaRPr lang="cs-CZ" sz="1000" dirty="0" smtClean="0">
              <a:solidFill>
                <a:srgbClr val="7030A0"/>
              </a:solidFill>
              <a:latin typeface="+mj-lt"/>
            </a:endParaRPr>
          </a:p>
          <a:p>
            <a:pPr algn="ctr"/>
            <a:endParaRPr lang="cs-CZ" sz="1000" dirty="0" smtClean="0">
              <a:solidFill>
                <a:srgbClr val="7030A0"/>
              </a:solidFill>
              <a:latin typeface="+mj-lt"/>
            </a:endParaRPr>
          </a:p>
          <a:p>
            <a:pPr marL="457200" indent="-457200"/>
            <a:r>
              <a:rPr lang="cs-CZ" sz="2400" dirty="0" smtClean="0">
                <a:latin typeface="+mj-lt"/>
              </a:rPr>
              <a:t>8.	Exilová nakladatelství bychom v této době mohli najít mimo jiné i v Anglii či Německu.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ANO</a:t>
            </a:r>
          </a:p>
          <a:p>
            <a:pPr marL="457200" indent="-457200">
              <a:buAutoNum type="arabicPeriod" startAt="9"/>
            </a:pPr>
            <a:r>
              <a:rPr lang="cs-CZ" sz="2400" dirty="0" smtClean="0">
                <a:latin typeface="+mj-lt"/>
              </a:rPr>
              <a:t>Všechny texty Bohumila Hrabala postupně vydalo </a:t>
            </a:r>
            <a:r>
              <a:rPr lang="cs-CZ" sz="2400" dirty="0" smtClean="0">
                <a:solidFill>
                  <a:srgbClr val="00B0F0"/>
                </a:solidFill>
                <a:latin typeface="+mj-lt"/>
              </a:rPr>
              <a:t>exilové</a:t>
            </a:r>
            <a:r>
              <a:rPr lang="cs-CZ" sz="2400" dirty="0" smtClean="0">
                <a:latin typeface="+mj-lt"/>
              </a:rPr>
              <a:t> nakladatelství Pražská imaginace.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NE</a:t>
            </a:r>
          </a:p>
          <a:p>
            <a:pPr marL="457200" indent="-457200">
              <a:buAutoNum type="arabicPeriod" startAt="9"/>
            </a:pPr>
            <a:r>
              <a:rPr lang="cs-CZ" sz="2400" dirty="0" smtClean="0">
                <a:latin typeface="+mj-lt"/>
              </a:rPr>
              <a:t>Edice Expedice byla založena manželi Havlovými.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ANO</a:t>
            </a:r>
          </a:p>
          <a:p>
            <a:pPr marL="457200" indent="-457200">
              <a:buAutoNum type="arabicPeriod" startAt="9"/>
            </a:pPr>
            <a:r>
              <a:rPr lang="cs-CZ" sz="2400" dirty="0" smtClean="0">
                <a:latin typeface="+mj-lt"/>
              </a:rPr>
              <a:t>Revolver Revue a </a:t>
            </a:r>
            <a:r>
              <a:rPr lang="cs-CZ" sz="2400" dirty="0" err="1" smtClean="0">
                <a:latin typeface="+mj-lt"/>
              </a:rPr>
              <a:t>Vokno</a:t>
            </a:r>
            <a:r>
              <a:rPr lang="cs-CZ" sz="2400" dirty="0" smtClean="0">
                <a:latin typeface="+mj-lt"/>
              </a:rPr>
              <a:t> patří ke </a:t>
            </a:r>
            <a:r>
              <a:rPr lang="cs-CZ" sz="2400" dirty="0" smtClean="0">
                <a:solidFill>
                  <a:srgbClr val="00B0F0"/>
                </a:solidFill>
                <a:latin typeface="+mj-lt"/>
              </a:rPr>
              <a:t>knihám</a:t>
            </a:r>
            <a:r>
              <a:rPr lang="cs-CZ" sz="2400" dirty="0" smtClean="0">
                <a:latin typeface="+mj-lt"/>
              </a:rPr>
              <a:t>, vydávaným v samizdatu.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NE</a:t>
            </a:r>
          </a:p>
          <a:p>
            <a:pPr marL="457200" indent="-457200">
              <a:buAutoNum type="arabicPeriod" startAt="9"/>
            </a:pPr>
            <a:r>
              <a:rPr lang="cs-CZ" sz="2400" dirty="0" err="1" smtClean="0">
                <a:latin typeface="+mj-lt"/>
              </a:rPr>
              <a:t>Sixty</a:t>
            </a:r>
            <a:r>
              <a:rPr lang="cs-CZ" sz="2400" dirty="0" smtClean="0">
                <a:latin typeface="+mj-lt"/>
              </a:rPr>
              <a:t>-</a:t>
            </a:r>
            <a:r>
              <a:rPr lang="cs-CZ" sz="2400" dirty="0" err="1" smtClean="0">
                <a:latin typeface="+mj-lt"/>
              </a:rPr>
              <a:t>Eight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Publishers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smtClean="0">
                <a:solidFill>
                  <a:srgbClr val="00B0F0"/>
                </a:solidFill>
                <a:latin typeface="+mj-lt"/>
              </a:rPr>
              <a:t>dodnes</a:t>
            </a:r>
            <a:r>
              <a:rPr lang="cs-CZ" sz="2400" dirty="0" smtClean="0">
                <a:latin typeface="+mj-lt"/>
              </a:rPr>
              <a:t> vydává české knihy.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 NE</a:t>
            </a:r>
            <a:endParaRPr lang="cs-CZ" sz="2400" dirty="0" smtClean="0">
              <a:latin typeface="+mj-lt"/>
            </a:endParaRPr>
          </a:p>
          <a:p>
            <a:pPr marL="457200" indent="-457200">
              <a:buAutoNum type="arabicPeriod" startAt="9"/>
            </a:pPr>
            <a:r>
              <a:rPr lang="cs-CZ" sz="2400" dirty="0" smtClean="0">
                <a:latin typeface="+mj-lt"/>
              </a:rPr>
              <a:t>Do oficiálního proudu patří knihy s komunistickou tematikou.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ANO</a:t>
            </a:r>
            <a:endParaRPr lang="cs-CZ" sz="2400" dirty="0" smtClean="0">
              <a:latin typeface="+mj-lt"/>
            </a:endParaRPr>
          </a:p>
          <a:p>
            <a:pPr marL="457200" indent="-457200">
              <a:buAutoNum type="arabicPeriod" startAt="9"/>
            </a:pPr>
            <a:r>
              <a:rPr lang="cs-CZ" sz="2400" dirty="0" smtClean="0">
                <a:solidFill>
                  <a:srgbClr val="00B0F0"/>
                </a:solidFill>
                <a:latin typeface="+mj-lt"/>
              </a:rPr>
              <a:t>Exilové </a:t>
            </a:r>
            <a:r>
              <a:rPr lang="cs-CZ" sz="2400" dirty="0" smtClean="0">
                <a:latin typeface="+mj-lt"/>
              </a:rPr>
              <a:t>knihy byly přepisovány doma na stroji – potají.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NE</a:t>
            </a:r>
            <a:endParaRPr lang="cs-CZ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7"/>
            <a:ext cx="828092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7030A0"/>
                </a:solidFill>
                <a:latin typeface="+mj-lt"/>
              </a:rPr>
              <a:t>Normalizační literatura – test</a:t>
            </a:r>
            <a:br>
              <a:rPr lang="cs-CZ" sz="2800" b="1" dirty="0" smtClean="0">
                <a:solidFill>
                  <a:srgbClr val="7030A0"/>
                </a:solidFill>
                <a:latin typeface="+mj-lt"/>
              </a:rPr>
            </a:br>
            <a:r>
              <a:rPr lang="cs-CZ" sz="2800" b="1" dirty="0" smtClean="0">
                <a:solidFill>
                  <a:srgbClr val="7030A0"/>
                </a:solidFill>
                <a:latin typeface="+mj-lt"/>
              </a:rPr>
              <a:t>Jsou následující tvrzení pravdivá?</a:t>
            </a:r>
            <a:br>
              <a:rPr lang="cs-CZ" sz="2800" b="1" dirty="0" smtClean="0">
                <a:solidFill>
                  <a:srgbClr val="7030A0"/>
                </a:solidFill>
                <a:latin typeface="+mj-lt"/>
              </a:rPr>
            </a:br>
            <a:r>
              <a:rPr lang="cs-CZ" sz="2800" b="1" dirty="0" smtClean="0">
                <a:solidFill>
                  <a:srgbClr val="7030A0"/>
                </a:solidFill>
                <a:latin typeface="+mj-lt"/>
              </a:rPr>
              <a:t>- u každého tvrzení rozhodněte, zda je pravdivé (ANO), či nikoliv (NE)</a:t>
            </a:r>
          </a:p>
          <a:p>
            <a:pPr algn="ctr"/>
            <a:endParaRPr lang="cs-CZ" sz="1000" dirty="0" smtClean="0">
              <a:solidFill>
                <a:srgbClr val="7030A0"/>
              </a:solidFill>
              <a:latin typeface="+mj-lt"/>
            </a:endParaRPr>
          </a:p>
          <a:p>
            <a:pPr marL="457200" indent="-457200"/>
            <a:r>
              <a:rPr lang="cs-CZ" sz="2400" dirty="0" smtClean="0">
                <a:latin typeface="+mj-lt"/>
              </a:rPr>
              <a:t>15. V této době u nás nesměly vycházet tituly ze západoevropských imperialistických států.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ANO</a:t>
            </a:r>
            <a:endParaRPr lang="cs-CZ" sz="2400" dirty="0" smtClean="0">
              <a:latin typeface="+mj-lt"/>
            </a:endParaRPr>
          </a:p>
          <a:p>
            <a:pPr marL="457200" indent="-457200"/>
            <a:r>
              <a:rPr lang="cs-CZ" sz="2400" dirty="0" smtClean="0">
                <a:latin typeface="+mj-lt"/>
              </a:rPr>
              <a:t>16. Levicově orientované Lidové noviny směly v této době vycházet.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 ANO</a:t>
            </a:r>
            <a:endParaRPr lang="cs-CZ" sz="2400" dirty="0" smtClean="0">
              <a:latin typeface="+mj-lt"/>
            </a:endParaRPr>
          </a:p>
          <a:p>
            <a:pPr marL="457200" indent="-457200"/>
            <a:r>
              <a:rPr lang="cs-CZ" sz="2400" dirty="0" smtClean="0">
                <a:latin typeface="+mj-lt"/>
              </a:rPr>
              <a:t>17. V </a:t>
            </a:r>
            <a:r>
              <a:rPr lang="cs-CZ" sz="2400" dirty="0" smtClean="0">
                <a:solidFill>
                  <a:srgbClr val="00B0F0"/>
                </a:solidFill>
                <a:latin typeface="+mj-lt"/>
              </a:rPr>
              <a:t>době normalizace </a:t>
            </a:r>
            <a:r>
              <a:rPr lang="cs-CZ" sz="2400" dirty="0" smtClean="0">
                <a:latin typeface="+mj-lt"/>
              </a:rPr>
              <a:t>vystřídal </a:t>
            </a:r>
            <a:r>
              <a:rPr lang="cs-CZ" sz="2400" dirty="0" err="1" smtClean="0">
                <a:latin typeface="+mj-lt"/>
              </a:rPr>
              <a:t>Gustáva</a:t>
            </a:r>
            <a:r>
              <a:rPr lang="cs-CZ" sz="2400" dirty="0" smtClean="0">
                <a:latin typeface="+mj-lt"/>
              </a:rPr>
              <a:t> Husáka na postu prezidenta Václav Havel.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NE</a:t>
            </a:r>
            <a:endParaRPr lang="cs-CZ" sz="2400" dirty="0" smtClean="0">
              <a:latin typeface="+mj-lt"/>
            </a:endParaRPr>
          </a:p>
          <a:p>
            <a:pPr marL="457200" indent="-457200"/>
            <a:r>
              <a:rPr lang="cs-CZ" sz="2400" dirty="0" smtClean="0">
                <a:latin typeface="+mj-lt"/>
              </a:rPr>
              <a:t>18. Film Jiřího </a:t>
            </a:r>
            <a:r>
              <a:rPr lang="cs-CZ" sz="2400" dirty="0" err="1" smtClean="0">
                <a:latin typeface="+mj-lt"/>
              </a:rPr>
              <a:t>Menzela</a:t>
            </a:r>
            <a:r>
              <a:rPr lang="cs-CZ" sz="2400" dirty="0" smtClean="0">
                <a:latin typeface="+mj-lt"/>
              </a:rPr>
              <a:t> Skřivánci na niti se nesměl během doby normalizace promítat.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ANO</a:t>
            </a:r>
            <a:endParaRPr lang="cs-CZ" sz="2400" dirty="0" smtClean="0">
              <a:latin typeface="+mj-lt"/>
            </a:endParaRPr>
          </a:p>
          <a:p>
            <a:pPr marL="457200" indent="-457200"/>
            <a:r>
              <a:rPr lang="cs-CZ" sz="2400" dirty="0" smtClean="0">
                <a:latin typeface="+mj-lt"/>
              </a:rPr>
              <a:t>19. Termín „normalizace“ je odvozen od slova „normální“.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ANO</a:t>
            </a:r>
            <a:endParaRPr lang="cs-CZ" sz="2400" dirty="0" smtClean="0">
              <a:latin typeface="+mj-lt"/>
            </a:endParaRPr>
          </a:p>
          <a:p>
            <a:pPr marL="457200" indent="-457200"/>
            <a:r>
              <a:rPr lang="cs-CZ" sz="2400" dirty="0" smtClean="0">
                <a:latin typeface="+mj-lt"/>
              </a:rPr>
              <a:t>20. Jedním z obranných mechanismů  proti nepohodlným „živlům“ vládnoucí KSČ bylo zavedení cenzury. 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ANO</a:t>
            </a:r>
            <a:endParaRPr lang="cs-CZ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55776" y="1196752"/>
            <a:ext cx="36724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+mj-lt"/>
              </a:rPr>
              <a:t>H O D N O C E N Í</a:t>
            </a:r>
          </a:p>
          <a:p>
            <a:pPr algn="ctr"/>
            <a:endParaRPr lang="cs-CZ" sz="3200" b="1" dirty="0" smtClean="0">
              <a:solidFill>
                <a:srgbClr val="C00000"/>
              </a:solidFill>
              <a:latin typeface="+mj-lt"/>
            </a:endParaRPr>
          </a:p>
          <a:p>
            <a:r>
              <a:rPr lang="cs-CZ" sz="3200" dirty="0" smtClean="0">
                <a:solidFill>
                  <a:srgbClr val="C00000"/>
                </a:solidFill>
                <a:latin typeface="+mj-lt"/>
              </a:rPr>
              <a:t>BODY	ZNÁMKA</a:t>
            </a:r>
          </a:p>
          <a:p>
            <a:endParaRPr lang="cs-CZ" sz="1400" dirty="0" smtClean="0">
              <a:solidFill>
                <a:srgbClr val="C00000"/>
              </a:solidFill>
              <a:latin typeface="+mj-lt"/>
            </a:endParaRPr>
          </a:p>
          <a:p>
            <a:r>
              <a:rPr lang="cs-CZ" sz="3200" dirty="0" smtClean="0">
                <a:solidFill>
                  <a:srgbClr val="C00000"/>
                </a:solidFill>
                <a:latin typeface="+mj-lt"/>
              </a:rPr>
              <a:t>20-18		1</a:t>
            </a:r>
          </a:p>
          <a:p>
            <a:r>
              <a:rPr lang="cs-CZ" sz="3200" dirty="0" smtClean="0">
                <a:solidFill>
                  <a:srgbClr val="C00000"/>
                </a:solidFill>
                <a:latin typeface="+mj-lt"/>
              </a:rPr>
              <a:t>17-15		2</a:t>
            </a:r>
          </a:p>
          <a:p>
            <a:r>
              <a:rPr lang="cs-CZ" sz="3200" dirty="0" smtClean="0">
                <a:solidFill>
                  <a:srgbClr val="C00000"/>
                </a:solidFill>
                <a:latin typeface="+mj-lt"/>
              </a:rPr>
              <a:t>14-12		3</a:t>
            </a:r>
          </a:p>
          <a:p>
            <a:r>
              <a:rPr lang="cs-CZ" sz="3200" dirty="0" smtClean="0">
                <a:solidFill>
                  <a:srgbClr val="C00000"/>
                </a:solidFill>
                <a:latin typeface="+mj-lt"/>
              </a:rPr>
              <a:t>11-9			4</a:t>
            </a:r>
          </a:p>
          <a:p>
            <a:r>
              <a:rPr lang="cs-CZ" sz="3200" dirty="0" smtClean="0">
                <a:solidFill>
                  <a:srgbClr val="C00000"/>
                </a:solidFill>
                <a:latin typeface="+mj-lt"/>
              </a:rPr>
              <a:t>8-0			5</a:t>
            </a:r>
            <a:endParaRPr lang="cs-CZ" sz="32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</TotalTime>
  <Words>24</Words>
  <Application>Microsoft Office PowerPoint</Application>
  <PresentationFormat>Předvádění na obrazovce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Technický</vt:lpstr>
      <vt:lpstr>Snímek 1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19</cp:revision>
  <dcterms:created xsi:type="dcterms:W3CDTF">2012-11-29T18:24:43Z</dcterms:created>
  <dcterms:modified xsi:type="dcterms:W3CDTF">2013-03-08T18:20:17Z</dcterms:modified>
</cp:coreProperties>
</file>