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57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F763F5-82B3-45D1-B65C-76C8E964618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CE74E9-DCFC-407F-8CB4-E51D36B79E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716016" y="186313"/>
            <a:ext cx="376651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 smtClean="0"/>
              <a:t>VY_32_INOVACE_CJM4_4660_ZEM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3548" y="83438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/>
          </a:p>
          <a:p>
            <a:r>
              <a:rPr lang="cs-CZ" b="1" dirty="0" smtClean="0"/>
              <a:t>Výukový </a:t>
            </a:r>
            <a:r>
              <a:rPr lang="cs-CZ" b="1" dirty="0" smtClean="0"/>
              <a:t>materiál v rámci projektu OPVK 1.5 Peníze středním školám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	CZ.1.07/1.5.00/34.0883 </a:t>
            </a:r>
            <a:br>
              <a:rPr lang="cs-CZ" b="1" dirty="0" smtClean="0"/>
            </a:br>
            <a:r>
              <a:rPr lang="cs-CZ" b="1" dirty="0" smtClean="0"/>
              <a:t>Název projektu:		Rozvoj vzdělanosti</a:t>
            </a:r>
            <a:br>
              <a:rPr lang="cs-CZ" b="1" dirty="0" smtClean="0"/>
            </a:br>
            <a:r>
              <a:rPr lang="cs-CZ" b="1" dirty="0" smtClean="0"/>
              <a:t>Číslo šablony:   		III/2</a:t>
            </a:r>
            <a:br>
              <a:rPr lang="cs-CZ" b="1" dirty="0" smtClean="0"/>
            </a:br>
            <a:r>
              <a:rPr lang="cs-CZ" b="1" dirty="0" smtClean="0"/>
              <a:t>Datum vytvoření:		16.01.2013</a:t>
            </a:r>
            <a:br>
              <a:rPr lang="cs-CZ" b="1" dirty="0" smtClean="0"/>
            </a:br>
            <a:r>
              <a:rPr lang="cs-CZ" b="1" dirty="0" smtClean="0"/>
              <a:t>Autor:			Mgr. Petra Zemánková</a:t>
            </a:r>
            <a:br>
              <a:rPr lang="cs-CZ" b="1" dirty="0" smtClean="0"/>
            </a:br>
            <a:r>
              <a:rPr lang="cs-CZ" b="1" dirty="0" smtClean="0"/>
              <a:t>Určeno pro předmět:	Literatura</a:t>
            </a:r>
            <a:br>
              <a:rPr lang="cs-CZ" b="1" dirty="0" smtClean="0"/>
            </a:br>
            <a:r>
              <a:rPr lang="cs-CZ" b="1" dirty="0" smtClean="0"/>
              <a:t>Tematická oblast:		Česká literatura po roce 1945</a:t>
            </a:r>
            <a:br>
              <a:rPr lang="cs-CZ" b="1" dirty="0" smtClean="0"/>
            </a:br>
            <a:r>
              <a:rPr lang="cs-CZ" b="1" dirty="0" smtClean="0"/>
              <a:t>Obor vzdělání:		Masér sportovní a rekondiční (69-41-L/02) 4.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</a:t>
            </a:r>
          </a:p>
          <a:p>
            <a:r>
              <a:rPr lang="cs-CZ" b="1" dirty="0" smtClean="0"/>
              <a:t>			Václav Havel - učební materiál s úkoly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Popis využití: 		</a:t>
            </a:r>
            <a:r>
              <a:rPr lang="cs-CZ" b="1" dirty="0"/>
              <a:t>v</a:t>
            </a:r>
            <a:r>
              <a:rPr lang="cs-CZ" b="1" dirty="0" smtClean="0"/>
              <a:t>ýukový materiál s úkoly pro žáky s využitím 				</a:t>
            </a:r>
            <a:r>
              <a:rPr lang="cs-CZ" b="1" dirty="0" err="1" smtClean="0"/>
              <a:t>dataprojektoru</a:t>
            </a:r>
            <a:r>
              <a:rPr lang="cs-CZ" b="1" dirty="0" smtClean="0"/>
              <a:t>, notebooku</a:t>
            </a:r>
          </a:p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Čas:  			20 minut </a:t>
            </a:r>
            <a:br>
              <a:rPr lang="cs-CZ" b="1" dirty="0" smtClean="0"/>
            </a:b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  <p:pic>
        <p:nvPicPr>
          <p:cNvPr id="7" name="Obrázek 6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Obrázky [cit. 16.01.2013]</a:t>
            </a:r>
          </a:p>
          <a:p>
            <a:r>
              <a:rPr lang="cs-CZ" sz="2400" dirty="0" smtClean="0"/>
              <a:t>obr. 3 – http://commons.wikimedia.org/wiki/File/Rozlouceni_s_vaclavem_havlem_vladislavsky_sal_022.jpguselang=cs</a:t>
            </a:r>
          </a:p>
          <a:p>
            <a:endParaRPr lang="cs-CZ" sz="2400" dirty="0" smtClean="0"/>
          </a:p>
          <a:p>
            <a:r>
              <a:rPr lang="cs-CZ" sz="2400" b="1" dirty="0" err="1" smtClean="0"/>
              <a:t>Videoukázka</a:t>
            </a:r>
            <a:r>
              <a:rPr lang="cs-CZ" sz="2400" b="1" dirty="0" smtClean="0"/>
              <a:t> [cit. 16.01.2013]</a:t>
            </a:r>
          </a:p>
          <a:p>
            <a:r>
              <a:rPr lang="cs-CZ" sz="2400" dirty="0" smtClean="0"/>
              <a:t>http://www.</a:t>
            </a:r>
            <a:r>
              <a:rPr lang="cs-CZ" sz="2400" dirty="0" err="1" smtClean="0"/>
              <a:t>youtube.com</a:t>
            </a:r>
            <a:r>
              <a:rPr lang="cs-CZ" sz="2400" dirty="0" smtClean="0"/>
              <a:t>/</a:t>
            </a:r>
            <a:r>
              <a:rPr lang="cs-CZ" sz="2400" dirty="0" err="1" smtClean="0"/>
              <a:t>watch</a:t>
            </a:r>
            <a:r>
              <a:rPr lang="cs-CZ" sz="2400" dirty="0" smtClean="0"/>
              <a:t>?feature=</a:t>
            </a:r>
            <a:r>
              <a:rPr lang="cs-CZ" sz="2400" dirty="0" err="1" smtClean="0"/>
              <a:t>player</a:t>
            </a:r>
            <a:r>
              <a:rPr lang="cs-CZ" sz="2400" dirty="0" smtClean="0"/>
              <a:t>_</a:t>
            </a:r>
            <a:r>
              <a:rPr lang="cs-CZ" sz="2400" dirty="0" err="1" smtClean="0"/>
              <a:t>detailpage</a:t>
            </a:r>
            <a:r>
              <a:rPr lang="cs-CZ" sz="2400" dirty="0" smtClean="0"/>
              <a:t>&amp;v=J_UxQzkGT0Q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spisovatel</a:t>
            </a:r>
          </a:p>
          <a:p>
            <a:r>
              <a:rPr lang="cs-CZ" dirty="0" smtClean="0"/>
              <a:t>dramatik</a:t>
            </a:r>
          </a:p>
          <a:p>
            <a:r>
              <a:rPr lang="cs-CZ" dirty="0" smtClean="0"/>
              <a:t>mluvčí Charty 77</a:t>
            </a:r>
          </a:p>
          <a:p>
            <a:r>
              <a:rPr lang="cs-CZ" dirty="0" smtClean="0"/>
              <a:t>poslední prezident Československa</a:t>
            </a:r>
          </a:p>
          <a:p>
            <a:r>
              <a:rPr lang="cs-CZ" dirty="0" smtClean="0"/>
              <a:t>první prezident České republiky</a:t>
            </a:r>
          </a:p>
          <a:p>
            <a:r>
              <a:rPr lang="cs-CZ" dirty="0" smtClean="0"/>
              <a:t>dvakrát </a:t>
            </a:r>
            <a:r>
              <a:rPr lang="cs-CZ" dirty="0" err="1" smtClean="0"/>
              <a:t>ženat</a:t>
            </a:r>
            <a:endParaRPr lang="cs-CZ" dirty="0" smtClean="0"/>
          </a:p>
          <a:p>
            <a:r>
              <a:rPr lang="cs-CZ" dirty="0" smtClean="0"/>
              <a:t>na přímluvu Jana Wericha byl přijat 			            do Divadla ABC jako jevištní technik</a:t>
            </a:r>
          </a:p>
          <a:p>
            <a:r>
              <a:rPr lang="cs-CZ" dirty="0" smtClean="0"/>
              <a:t>pak ve stejné funkci v Divadle Na Zábradlí – tam později také jako dramaturg</a:t>
            </a:r>
          </a:p>
          <a:p>
            <a:pPr algn="r">
              <a:buNone/>
            </a:pPr>
            <a:r>
              <a:rPr lang="cs-CZ" b="1" dirty="0" smtClean="0"/>
              <a:t>ÚKOL Č. 1 – CO BYLA CHARTA 77?</a:t>
            </a:r>
            <a:endParaRPr lang="cs-CZ" b="1" dirty="0"/>
          </a:p>
        </p:txBody>
      </p:sp>
      <p:pic>
        <p:nvPicPr>
          <p:cNvPr id="4" name="Obrázek 3" descr="httpcommons.wikimedia.orgwikiFileV%C3%A1clav_Havel_cut_out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1" y="1340768"/>
            <a:ext cx="2808312" cy="32094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283968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zde byla uvedena první Havlova celovečerní hra ZAHRADNÍ SLAVNOST (1963)</a:t>
            </a:r>
          </a:p>
          <a:p>
            <a:r>
              <a:rPr lang="cs-CZ" dirty="0" smtClean="0"/>
              <a:t>1975 – vznik samizdatové edice </a:t>
            </a:r>
            <a:r>
              <a:rPr lang="cs-CZ" dirty="0" err="1" smtClean="0"/>
              <a:t>EDICE</a:t>
            </a:r>
            <a:r>
              <a:rPr lang="cs-CZ" dirty="0" smtClean="0"/>
              <a:t> EXPEDICE (s první ženou Olgou)</a:t>
            </a:r>
          </a:p>
          <a:p>
            <a:r>
              <a:rPr lang="cs-CZ" dirty="0" smtClean="0"/>
              <a:t>1974 – pracoval v trutnovském pivovaru (inspirace k jednoaktové hře AUDIENCE, napsanou ve stejném roce)</a:t>
            </a:r>
          </a:p>
          <a:p>
            <a:r>
              <a:rPr lang="cs-CZ" dirty="0" smtClean="0"/>
              <a:t>1977 - </a:t>
            </a:r>
            <a:r>
              <a:rPr lang="pt-BR" dirty="0" smtClean="0"/>
              <a:t>stal se spolu s Janem Patočkou a Jiřím Hájkem mluvčím Charty 77</a:t>
            </a:r>
            <a:r>
              <a:rPr lang="cs-CZ" dirty="0" smtClean="0"/>
              <a:t>, na jejímž vzniku se podílel</a:t>
            </a:r>
          </a:p>
          <a:p>
            <a:r>
              <a:rPr lang="cs-CZ" dirty="0" smtClean="0"/>
              <a:t>byl obviněn z trestného činu podvracení republiky za otevřený dopis G. Husákovi z dubna 1975 a jako „hlavní iniciátor a organizátor Charty 77“</a:t>
            </a:r>
          </a:p>
          <a:p>
            <a:pPr>
              <a:buNone/>
            </a:pPr>
            <a:r>
              <a:rPr lang="cs-CZ" b="1" dirty="0" smtClean="0"/>
              <a:t>ÚKOL Č. 2 - VYSVĚTLI POJEM SAMIZDAT.</a:t>
            </a:r>
            <a:endParaRPr lang="cs-CZ" b="1" dirty="0"/>
          </a:p>
        </p:txBody>
      </p:sp>
      <p:pic>
        <p:nvPicPr>
          <p:cNvPr id="4" name="Obrázek 3" descr="httpcommons.wikimedia.orgwikiFileVaclav_Havel_Signature.svguselang=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5805264"/>
            <a:ext cx="3629025" cy="8191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020272" y="57332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říjnu 1977 odsouzen pro údajný pokus poškození zájmu republiky v zahraničí k trestu odnětí svobody na 14 měsíců s podmíněným odkladem na tři roky</a:t>
            </a:r>
          </a:p>
          <a:p>
            <a:r>
              <a:rPr lang="cs-CZ" dirty="0" smtClean="0"/>
              <a:t>1979 - obžalovaný z trestného činu podvracení republiky - odsouzen k trestu vězení na čtyři a půl roku nepodmíněně</a:t>
            </a:r>
          </a:p>
          <a:p>
            <a:r>
              <a:rPr lang="cs-CZ" dirty="0" smtClean="0"/>
              <a:t>1980 - převezen z pražské věznice do vězení v </a:t>
            </a:r>
            <a:r>
              <a:rPr lang="cs-CZ" dirty="0" err="1" smtClean="0"/>
              <a:t>Heřmanicích</a:t>
            </a:r>
            <a:r>
              <a:rPr lang="cs-CZ" dirty="0" smtClean="0"/>
              <a:t> u Ostravy</a:t>
            </a:r>
          </a:p>
          <a:p>
            <a:r>
              <a:rPr lang="cs-CZ" dirty="0" smtClean="0"/>
              <a:t>1983 - samizdatová publikace DOPISY OLZE sestavená ze souboru 144 dopisů V. H. napsaných ve vězení od června 1979 do září 1982</a:t>
            </a:r>
          </a:p>
          <a:p>
            <a:r>
              <a:rPr lang="cs-CZ" dirty="0" smtClean="0"/>
              <a:t>1989 - odsouzen k devítiměsíčnímu trestu vězení v druhé nápravné skupině pro trestný čin podněcování a ztěžování výkonu pravomoci veřejného činitele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 sametové revoluci spoluzaložil protikomunistické hnutí Občanské fórum, za které byl navržen na prezidenta republiky - tím byl do roku 2003</a:t>
            </a:r>
          </a:p>
          <a:p>
            <a:r>
              <a:rPr lang="cs-CZ" dirty="0" smtClean="0"/>
              <a:t>průřez tvorbou – psal </a:t>
            </a:r>
            <a:r>
              <a:rPr lang="cs-CZ" b="1" dirty="0" smtClean="0"/>
              <a:t>poezii </a:t>
            </a:r>
            <a:r>
              <a:rPr lang="cs-CZ" dirty="0" smtClean="0"/>
              <a:t>(tou začínal – </a:t>
            </a:r>
            <a:r>
              <a:rPr lang="cs-CZ" dirty="0" err="1" smtClean="0"/>
              <a:t>kaligramy</a:t>
            </a:r>
            <a:r>
              <a:rPr lang="cs-CZ" dirty="0" smtClean="0"/>
              <a:t> - sb. </a:t>
            </a:r>
            <a:r>
              <a:rPr lang="cs-CZ" dirty="0" err="1" smtClean="0"/>
              <a:t>Antikódy</a:t>
            </a:r>
            <a:r>
              <a:rPr lang="cs-CZ" dirty="0" smtClean="0"/>
              <a:t>), </a:t>
            </a:r>
            <a:r>
              <a:rPr lang="cs-CZ" b="1" dirty="0" smtClean="0"/>
              <a:t>divadelní hry </a:t>
            </a:r>
            <a:r>
              <a:rPr lang="cs-CZ" dirty="0" smtClean="0"/>
              <a:t>(zejména </a:t>
            </a:r>
          </a:p>
          <a:p>
            <a:pPr>
              <a:buNone/>
            </a:pPr>
            <a:r>
              <a:rPr lang="cs-CZ" dirty="0" smtClean="0"/>
              <a:t>	absurdní drama), </a:t>
            </a:r>
            <a:r>
              <a:rPr lang="cs-CZ" b="1" dirty="0" smtClean="0"/>
              <a:t>eseje</a:t>
            </a:r>
            <a:r>
              <a:rPr lang="cs-CZ" dirty="0" smtClean="0"/>
              <a:t> (hlavně politického </a:t>
            </a:r>
          </a:p>
          <a:p>
            <a:pPr>
              <a:buNone/>
            </a:pPr>
            <a:r>
              <a:rPr lang="cs-CZ" dirty="0" smtClean="0"/>
              <a:t>	zaměření)</a:t>
            </a:r>
          </a:p>
          <a:p>
            <a:r>
              <a:rPr lang="cs-CZ" dirty="0" smtClean="0"/>
              <a:t>poslední hrou bylo ODCHÁZENÍ, které </a:t>
            </a:r>
          </a:p>
          <a:p>
            <a:pPr>
              <a:buNone/>
            </a:pPr>
            <a:r>
              <a:rPr lang="cs-CZ" dirty="0" smtClean="0"/>
              <a:t>	bylo také zfilmováno samotným autorem</a:t>
            </a:r>
          </a:p>
          <a:p>
            <a:r>
              <a:rPr lang="cs-CZ" dirty="0" smtClean="0"/>
              <a:t>po jeho smrti byl v republice vyhlášen </a:t>
            </a:r>
          </a:p>
          <a:p>
            <a:pPr>
              <a:buNone/>
            </a:pPr>
            <a:r>
              <a:rPr lang="cs-CZ" dirty="0" smtClean="0"/>
              <a:t>	třídenní státní smutek a uspořádán oficiální </a:t>
            </a:r>
          </a:p>
          <a:p>
            <a:pPr>
              <a:buNone/>
            </a:pPr>
            <a:r>
              <a:rPr lang="cs-CZ" dirty="0" smtClean="0"/>
              <a:t>	pohřeb se všemi prezidentskými poctami</a:t>
            </a:r>
          </a:p>
          <a:p>
            <a:pPr>
              <a:buNone/>
            </a:pPr>
            <a:r>
              <a:rPr lang="cs-CZ" b="1" dirty="0" smtClean="0"/>
              <a:t>ÚKOL Č. 3 - CO </a:t>
            </a:r>
            <a:r>
              <a:rPr lang="cs-CZ" b="1" smtClean="0"/>
              <a:t>JE KALIGRAM?</a:t>
            </a:r>
            <a:endParaRPr lang="cs-CZ" b="1" dirty="0" smtClean="0"/>
          </a:p>
        </p:txBody>
      </p:sp>
      <p:pic>
        <p:nvPicPr>
          <p:cNvPr id="4" name="Obrázek 3" descr="httpcommons.wikimedia.orgwikiFileRozlouceni_s_vaclavem_havlem_vladislavsky_sal_022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816932"/>
            <a:ext cx="2358008" cy="353701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04048" y="60212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ZAHRADNÍ SLAVNOST </a:t>
            </a:r>
            <a:r>
              <a:rPr lang="cs-CZ" dirty="0" smtClean="0"/>
              <a:t>(1963)</a:t>
            </a:r>
          </a:p>
          <a:p>
            <a:r>
              <a:rPr lang="cs-CZ" dirty="0" smtClean="0"/>
              <a:t>typické absurdní drama</a:t>
            </a:r>
          </a:p>
          <a:p>
            <a:r>
              <a:rPr lang="cs-CZ" dirty="0" smtClean="0"/>
              <a:t>hlavní postava – Hugo </a:t>
            </a:r>
            <a:r>
              <a:rPr lang="cs-CZ" dirty="0" err="1" smtClean="0"/>
              <a:t>Pludek</a:t>
            </a:r>
            <a:endParaRPr lang="cs-CZ" dirty="0" smtClean="0"/>
          </a:p>
          <a:p>
            <a:r>
              <a:rPr lang="cs-CZ" dirty="0" smtClean="0"/>
              <a:t>rodiči vyslán na zahradní slavnost Likvidačního úřadu, aby se setkal s vlivným člověkem</a:t>
            </a:r>
          </a:p>
          <a:p>
            <a:r>
              <a:rPr lang="cs-CZ" dirty="0" smtClean="0"/>
              <a:t>nenajde ho – místo toho se setkává se zvláštním jazykem všech zúčastněných, složených pouze z frází – tzv. </a:t>
            </a:r>
            <a:r>
              <a:rPr lang="cs-CZ" dirty="0" err="1" smtClean="0"/>
              <a:t>funkcionářštinou</a:t>
            </a:r>
            <a:endParaRPr lang="cs-CZ" dirty="0" smtClean="0"/>
          </a:p>
          <a:p>
            <a:r>
              <a:rPr lang="cs-CZ" dirty="0" smtClean="0"/>
              <a:t>během slavnosti si ji osvojí natolik, že  jej ustanoví předsedou v čele nově ustavené Ústřední komise pro zahajování a likvidování</a:t>
            </a:r>
          </a:p>
          <a:p>
            <a:r>
              <a:rPr lang="cs-CZ" dirty="0" smtClean="0"/>
              <a:t>po návratu domů ho díky ztrátě vlastní identity rodiče nepoznávají</a:t>
            </a:r>
          </a:p>
          <a:p>
            <a:pPr>
              <a:buNone/>
            </a:pPr>
            <a:r>
              <a:rPr lang="cs-CZ" b="1" dirty="0" smtClean="0"/>
              <a:t>ÚKOL Č. 4 – OBJASNI POJEM ABSURDNÍ LITERATURA. NAJDI ZNAKY ABSURDNÍ LITERATURY V TOMTO DRAMATU.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AUDIENCE</a:t>
            </a:r>
            <a:r>
              <a:rPr lang="cs-CZ" dirty="0" smtClean="0"/>
              <a:t> (1975)</a:t>
            </a:r>
          </a:p>
          <a:p>
            <a:r>
              <a:rPr lang="cs-CZ" dirty="0" smtClean="0"/>
              <a:t>jednoaktové absurdní drama </a:t>
            </a:r>
          </a:p>
          <a:p>
            <a:pPr>
              <a:buNone/>
            </a:pPr>
            <a:r>
              <a:rPr lang="cs-CZ" b="1" dirty="0" smtClean="0"/>
              <a:t>ÚKOL Č. 5 – VYSVĚTLI POJEM JEDNOAKTOVÁ HRA </a:t>
            </a:r>
            <a:r>
              <a:rPr lang="cs-CZ" b="1" smtClean="0"/>
              <a:t>A OBJASNI</a:t>
            </a:r>
            <a:r>
              <a:rPr lang="cs-CZ" b="1" dirty="0" smtClean="0"/>
              <a:t>, V ČEM JE HRA ABSURDNÍ.</a:t>
            </a:r>
            <a:endParaRPr lang="cs-CZ" dirty="0" smtClean="0"/>
          </a:p>
          <a:p>
            <a:r>
              <a:rPr lang="cs-CZ" dirty="0" smtClean="0"/>
              <a:t>odehrává se v 70. letech 20. stol. ve sládkově kanceláři</a:t>
            </a:r>
          </a:p>
          <a:p>
            <a:r>
              <a:rPr lang="cs-CZ" dirty="0" smtClean="0"/>
              <a:t>vystupující postavy – Ferdinand Vaněk (V. Havel) a Sládek</a:t>
            </a:r>
          </a:p>
          <a:p>
            <a:r>
              <a:rPr lang="cs-CZ" dirty="0" smtClean="0"/>
              <a:t>Vaněk – intelektuál, Havlovo alter ego, mluví přísně spisovně; sledován tajnou policií; valí s cikány sudy</a:t>
            </a:r>
          </a:p>
          <a:p>
            <a:r>
              <a:rPr lang="cs-CZ" dirty="0" smtClean="0"/>
              <a:t>Sládek – představitel jednoduchého, primitivního člověka; i když je Vaňkův nadřízený, cítí k V. respekt, snaží se mu podlézat; během hry se víc a víc opíjí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4283968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youtube.com</a:t>
            </a:r>
            <a:r>
              <a:rPr lang="cs-CZ" dirty="0" smtClean="0"/>
              <a:t>/</a:t>
            </a:r>
            <a:r>
              <a:rPr lang="cs-CZ" dirty="0" err="1" smtClean="0"/>
              <a:t>watch</a:t>
            </a:r>
            <a:r>
              <a:rPr lang="cs-CZ" dirty="0" smtClean="0"/>
              <a:t>?feature=</a:t>
            </a:r>
            <a:r>
              <a:rPr lang="cs-CZ" dirty="0" err="1" smtClean="0"/>
              <a:t>player</a:t>
            </a:r>
            <a:r>
              <a:rPr lang="cs-CZ" dirty="0" smtClean="0"/>
              <a:t>_</a:t>
            </a:r>
            <a:r>
              <a:rPr lang="cs-CZ" dirty="0" err="1" smtClean="0"/>
              <a:t>detailpage</a:t>
            </a:r>
            <a:r>
              <a:rPr lang="cs-CZ" dirty="0" smtClean="0"/>
              <a:t>&amp;v=J_UxQzkGT0Q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VÁCLAV HAVEL (1936-2011)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zápletka – Sládek se snaží přesvědčit V., aby psal na sebe zprávy a udání – útočí na V. svědomí a city – slíbí mu povýšení na skladníka, aby mohl nerušeně psát své hry; Vaněk to odmítá, Sládek se na něj zlobí, že nemá pochopení </a:t>
            </a:r>
          </a:p>
          <a:p>
            <a:r>
              <a:rPr lang="cs-CZ" dirty="0" smtClean="0"/>
              <a:t>opilý Sládek v závěru hry usne; V. odchází, S. se probouzí a dialog začíná od začátku (S. netuší, že už s V. mluvil)</a:t>
            </a:r>
          </a:p>
          <a:p>
            <a:r>
              <a:rPr lang="cs-CZ" dirty="0" smtClean="0"/>
              <a:t>hra končí Vaňkovými slovy „Je to celé na hovno.“</a:t>
            </a:r>
          </a:p>
          <a:p>
            <a:r>
              <a:rPr lang="cs-CZ" dirty="0" smtClean="0"/>
              <a:t>původně hráli tyto dvě role samotný Václav Havel a Pavel </a:t>
            </a:r>
            <a:r>
              <a:rPr lang="cs-CZ" dirty="0" err="1" smtClean="0"/>
              <a:t>Landovský</a:t>
            </a:r>
            <a:r>
              <a:rPr lang="cs-CZ" dirty="0" smtClean="0"/>
              <a:t> (tzv. bytové divadlo)</a:t>
            </a:r>
          </a:p>
          <a:p>
            <a:r>
              <a:rPr lang="cs-CZ" dirty="0" smtClean="0"/>
              <a:t>hra je o propastném rozdílu mezi intelektuály a primitivy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Použitá literatura:</a:t>
            </a:r>
          </a:p>
          <a:p>
            <a:endParaRPr lang="cs-CZ" sz="2400" b="1" dirty="0" smtClean="0"/>
          </a:p>
          <a:p>
            <a:r>
              <a:rPr lang="cs-CZ" sz="2400" dirty="0" smtClean="0"/>
              <a:t>PROKOP, V.:  </a:t>
            </a:r>
            <a:r>
              <a:rPr lang="cs-CZ" sz="2400" i="1" dirty="0" smtClean="0"/>
              <a:t>Přehled české literatury 20. století</a:t>
            </a:r>
            <a:r>
              <a:rPr lang="cs-CZ" sz="2400" dirty="0" smtClean="0"/>
              <a:t>. Sokolov 2001.</a:t>
            </a:r>
          </a:p>
          <a:p>
            <a:r>
              <a:rPr lang="cs-CZ" sz="2400" dirty="0" smtClean="0"/>
              <a:t>http://www.</a:t>
            </a:r>
            <a:r>
              <a:rPr lang="cs-CZ" sz="2400" dirty="0" err="1" smtClean="0"/>
              <a:t>youtube.com</a:t>
            </a:r>
            <a:r>
              <a:rPr lang="cs-CZ" sz="2400" dirty="0" smtClean="0"/>
              <a:t> – ukázka z Audience</a:t>
            </a:r>
          </a:p>
          <a:p>
            <a:r>
              <a:rPr lang="cs-CZ" sz="2400" dirty="0" smtClean="0"/>
              <a:t>http://www.</a:t>
            </a:r>
            <a:r>
              <a:rPr lang="cs-CZ" sz="2400" dirty="0" err="1" smtClean="0"/>
              <a:t>vaclavhavel.cz</a:t>
            </a:r>
            <a:endParaRPr lang="cs-CZ" sz="2400" dirty="0" smtClean="0"/>
          </a:p>
          <a:p>
            <a:r>
              <a:rPr lang="cs-CZ" sz="2400" smtClean="0"/>
              <a:t>http://cs.wikipedia.org/wiki/V%C3%A1clav_Havel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smtClean="0"/>
              <a:t>Obrázky [cit. 16.01.2013]</a:t>
            </a:r>
          </a:p>
          <a:p>
            <a:endParaRPr lang="cs-CZ" sz="2400" b="1" dirty="0" smtClean="0"/>
          </a:p>
          <a:p>
            <a:r>
              <a:rPr lang="cs-CZ" sz="2400" dirty="0" smtClean="0"/>
              <a:t>obr. 1 – http://commons.wikimedia.org/wiki/File/V%C3%A1clav_Havel_cut_out.jpg</a:t>
            </a:r>
          </a:p>
          <a:p>
            <a:r>
              <a:rPr lang="cs-CZ" sz="2400" dirty="0" smtClean="0"/>
              <a:t>obr. 2 – http://commons.wikimedia.org/wiki/File/Vaclav_Havel_Signature.svguselang=cs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442</TotalTime>
  <Words>708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Snímek 1</vt:lpstr>
      <vt:lpstr>VÁCLAV HAVEL (1936-2011)</vt:lpstr>
      <vt:lpstr>VÁCLAV HAVEL (1936-2011)</vt:lpstr>
      <vt:lpstr>VÁCLAV HAVEL (1936-2011)</vt:lpstr>
      <vt:lpstr>VÁCLAV HAVEL (1936-2011)</vt:lpstr>
      <vt:lpstr>VÁCLAV HAVEL (1936-2011)</vt:lpstr>
      <vt:lpstr>VÁCLAV HAVEL (1936-2011)</vt:lpstr>
      <vt:lpstr>VÁCLAV HAVEL (1936-2011)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35</cp:revision>
  <dcterms:created xsi:type="dcterms:W3CDTF">2013-01-15T21:04:46Z</dcterms:created>
  <dcterms:modified xsi:type="dcterms:W3CDTF">2013-03-08T16:45:23Z</dcterms:modified>
</cp:coreProperties>
</file>