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02DA-EB80-443A-8D27-643422CC06E5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0B08623-B29D-41F7-88FD-2CA8875B26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02DA-EB80-443A-8D27-643422CC06E5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8623-B29D-41F7-88FD-2CA8875B26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02DA-EB80-443A-8D27-643422CC06E5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8623-B29D-41F7-88FD-2CA8875B26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02DA-EB80-443A-8D27-643422CC06E5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0B08623-B29D-41F7-88FD-2CA8875B26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02DA-EB80-443A-8D27-643422CC06E5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8623-B29D-41F7-88FD-2CA8875B26B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02DA-EB80-443A-8D27-643422CC06E5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8623-B29D-41F7-88FD-2CA8875B26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02DA-EB80-443A-8D27-643422CC06E5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0B08623-B29D-41F7-88FD-2CA8875B26B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02DA-EB80-443A-8D27-643422CC06E5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8623-B29D-41F7-88FD-2CA8875B26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02DA-EB80-443A-8D27-643422CC06E5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8623-B29D-41F7-88FD-2CA8875B26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02DA-EB80-443A-8D27-643422CC06E5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8623-B29D-41F7-88FD-2CA8875B26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02DA-EB80-443A-8D27-643422CC06E5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8623-B29D-41F7-88FD-2CA8875B26B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0C002DA-EB80-443A-8D27-643422CC06E5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0B08623-B29D-41F7-88FD-2CA8875B26B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</a:t>
            </a:r>
            <a:b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9750" y="981075"/>
            <a:ext cx="813593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cs-CZ" b="1" dirty="0">
                <a:latin typeface="+mj-lt"/>
              </a:rPr>
              <a:t>Výukový materiál v rámci projektu OPVK 1.5 Peníze středním školám</a:t>
            </a:r>
          </a:p>
          <a:p>
            <a:r>
              <a:rPr kumimoji="0" lang="cs-CZ" b="1" dirty="0">
                <a:latin typeface="+mj-lt"/>
              </a:rPr>
              <a:t/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Číslo projektu:		CZ.1.07/1.5.00/34.0883 </a:t>
            </a:r>
          </a:p>
          <a:p>
            <a:r>
              <a:rPr kumimoji="0" lang="cs-CZ" b="1" dirty="0">
                <a:latin typeface="+mj-lt"/>
              </a:rPr>
              <a:t>Název projektu:		Rozvoj vzdělanosti</a:t>
            </a:r>
          </a:p>
          <a:p>
            <a:r>
              <a:rPr kumimoji="0" lang="cs-CZ" b="1" dirty="0">
                <a:latin typeface="+mj-lt"/>
              </a:rPr>
              <a:t>Číslo šablony:   		III/2</a:t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Datum vytvoření:	</a:t>
            </a:r>
            <a:r>
              <a:rPr kumimoji="0" lang="cs-CZ" b="1" dirty="0" smtClean="0">
                <a:latin typeface="+mj-lt"/>
              </a:rPr>
              <a:t>	04.02.2013</a:t>
            </a:r>
            <a:r>
              <a:rPr kumimoji="0" lang="cs-CZ" b="1" dirty="0">
                <a:latin typeface="+mj-lt"/>
              </a:rPr>
              <a:t/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Autor:			Mgr. Petra Zemánková</a:t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Určeno pro předmět:     </a:t>
            </a:r>
            <a:r>
              <a:rPr kumimoji="0" lang="cs-CZ" b="1" dirty="0" smtClean="0">
                <a:latin typeface="+mj-lt"/>
              </a:rPr>
              <a:t>	Český jazyk a literatura</a:t>
            </a:r>
            <a:r>
              <a:rPr kumimoji="0" lang="cs-CZ" b="1" dirty="0">
                <a:latin typeface="+mj-lt"/>
              </a:rPr>
              <a:t/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Tematická oblast:	</a:t>
            </a:r>
            <a:r>
              <a:rPr kumimoji="0" lang="cs-CZ" b="1" dirty="0" smtClean="0">
                <a:latin typeface="+mj-lt"/>
              </a:rPr>
              <a:t>	Česká literatura </a:t>
            </a:r>
            <a:r>
              <a:rPr kumimoji="0" lang="cs-CZ" b="1" dirty="0">
                <a:latin typeface="+mj-lt"/>
              </a:rPr>
              <a:t>po roce 1945	 </a:t>
            </a:r>
          </a:p>
          <a:p>
            <a:r>
              <a:rPr kumimoji="0" lang="cs-CZ" b="1" dirty="0">
                <a:latin typeface="+mj-lt"/>
              </a:rPr>
              <a:t>Obor vzdělání:		</a:t>
            </a:r>
            <a:r>
              <a:rPr lang="cs-CZ" b="1" dirty="0" smtClean="0">
                <a:latin typeface="+mn-lt"/>
              </a:rPr>
              <a:t>Masér sportovní a rekondiční (69-41-L/02)</a:t>
            </a:r>
            <a:endParaRPr kumimoji="0" lang="cs-CZ" b="1" dirty="0">
              <a:latin typeface="+mn-lt"/>
            </a:endParaRPr>
          </a:p>
          <a:p>
            <a:r>
              <a:rPr kumimoji="0" lang="cs-CZ" b="1" dirty="0">
                <a:latin typeface="+mj-lt"/>
              </a:rPr>
              <a:t>			4. ročník</a:t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                                            </a:t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Název výukového materiálu: </a:t>
            </a:r>
            <a:endParaRPr kumimoji="0" lang="cs-CZ" b="1" dirty="0" smtClean="0">
              <a:latin typeface="+mj-lt"/>
            </a:endParaRPr>
          </a:p>
          <a:p>
            <a:r>
              <a:rPr kumimoji="0" lang="cs-CZ" b="1" dirty="0" smtClean="0">
                <a:latin typeface="+mj-lt"/>
              </a:rPr>
              <a:t>			Židovská literatura – Ladislav Fuks - učební materiál			s úkoly</a:t>
            </a:r>
            <a:r>
              <a:rPr kumimoji="0" lang="cs-CZ" b="1" dirty="0">
                <a:latin typeface="+mj-lt"/>
              </a:rPr>
              <a:t/>
            </a:r>
            <a:br>
              <a:rPr kumimoji="0" lang="cs-CZ" b="1" dirty="0">
                <a:latin typeface="+mj-lt"/>
              </a:rPr>
            </a:br>
            <a:endParaRPr kumimoji="0" lang="cs-CZ" b="1" dirty="0">
              <a:latin typeface="+mj-lt"/>
            </a:endParaRPr>
          </a:p>
          <a:p>
            <a:r>
              <a:rPr kumimoji="0" lang="cs-CZ" b="1" dirty="0">
                <a:latin typeface="+mj-lt"/>
              </a:rPr>
              <a:t>Popis využití: 		prezentace </a:t>
            </a:r>
            <a:r>
              <a:rPr kumimoji="0" lang="cs-CZ" b="1" dirty="0" smtClean="0">
                <a:latin typeface="+mj-lt"/>
              </a:rPr>
              <a:t>s </a:t>
            </a:r>
            <a:r>
              <a:rPr kumimoji="0" lang="cs-CZ" b="1" dirty="0">
                <a:latin typeface="+mj-lt"/>
              </a:rPr>
              <a:t>využitím </a:t>
            </a:r>
            <a:r>
              <a:rPr kumimoji="0" lang="cs-CZ" b="1" dirty="0" err="1">
                <a:latin typeface="+mj-lt"/>
              </a:rPr>
              <a:t>dataprojektoru</a:t>
            </a:r>
            <a:r>
              <a:rPr kumimoji="0" lang="cs-CZ" b="1" dirty="0">
                <a:latin typeface="+mj-lt"/>
              </a:rPr>
              <a:t> a </a:t>
            </a:r>
            <a:r>
              <a:rPr kumimoji="0" lang="cs-CZ" b="1" dirty="0" smtClean="0">
                <a:latin typeface="+mj-lt"/>
              </a:rPr>
              <a:t>notebooku</a:t>
            </a:r>
            <a:endParaRPr kumimoji="0" lang="cs-CZ" b="1" dirty="0">
              <a:latin typeface="+mj-lt"/>
            </a:endParaRPr>
          </a:p>
          <a:p>
            <a:endParaRPr kumimoji="0" lang="cs-CZ" b="1" dirty="0">
              <a:latin typeface="+mj-lt"/>
            </a:endParaRPr>
          </a:p>
          <a:p>
            <a:r>
              <a:rPr kumimoji="0" lang="cs-CZ" b="1" dirty="0">
                <a:latin typeface="+mj-lt"/>
              </a:rPr>
              <a:t>Čas:  </a:t>
            </a:r>
            <a:r>
              <a:rPr kumimoji="0" lang="cs-CZ" b="1" dirty="0" smtClean="0">
                <a:latin typeface="+mj-lt"/>
              </a:rPr>
              <a:t>			20 </a:t>
            </a:r>
            <a:r>
              <a:rPr kumimoji="0" lang="cs-CZ" b="1" dirty="0">
                <a:latin typeface="+mj-lt"/>
              </a:rPr>
              <a:t>minut</a:t>
            </a:r>
            <a:br>
              <a:rPr kumimoji="0" lang="cs-CZ" b="1" dirty="0">
                <a:latin typeface="+mj-lt"/>
              </a:rPr>
            </a:br>
            <a:endParaRPr kumimoji="0" lang="cs-CZ" b="1" dirty="0">
              <a:latin typeface="+mj-lt"/>
            </a:endParaRPr>
          </a:p>
        </p:txBody>
      </p:sp>
      <p:sp>
        <p:nvSpPr>
          <p:cNvPr id="6" name="TextovéPole 7"/>
          <p:cNvSpPr txBox="1">
            <a:spLocks noChangeArrowheads="1"/>
          </p:cNvSpPr>
          <p:nvPr/>
        </p:nvSpPr>
        <p:spPr bwMode="auto">
          <a:xfrm>
            <a:off x="4211960" y="476250"/>
            <a:ext cx="42478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cs-CZ" dirty="0" smtClean="0"/>
              <a:t>VY_32_INOVACE_ČJM4_4760_ZEM</a:t>
            </a:r>
            <a:endParaRPr lang="cs-CZ" dirty="0"/>
          </a:p>
        </p:txBody>
      </p:sp>
      <p:pic>
        <p:nvPicPr>
          <p:cNvPr id="8" name="Obrázek 7" descr="loga_sablony_pruhled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88640"/>
            <a:ext cx="3635896" cy="8096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ladislav</a:t>
            </a:r>
            <a:r>
              <a:rPr lang="cs-CZ" dirty="0" smtClean="0"/>
              <a:t> fuks (1923-1994)</a:t>
            </a:r>
            <a:endParaRPr lang="cs-CZ" dirty="0"/>
          </a:p>
        </p:txBody>
      </p:sp>
      <p:pic>
        <p:nvPicPr>
          <p:cNvPr id="4" name="Zástupný symbol pro obsah 3" descr="obr.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84168" y="1628800"/>
            <a:ext cx="2448272" cy="3672408"/>
          </a:xfrm>
        </p:spPr>
      </p:pic>
      <p:sp>
        <p:nvSpPr>
          <p:cNvPr id="5" name="TextovéPole 4"/>
          <p:cNvSpPr txBox="1"/>
          <p:nvPr/>
        </p:nvSpPr>
        <p:spPr>
          <a:xfrm>
            <a:off x="467544" y="1124744"/>
            <a:ext cx="568863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800" dirty="0" smtClean="0"/>
              <a:t> český spisovatel – prozaik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 autor psychologické prózy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 tematika židovství, druhé světové války a </a:t>
            </a:r>
            <a:r>
              <a:rPr lang="cs-CZ" sz="2800" dirty="0" err="1" smtClean="0"/>
              <a:t>holokaustu</a:t>
            </a:r>
            <a:endParaRPr lang="cs-CZ" sz="2800" dirty="0" smtClean="0"/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většina jeho děl je autobiografická (odvozeno od hlavních postav a jejich chování – v jeho dílech se často objevuje postava slabého hocha, toužícího po pochopení, přátelství, ovšem žijícího ve svém vnitřním světě)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308304" y="537321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1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5949280"/>
            <a:ext cx="74168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/>
              <a:t>ÚKOL Č. 1 – VYSVĚTLETE TERMÍN HOLOKAUST.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ladislav</a:t>
            </a:r>
            <a:r>
              <a:rPr lang="cs-CZ" dirty="0" smtClean="0"/>
              <a:t> fuks (1923-1994)</a:t>
            </a:r>
            <a:endParaRPr lang="cs-CZ" dirty="0"/>
          </a:p>
        </p:txBody>
      </p:sp>
      <p:pic>
        <p:nvPicPr>
          <p:cNvPr id="10" name="Obrázek 9" descr="obr.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1628800"/>
            <a:ext cx="2316857" cy="3240360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7308304" y="486916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2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67544" y="1124744"/>
            <a:ext cx="5616624" cy="4824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buFont typeface="Wingdings" pitchFamily="2" charset="2"/>
              <a:buChar char="Ø"/>
            </a:pPr>
            <a:r>
              <a:rPr lang="cs-CZ" sz="2800" dirty="0" smtClean="0"/>
              <a:t> homosexuál, trpící pro svou orientaci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 v době dospívání zažil transporty židovských spolužáků a genocidu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 v koncentračních táborech končili také homosexuálové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 bohužel v 60. letech podlehl komunistickému tlaku a stal se prorežimním spisovatelem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 v době normalizace pravidelně spolupracoval s </a:t>
            </a:r>
            <a:r>
              <a:rPr lang="cs-CZ" sz="2800" dirty="0" err="1" smtClean="0"/>
              <a:t>StB</a:t>
            </a:r>
            <a:endParaRPr lang="cs-CZ" sz="2800" dirty="0" smtClean="0"/>
          </a:p>
        </p:txBody>
      </p:sp>
      <p:sp>
        <p:nvSpPr>
          <p:cNvPr id="13" name="TextovéPole 12"/>
          <p:cNvSpPr txBox="1"/>
          <p:nvPr/>
        </p:nvSpPr>
        <p:spPr>
          <a:xfrm>
            <a:off x="539552" y="5805264"/>
            <a:ext cx="813690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/>
              <a:t>ÚKOL Č. 2 – CO JE GENOCIDA? CO SE SKRÝVÁ POD ZKRATKOU </a:t>
            </a:r>
            <a:r>
              <a:rPr lang="cs-CZ" sz="2600" b="1" dirty="0" err="1" smtClean="0"/>
              <a:t>StB</a:t>
            </a:r>
            <a:r>
              <a:rPr lang="cs-CZ" sz="2600" b="1" dirty="0" smtClean="0"/>
              <a:t>? CO TENTO POJEM OBNÁŠÍ?</a:t>
            </a:r>
            <a:endParaRPr lang="cs-CZ" sz="2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86800" cy="841248"/>
          </a:xfrm>
        </p:spPr>
        <p:txBody>
          <a:bodyPr/>
          <a:lstStyle/>
          <a:p>
            <a:r>
              <a:rPr lang="cs-CZ" dirty="0" err="1" smtClean="0"/>
              <a:t>ladislav</a:t>
            </a:r>
            <a:r>
              <a:rPr lang="cs-CZ" dirty="0" smtClean="0"/>
              <a:t> fuks (1923-1994)</a:t>
            </a:r>
            <a:endParaRPr lang="cs-CZ" dirty="0"/>
          </a:p>
        </p:txBody>
      </p:sp>
      <p:pic>
        <p:nvPicPr>
          <p:cNvPr id="7" name="Obrázek 6" descr="obr.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1340768"/>
            <a:ext cx="2736711" cy="4464496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395536" y="1124744"/>
            <a:ext cx="5400600" cy="4824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800" dirty="0" smtClean="0"/>
              <a:t> prvotina – román </a:t>
            </a:r>
            <a:r>
              <a:rPr lang="cs-CZ" sz="2800" b="1" dirty="0" smtClean="0"/>
              <a:t>Pan Theodor </a:t>
            </a:r>
            <a:r>
              <a:rPr lang="cs-CZ" sz="2800" b="1" dirty="0" err="1" smtClean="0"/>
              <a:t>Mundstock</a:t>
            </a:r>
            <a:r>
              <a:rPr lang="cs-CZ" sz="2800" dirty="0" smtClean="0"/>
              <a:t> (1963)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 hlavní postava – pražský Žid, během války je jeho prací zametání ulic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 trpí schizofrenií, projevující se halucinacemi a rozhovory se svým stínem </a:t>
            </a:r>
            <a:r>
              <a:rPr lang="cs-CZ" sz="2800" dirty="0" err="1" smtClean="0"/>
              <a:t>Monem</a:t>
            </a:r>
            <a:endParaRPr lang="cs-CZ" sz="2800" dirty="0" smtClean="0"/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 trpí představou, že bude transportován do koncentračního tábora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948264" y="587727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3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95536" y="5877272"/>
            <a:ext cx="74888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/>
              <a:t>ÚKOL Č. 3 – NA ZÁKLADĚ OBSAHU VYSVĚTLETE, PROČ JDE V OBOU PŘÍPADECH O ROMÁN.</a:t>
            </a:r>
            <a:endParaRPr lang="cs-CZ" sz="2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86800" cy="841248"/>
          </a:xfrm>
        </p:spPr>
        <p:txBody>
          <a:bodyPr/>
          <a:lstStyle/>
          <a:p>
            <a:r>
              <a:rPr lang="cs-CZ" dirty="0" err="1" smtClean="0"/>
              <a:t>ladislav</a:t>
            </a:r>
            <a:r>
              <a:rPr lang="cs-CZ" dirty="0" smtClean="0"/>
              <a:t> fuks (1923-1994)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95536" y="1268760"/>
            <a:ext cx="81369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600" dirty="0" smtClean="0"/>
              <a:t> rozhodne se na pobyt v táboře připravit – trápí se hlady, spí na dřevěné pryčně, učí se sbalit do kufru vše povolené, omezí kontakty, trénuje cestu na nádraží apod.</a:t>
            </a:r>
          </a:p>
          <a:p>
            <a:pPr>
              <a:buFont typeface="Wingdings" pitchFamily="2" charset="2"/>
              <a:buChar char="Ø"/>
            </a:pPr>
            <a:r>
              <a:rPr lang="cs-CZ" sz="2600" dirty="0" smtClean="0"/>
              <a:t> jeho přátelé, kteří musejí nastoupit do transportu, mu svěří do výchovy a opatrování svého syna Šimona</a:t>
            </a:r>
          </a:p>
          <a:p>
            <a:pPr>
              <a:buFont typeface="Wingdings" pitchFamily="2" charset="2"/>
              <a:buChar char="Ø"/>
            </a:pPr>
            <a:r>
              <a:rPr lang="cs-CZ" sz="2600" dirty="0" smtClean="0"/>
              <a:t> </a:t>
            </a:r>
            <a:r>
              <a:rPr lang="cs-CZ" sz="2600" dirty="0" err="1" smtClean="0"/>
              <a:t>Munstock</a:t>
            </a:r>
            <a:r>
              <a:rPr lang="cs-CZ" sz="2600" dirty="0" smtClean="0"/>
              <a:t> ho učí vše, co se sám naučil</a:t>
            </a:r>
          </a:p>
          <a:p>
            <a:pPr>
              <a:buFont typeface="Wingdings" pitchFamily="2" charset="2"/>
              <a:buChar char="Ø"/>
            </a:pPr>
            <a:r>
              <a:rPr lang="cs-CZ" sz="2600" dirty="0" smtClean="0"/>
              <a:t> jednoho dne opravdu oznámení o nástupu obdrží</a:t>
            </a:r>
          </a:p>
          <a:p>
            <a:pPr>
              <a:buFont typeface="Wingdings" pitchFamily="2" charset="2"/>
              <a:buChar char="Ø"/>
            </a:pPr>
            <a:r>
              <a:rPr lang="cs-CZ" sz="2600" dirty="0" smtClean="0"/>
              <a:t> je šťastný, protože už nežije v nejistotě</a:t>
            </a:r>
          </a:p>
          <a:p>
            <a:pPr>
              <a:buFont typeface="Wingdings" pitchFamily="2" charset="2"/>
              <a:buChar char="Ø"/>
            </a:pPr>
            <a:r>
              <a:rPr lang="cs-CZ" sz="2600" dirty="0" smtClean="0"/>
              <a:t> při cestě na shromaždiště vidí na protějším chodníku Šimona</a:t>
            </a:r>
          </a:p>
          <a:p>
            <a:pPr>
              <a:buFont typeface="Wingdings" pitchFamily="2" charset="2"/>
              <a:buChar char="Ø"/>
            </a:pPr>
            <a:r>
              <a:rPr lang="cs-CZ" sz="2600" dirty="0" smtClean="0"/>
              <a:t>chce k němu přejít, je však sražen německým nákladním autem</a:t>
            </a:r>
            <a:endParaRPr lang="cs-CZ" sz="2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86800" cy="841248"/>
          </a:xfrm>
        </p:spPr>
        <p:txBody>
          <a:bodyPr/>
          <a:lstStyle/>
          <a:p>
            <a:r>
              <a:rPr lang="cs-CZ" dirty="0" err="1" smtClean="0"/>
              <a:t>ladislav</a:t>
            </a:r>
            <a:r>
              <a:rPr lang="cs-CZ" dirty="0" smtClean="0"/>
              <a:t> fuks (1923-1994)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95536" y="1052736"/>
            <a:ext cx="568863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600" dirty="0" smtClean="0"/>
              <a:t> další slavnou knihou je román – psychologický horor </a:t>
            </a:r>
            <a:r>
              <a:rPr lang="cs-CZ" sz="2600" b="1" dirty="0" smtClean="0"/>
              <a:t>Spalovač mrtvol </a:t>
            </a:r>
            <a:r>
              <a:rPr lang="cs-CZ" sz="2600" dirty="0" smtClean="0"/>
              <a:t>(1967)</a:t>
            </a:r>
          </a:p>
          <a:p>
            <a:pPr>
              <a:buFont typeface="Wingdings" pitchFamily="2" charset="2"/>
              <a:buChar char="Ø"/>
            </a:pPr>
            <a:r>
              <a:rPr lang="cs-CZ" sz="2600" dirty="0" smtClean="0"/>
              <a:t> zfilmována </a:t>
            </a:r>
            <a:r>
              <a:rPr lang="cs-CZ" sz="2600" dirty="0" err="1" smtClean="0"/>
              <a:t>Jurajem</a:t>
            </a:r>
            <a:r>
              <a:rPr lang="cs-CZ" sz="2600" dirty="0" smtClean="0"/>
              <a:t> </a:t>
            </a:r>
            <a:r>
              <a:rPr lang="cs-CZ" sz="2600" dirty="0" err="1" smtClean="0"/>
              <a:t>Herzem</a:t>
            </a:r>
            <a:r>
              <a:rPr lang="cs-CZ" sz="2600" dirty="0" smtClean="0"/>
              <a:t> pod stejným názvem (v roce 1968) – z filmu se brzy po okupaci ve stejném roce stal trezorový film</a:t>
            </a:r>
          </a:p>
          <a:p>
            <a:pPr>
              <a:buFont typeface="Wingdings" pitchFamily="2" charset="2"/>
              <a:buChar char="Ø"/>
            </a:pPr>
            <a:r>
              <a:rPr lang="cs-CZ" sz="2600" dirty="0" smtClean="0"/>
              <a:t> příběh se odehrává během 2. sv. v.</a:t>
            </a:r>
          </a:p>
          <a:p>
            <a:pPr>
              <a:buFont typeface="Wingdings" pitchFamily="2" charset="2"/>
              <a:buChar char="Ø"/>
            </a:pPr>
            <a:r>
              <a:rPr lang="cs-CZ" sz="2600" dirty="0" smtClean="0"/>
              <a:t> hlavní postavou je Karel </a:t>
            </a:r>
            <a:r>
              <a:rPr lang="cs-CZ" sz="2600" dirty="0" err="1" smtClean="0"/>
              <a:t>Kopfrkingl</a:t>
            </a:r>
            <a:r>
              <a:rPr lang="cs-CZ" sz="2600" dirty="0" smtClean="0"/>
              <a:t>, zaměstnanec krematoria</a:t>
            </a:r>
          </a:p>
          <a:p>
            <a:pPr>
              <a:buFont typeface="Wingdings" pitchFamily="2" charset="2"/>
              <a:buChar char="Ø"/>
            </a:pPr>
            <a:r>
              <a:rPr lang="cs-CZ" sz="2600" dirty="0" smtClean="0"/>
              <a:t> svoji práci dělá svědomitě, je to pro něj poslání (pomáhá duším najít nové tělo – vize z jeho oblíbené knihy o Tibetu)</a:t>
            </a:r>
          </a:p>
        </p:txBody>
      </p:sp>
      <p:pic>
        <p:nvPicPr>
          <p:cNvPr id="4" name="Obrázek 3" descr="obr.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1" y="1340768"/>
            <a:ext cx="2640293" cy="4104456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7452320" y="551723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4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86800" cy="841248"/>
          </a:xfrm>
        </p:spPr>
        <p:txBody>
          <a:bodyPr/>
          <a:lstStyle/>
          <a:p>
            <a:r>
              <a:rPr lang="cs-CZ" dirty="0" err="1" smtClean="0"/>
              <a:t>ladislav</a:t>
            </a:r>
            <a:r>
              <a:rPr lang="cs-CZ" dirty="0" smtClean="0"/>
              <a:t> fuks (1923-1994)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95536" y="1124744"/>
            <a:ext cx="792088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dirty="0" smtClean="0"/>
              <a:t> </a:t>
            </a:r>
            <a:r>
              <a:rPr lang="cs-CZ" sz="2600" dirty="0" smtClean="0"/>
              <a:t>má ženu Marii, děti Zinu a </a:t>
            </a:r>
            <a:r>
              <a:rPr lang="cs-CZ" sz="2600" dirty="0" err="1" smtClean="0"/>
              <a:t>Milivoje</a:t>
            </a:r>
            <a:endParaRPr lang="cs-CZ" sz="2600" dirty="0" smtClean="0"/>
          </a:p>
          <a:p>
            <a:pPr>
              <a:buFont typeface="Wingdings" pitchFamily="2" charset="2"/>
              <a:buChar char="Ø"/>
            </a:pPr>
            <a:r>
              <a:rPr lang="cs-CZ" sz="2600" dirty="0" smtClean="0"/>
              <a:t> sám sebe označuje za romantika, nechává si říkat Roman, své ženě dává přívlastky – nebeská, něžná, oblačná, čarokrásná, říká jí </a:t>
            </a:r>
            <a:r>
              <a:rPr lang="cs-CZ" sz="2600" dirty="0" err="1" smtClean="0"/>
              <a:t>Lakmé</a:t>
            </a:r>
            <a:endParaRPr lang="cs-CZ" sz="2600" dirty="0" smtClean="0"/>
          </a:p>
          <a:p>
            <a:pPr>
              <a:buFont typeface="Wingdings" pitchFamily="2" charset="2"/>
              <a:buChar char="Ø"/>
            </a:pPr>
            <a:r>
              <a:rPr lang="cs-CZ" sz="2600" dirty="0" smtClean="0"/>
              <a:t> jeho přítel, nacista </a:t>
            </a:r>
            <a:r>
              <a:rPr lang="cs-CZ" sz="2600" dirty="0" err="1" smtClean="0"/>
              <a:t>Willi</a:t>
            </a:r>
            <a:r>
              <a:rPr lang="cs-CZ" sz="2600" dirty="0" smtClean="0"/>
              <a:t> </a:t>
            </a:r>
            <a:r>
              <a:rPr lang="cs-CZ" sz="2600" dirty="0" err="1" smtClean="0"/>
              <a:t>Reinke</a:t>
            </a:r>
            <a:r>
              <a:rPr lang="cs-CZ" sz="2600" dirty="0" smtClean="0"/>
              <a:t>, mu vysvětluje teorii o čisté německé krvi a nutnosti vymýtit svět mj. od Židů</a:t>
            </a:r>
          </a:p>
          <a:p>
            <a:pPr>
              <a:buFont typeface="Wingdings" pitchFamily="2" charset="2"/>
              <a:buChar char="Ø"/>
            </a:pPr>
            <a:r>
              <a:rPr lang="cs-CZ" sz="2600" dirty="0" smtClean="0"/>
              <a:t> on sám tvrdí, že má v sobě „kapku německé krve“</a:t>
            </a:r>
          </a:p>
          <a:p>
            <a:pPr>
              <a:buFont typeface="Wingdings" pitchFamily="2" charset="2"/>
              <a:buChar char="Ø"/>
            </a:pPr>
            <a:r>
              <a:rPr lang="cs-CZ" sz="2600" dirty="0" smtClean="0"/>
              <a:t> svou ženu (poloviční Židovku) a své děti (čtvrteční Židy) se rozhodne zabít – ženu oběsí v koupelně, syna ubije v krematoriu</a:t>
            </a:r>
          </a:p>
          <a:p>
            <a:pPr>
              <a:buFont typeface="Wingdings" pitchFamily="2" charset="2"/>
              <a:buChar char="Ø"/>
            </a:pPr>
            <a:r>
              <a:rPr lang="cs-CZ" sz="2600" dirty="0" smtClean="0"/>
              <a:t> vezme do krematoria svou dceru, odtud je odvezen do ústavu pro choromyslné, kde přežije válku</a:t>
            </a:r>
          </a:p>
          <a:p>
            <a:pPr>
              <a:buFont typeface="Wingdings" pitchFamily="2" charset="2"/>
              <a:buChar char="Ø"/>
            </a:pPr>
            <a:r>
              <a:rPr lang="cs-CZ" sz="2600" dirty="0" smtClean="0"/>
              <a:t> v závěru sleduje v německém sanitním voze vyhublé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86800" cy="841248"/>
          </a:xfrm>
        </p:spPr>
        <p:txBody>
          <a:bodyPr/>
          <a:lstStyle/>
          <a:p>
            <a:r>
              <a:rPr lang="cs-CZ" dirty="0" err="1" smtClean="0"/>
              <a:t>ladislav</a:t>
            </a:r>
            <a:r>
              <a:rPr lang="cs-CZ" dirty="0" smtClean="0"/>
              <a:t> fuks (1923-1994)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95536" y="1124744"/>
            <a:ext cx="792088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/>
              <a:t>lidi, vracející se z koncentráku – stále je přesvědčen o svém mesiášství</a:t>
            </a:r>
          </a:p>
          <a:p>
            <a:endParaRPr lang="cs-CZ" sz="1000" b="1" dirty="0" smtClean="0"/>
          </a:p>
          <a:p>
            <a:r>
              <a:rPr lang="cs-CZ" sz="2400" b="1" dirty="0" smtClean="0"/>
              <a:t>ÚKOL Č. 4 - POKUSTE SE NA ZÁKLADĚ ZNALOSTI DÍLA POSTIHNOUT HLAVNÍ MYŠLENKU ČI ÚČEL KNIHY.</a:t>
            </a:r>
          </a:p>
          <a:p>
            <a:endParaRPr lang="cs-CZ" sz="1000" b="1" dirty="0" smtClean="0"/>
          </a:p>
          <a:p>
            <a:pPr>
              <a:buFont typeface="Wingdings" pitchFamily="2" charset="2"/>
              <a:buChar char="Ø"/>
            </a:pPr>
            <a:r>
              <a:rPr lang="cs-CZ" sz="2600" dirty="0" smtClean="0"/>
              <a:t>jazyk – striktně spisovný; vyprávění v </a:t>
            </a:r>
            <a:r>
              <a:rPr lang="cs-CZ" sz="2600" dirty="0" err="1" smtClean="0"/>
              <a:t>er</a:t>
            </a:r>
            <a:r>
              <a:rPr lang="cs-CZ" sz="2600" dirty="0" smtClean="0"/>
              <a:t>-formě</a:t>
            </a:r>
          </a:p>
          <a:p>
            <a:pPr>
              <a:buFont typeface="Wingdings" pitchFamily="2" charset="2"/>
              <a:buChar char="Ø"/>
            </a:pPr>
            <a:r>
              <a:rPr lang="cs-CZ" sz="2600" dirty="0" smtClean="0"/>
              <a:t> odlišnost hlavního hrdiny je naznačena mnoha způsoby – přezdívky, které dává svým blízkým; krematoriu říká Chrám smrti; nemá na věci vlastní názor – výrazně se nechává ovlivňovat cizími názory; přílišná sterilita chování a absence projevů citů; omlouvá své činy záchranou světa ve jménu vyšších zájmů, které ostatní nechápou</a:t>
            </a:r>
          </a:p>
          <a:p>
            <a:pPr>
              <a:buFont typeface="Wingdings" pitchFamily="2" charset="2"/>
              <a:buChar char="Ø"/>
            </a:pPr>
            <a:r>
              <a:rPr lang="cs-CZ" sz="2600" dirty="0" smtClean="0"/>
              <a:t> propojování reality se sny, halucinacemi, iluzemi</a:t>
            </a:r>
            <a:endParaRPr lang="cs-CZ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51520" y="332656"/>
            <a:ext cx="85689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Použitá literatura:</a:t>
            </a:r>
          </a:p>
          <a:p>
            <a:r>
              <a:rPr lang="cs-CZ" dirty="0" smtClean="0"/>
              <a:t>http://cs.wikipedia.org/wiki/Ladislav_Fuks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cesky</a:t>
            </a:r>
            <a:r>
              <a:rPr lang="cs-CZ" dirty="0" smtClean="0"/>
              <a:t>-jazyk.</a:t>
            </a:r>
            <a:r>
              <a:rPr lang="cs-CZ" dirty="0" err="1" smtClean="0"/>
              <a:t>cz</a:t>
            </a:r>
            <a:r>
              <a:rPr lang="cs-CZ" dirty="0" smtClean="0"/>
              <a:t>/</a:t>
            </a:r>
            <a:r>
              <a:rPr lang="cs-CZ" dirty="0" err="1" smtClean="0"/>
              <a:t>zivotopisy</a:t>
            </a:r>
            <a:r>
              <a:rPr lang="cs-CZ" dirty="0" smtClean="0"/>
              <a:t>/</a:t>
            </a:r>
            <a:r>
              <a:rPr lang="cs-CZ" dirty="0" err="1" smtClean="0"/>
              <a:t>ladislav</a:t>
            </a:r>
            <a:r>
              <a:rPr lang="cs-CZ" dirty="0" smtClean="0"/>
              <a:t>-fuks.</a:t>
            </a:r>
            <a:r>
              <a:rPr lang="cs-CZ" dirty="0" err="1" smtClean="0"/>
              <a:t>html</a:t>
            </a:r>
            <a:endParaRPr lang="cs-CZ" dirty="0" smtClean="0"/>
          </a:p>
          <a:p>
            <a:r>
              <a:rPr lang="cs-CZ" dirty="0" smtClean="0"/>
              <a:t>http://referaty-seminarky.sk/ladislav-fuks-spalovac-mrtvol/</a:t>
            </a:r>
          </a:p>
          <a:p>
            <a:r>
              <a:rPr lang="cs-CZ" dirty="0" smtClean="0"/>
              <a:t>http://cs.wikipedia.org/wiki/St%C3%A1tn%C3%AD_bezpe%C4%8Dnost</a:t>
            </a:r>
          </a:p>
          <a:p>
            <a:r>
              <a:rPr lang="cs-CZ" dirty="0" smtClean="0"/>
              <a:t>http://www.rozbor-</a:t>
            </a:r>
            <a:r>
              <a:rPr lang="cs-CZ" dirty="0" err="1" smtClean="0"/>
              <a:t>dila.cz</a:t>
            </a:r>
            <a:r>
              <a:rPr lang="cs-CZ" dirty="0" smtClean="0"/>
              <a:t>/</a:t>
            </a:r>
            <a:r>
              <a:rPr lang="cs-CZ" dirty="0" err="1" smtClean="0"/>
              <a:t>spalovac</a:t>
            </a:r>
            <a:r>
              <a:rPr lang="cs-CZ" dirty="0" smtClean="0"/>
              <a:t>-mrtvol-rozbor-</a:t>
            </a:r>
            <a:r>
              <a:rPr lang="cs-CZ" dirty="0" err="1" smtClean="0"/>
              <a:t>dila</a:t>
            </a:r>
            <a:r>
              <a:rPr lang="cs-CZ" dirty="0" smtClean="0"/>
              <a:t>-k-</a:t>
            </a:r>
            <a:r>
              <a:rPr lang="cs-CZ" dirty="0" err="1" smtClean="0"/>
              <a:t>maturite</a:t>
            </a:r>
            <a:r>
              <a:rPr lang="cs-CZ" dirty="0" smtClean="0"/>
              <a:t>-4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onlinevyukacestiny.cz</a:t>
            </a:r>
            <a:r>
              <a:rPr lang="cs-CZ" dirty="0" smtClean="0"/>
              <a:t>/2012/06/11/</a:t>
            </a:r>
            <a:r>
              <a:rPr lang="cs-CZ" dirty="0" err="1" smtClean="0"/>
              <a:t>ladislav</a:t>
            </a:r>
            <a:r>
              <a:rPr lang="cs-CZ" dirty="0" smtClean="0"/>
              <a:t>-fuks-</a:t>
            </a:r>
            <a:r>
              <a:rPr lang="cs-CZ" dirty="0" err="1" smtClean="0"/>
              <a:t>spalovac</a:t>
            </a:r>
            <a:r>
              <a:rPr lang="cs-CZ" dirty="0" smtClean="0"/>
              <a:t>-mrtvol-rozbor-</a:t>
            </a:r>
            <a:r>
              <a:rPr lang="cs-CZ" dirty="0" err="1" smtClean="0"/>
              <a:t>urceny</a:t>
            </a:r>
            <a:r>
              <a:rPr lang="cs-CZ" dirty="0" smtClean="0"/>
              <a:t>-pro-maturanty/</a:t>
            </a:r>
          </a:p>
          <a:p>
            <a:r>
              <a:rPr lang="cs-CZ" dirty="0" smtClean="0"/>
              <a:t>KLIMEŠ, L.: </a:t>
            </a:r>
            <a:r>
              <a:rPr lang="cs-CZ" i="1" dirty="0" smtClean="0"/>
              <a:t>Slovník cizích slov. </a:t>
            </a:r>
            <a:r>
              <a:rPr lang="cs-CZ" dirty="0" smtClean="0"/>
              <a:t>Praha 1995.</a:t>
            </a:r>
          </a:p>
          <a:p>
            <a:r>
              <a:rPr lang="cs-CZ" dirty="0" smtClean="0"/>
              <a:t>SLANAŘ, O. A KOL.: </a:t>
            </a:r>
            <a:r>
              <a:rPr lang="cs-CZ" i="1" dirty="0" smtClean="0"/>
              <a:t>Obsahy a rozbory děl (k LITERATUŘE – přehledu SŠ učiva). </a:t>
            </a:r>
            <a:r>
              <a:rPr lang="cs-CZ" dirty="0" smtClean="0"/>
              <a:t>Třebíč 2006.</a:t>
            </a:r>
          </a:p>
          <a:p>
            <a:r>
              <a:rPr lang="cs-CZ" dirty="0" smtClean="0"/>
              <a:t>PROKOP, V.:  </a:t>
            </a:r>
            <a:r>
              <a:rPr lang="cs-CZ" i="1" dirty="0" smtClean="0"/>
              <a:t>Přehled české literatury 20. století</a:t>
            </a:r>
            <a:r>
              <a:rPr lang="cs-CZ" dirty="0" smtClean="0"/>
              <a:t>. Sokolov </a:t>
            </a:r>
            <a:r>
              <a:rPr lang="cs-CZ" smtClean="0"/>
              <a:t>2001.</a:t>
            </a:r>
            <a:endParaRPr lang="cs-CZ" dirty="0" smtClean="0"/>
          </a:p>
          <a:p>
            <a:endParaRPr lang="cs-CZ" dirty="0"/>
          </a:p>
          <a:p>
            <a:r>
              <a:rPr lang="cs-CZ" b="1" dirty="0" smtClean="0"/>
              <a:t>Obrázky [cit. 04.02.2013]</a:t>
            </a:r>
          </a:p>
          <a:p>
            <a:r>
              <a:rPr lang="cs-CZ" dirty="0" smtClean="0"/>
              <a:t>obr. 1 - http://www.spisovatele.</a:t>
            </a:r>
            <a:r>
              <a:rPr lang="cs-CZ" dirty="0" err="1" smtClean="0"/>
              <a:t>cz</a:t>
            </a:r>
            <a:r>
              <a:rPr lang="cs-CZ" dirty="0" smtClean="0"/>
              <a:t>/</a:t>
            </a:r>
            <a:r>
              <a:rPr lang="cs-CZ" dirty="0" err="1" smtClean="0"/>
              <a:t>ladislav</a:t>
            </a:r>
            <a:r>
              <a:rPr lang="cs-CZ" dirty="0" smtClean="0"/>
              <a:t>-fuks#</a:t>
            </a:r>
            <a:r>
              <a:rPr lang="cs-CZ" dirty="0" err="1" smtClean="0"/>
              <a:t>cv</a:t>
            </a:r>
            <a:endParaRPr lang="cs-CZ" dirty="0" smtClean="0"/>
          </a:p>
          <a:p>
            <a:r>
              <a:rPr lang="cs-CZ" dirty="0" smtClean="0"/>
              <a:t>obr. 2 - http://www.</a:t>
            </a:r>
            <a:r>
              <a:rPr lang="cs-CZ" dirty="0" err="1" smtClean="0"/>
              <a:t>cbdb.cz</a:t>
            </a:r>
            <a:r>
              <a:rPr lang="cs-CZ" dirty="0" smtClean="0"/>
              <a:t>/autor-214-</a:t>
            </a:r>
            <a:r>
              <a:rPr lang="cs-CZ" dirty="0" err="1" smtClean="0"/>
              <a:t>ladislav</a:t>
            </a:r>
            <a:r>
              <a:rPr lang="cs-CZ" dirty="0" smtClean="0"/>
              <a:t>-fuks</a:t>
            </a:r>
          </a:p>
          <a:p>
            <a:r>
              <a:rPr lang="cs-CZ" dirty="0" smtClean="0"/>
              <a:t>obr. 3 - http://www.</a:t>
            </a:r>
            <a:r>
              <a:rPr lang="cs-CZ" dirty="0" err="1" smtClean="0"/>
              <a:t>bookfan.eu</a:t>
            </a:r>
            <a:r>
              <a:rPr lang="cs-CZ" dirty="0" smtClean="0"/>
              <a:t>/kniha/15128/</a:t>
            </a:r>
            <a:r>
              <a:rPr lang="cs-CZ" dirty="0" err="1" smtClean="0"/>
              <a:t>Spalovac</a:t>
            </a:r>
            <a:r>
              <a:rPr lang="cs-CZ" dirty="0" smtClean="0"/>
              <a:t>-mrtvol</a:t>
            </a:r>
          </a:p>
          <a:p>
            <a:r>
              <a:rPr lang="cs-CZ" dirty="0" smtClean="0"/>
              <a:t>obr. 4 - http://www.</a:t>
            </a:r>
            <a:r>
              <a:rPr lang="cs-CZ" dirty="0" err="1" smtClean="0"/>
              <a:t>bookfan.eu</a:t>
            </a:r>
            <a:r>
              <a:rPr lang="cs-CZ" dirty="0" smtClean="0"/>
              <a:t>/kniha/15127/Pan-</a:t>
            </a:r>
            <a:r>
              <a:rPr lang="cs-CZ" dirty="0" err="1" smtClean="0"/>
              <a:t>Theodor</a:t>
            </a:r>
            <a:r>
              <a:rPr lang="cs-CZ" dirty="0" smtClean="0"/>
              <a:t>-</a:t>
            </a:r>
            <a:r>
              <a:rPr lang="cs-CZ" dirty="0" err="1" smtClean="0"/>
              <a:t>Mundstock</a:t>
            </a:r>
            <a:endParaRPr lang="cs-CZ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208</TotalTime>
  <Words>776</Words>
  <Application>Microsoft Office PowerPoint</Application>
  <PresentationFormat>Předvádění na obrazovce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Cesta</vt:lpstr>
      <vt:lpstr>Snímek 1</vt:lpstr>
      <vt:lpstr>ladislav fuks (1923-1994)</vt:lpstr>
      <vt:lpstr>ladislav fuks (1923-1994)</vt:lpstr>
      <vt:lpstr>ladislav fuks (1923-1994)</vt:lpstr>
      <vt:lpstr>ladislav fuks (1923-1994)</vt:lpstr>
      <vt:lpstr>ladislav fuks (1923-1994)</vt:lpstr>
      <vt:lpstr>ladislav fuks (1923-1994)</vt:lpstr>
      <vt:lpstr>ladislav fuks (1923-1994)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Petra</dc:creator>
  <cp:lastModifiedBy>Petra</cp:lastModifiedBy>
  <cp:revision>28</cp:revision>
  <dcterms:created xsi:type="dcterms:W3CDTF">2013-02-04T18:34:26Z</dcterms:created>
  <dcterms:modified xsi:type="dcterms:W3CDTF">2013-03-08T16:45:59Z</dcterms:modified>
</cp:coreProperties>
</file>