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AC40C9-6DCF-4913-A6D7-A17E126C11F0}" type="datetimeFigureOut">
              <a:rPr lang="cs-CZ" smtClean="0"/>
              <a:pPr/>
              <a:t>31.3.2013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881E1B8-C5C6-4AD8-AE8C-06CD3E83ED9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  </a:t>
            </a:r>
            <a:b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39750" y="981075"/>
            <a:ext cx="813593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cs-CZ" b="1" dirty="0">
                <a:latin typeface="+mj-lt"/>
              </a:rPr>
              <a:t>Výukový materiál v rámci projektu OPVK 1.5 Peníze středním školám</a:t>
            </a:r>
          </a:p>
          <a:p>
            <a:r>
              <a:rPr kumimoji="0" lang="cs-CZ" b="1" dirty="0">
                <a:latin typeface="+mj-lt"/>
              </a:rPr>
              <a:t/>
            </a:r>
            <a:br>
              <a:rPr kumimoji="0" lang="cs-CZ" b="1" dirty="0">
                <a:latin typeface="+mj-lt"/>
              </a:rPr>
            </a:br>
            <a:r>
              <a:rPr kumimoji="0" lang="cs-CZ" b="1" dirty="0">
                <a:latin typeface="+mj-lt"/>
              </a:rPr>
              <a:t>Číslo projektu:		CZ.1.07/1.5.00/34.0883 </a:t>
            </a:r>
          </a:p>
          <a:p>
            <a:r>
              <a:rPr kumimoji="0" lang="cs-CZ" b="1" dirty="0">
                <a:latin typeface="+mj-lt"/>
              </a:rPr>
              <a:t>Název projektu:		Rozvoj vzdělanosti</a:t>
            </a:r>
          </a:p>
          <a:p>
            <a:r>
              <a:rPr kumimoji="0" lang="cs-CZ" b="1" dirty="0">
                <a:latin typeface="+mj-lt"/>
              </a:rPr>
              <a:t>Číslo šablony:   		III/2</a:t>
            </a:r>
            <a:br>
              <a:rPr kumimoji="0" lang="cs-CZ" b="1" dirty="0">
                <a:latin typeface="+mj-lt"/>
              </a:rPr>
            </a:br>
            <a:r>
              <a:rPr kumimoji="0" lang="cs-CZ" b="1" dirty="0">
                <a:latin typeface="+mj-lt"/>
              </a:rPr>
              <a:t>Datum vytvoření:	</a:t>
            </a:r>
            <a:r>
              <a:rPr kumimoji="0" lang="cs-CZ" b="1" dirty="0" smtClean="0">
                <a:latin typeface="+mj-lt"/>
              </a:rPr>
              <a:t>	06.02.2013</a:t>
            </a:r>
            <a:r>
              <a:rPr kumimoji="0" lang="cs-CZ" b="1" dirty="0">
                <a:latin typeface="+mj-lt"/>
              </a:rPr>
              <a:t/>
            </a:r>
            <a:br>
              <a:rPr kumimoji="0" lang="cs-CZ" b="1" dirty="0">
                <a:latin typeface="+mj-lt"/>
              </a:rPr>
            </a:br>
            <a:r>
              <a:rPr kumimoji="0" lang="cs-CZ" b="1" dirty="0">
                <a:latin typeface="+mj-lt"/>
              </a:rPr>
              <a:t>Autor:			Mgr. Petra Zemánková</a:t>
            </a:r>
            <a:br>
              <a:rPr kumimoji="0" lang="cs-CZ" b="1" dirty="0">
                <a:latin typeface="+mj-lt"/>
              </a:rPr>
            </a:br>
            <a:r>
              <a:rPr kumimoji="0" lang="cs-CZ" b="1" dirty="0">
                <a:latin typeface="+mj-lt"/>
              </a:rPr>
              <a:t>Určeno pro předmět:     </a:t>
            </a:r>
            <a:r>
              <a:rPr kumimoji="0" lang="cs-CZ" b="1" dirty="0" smtClean="0">
                <a:latin typeface="+mj-lt"/>
              </a:rPr>
              <a:t>	Český jazyk a literatura</a:t>
            </a:r>
            <a:r>
              <a:rPr kumimoji="0" lang="cs-CZ" b="1" dirty="0">
                <a:latin typeface="+mj-lt"/>
              </a:rPr>
              <a:t/>
            </a:r>
            <a:br>
              <a:rPr kumimoji="0" lang="cs-CZ" b="1" dirty="0">
                <a:latin typeface="+mj-lt"/>
              </a:rPr>
            </a:br>
            <a:r>
              <a:rPr kumimoji="0" lang="cs-CZ" b="1" dirty="0">
                <a:latin typeface="+mj-lt"/>
              </a:rPr>
              <a:t>Tematická oblast:	</a:t>
            </a:r>
            <a:r>
              <a:rPr kumimoji="0" lang="cs-CZ" b="1" dirty="0" smtClean="0">
                <a:latin typeface="+mj-lt"/>
              </a:rPr>
              <a:t>	Česká literatura </a:t>
            </a:r>
            <a:r>
              <a:rPr kumimoji="0" lang="cs-CZ" b="1" dirty="0">
                <a:latin typeface="+mj-lt"/>
              </a:rPr>
              <a:t>po roce 1945	 </a:t>
            </a:r>
          </a:p>
          <a:p>
            <a:r>
              <a:rPr kumimoji="0" lang="cs-CZ" b="1" dirty="0">
                <a:latin typeface="+mj-lt"/>
              </a:rPr>
              <a:t>Obor vzdělání:		</a:t>
            </a:r>
            <a:r>
              <a:rPr lang="cs-CZ" b="1" dirty="0" smtClean="0">
                <a:latin typeface="+mj-lt"/>
              </a:rPr>
              <a:t>Masér sportovní a rekondiční (69-41-L/02)</a:t>
            </a:r>
            <a:endParaRPr kumimoji="0" lang="cs-CZ" b="1" dirty="0">
              <a:latin typeface="+mj-lt"/>
            </a:endParaRPr>
          </a:p>
          <a:p>
            <a:r>
              <a:rPr kumimoji="0" lang="cs-CZ" b="1" dirty="0">
                <a:latin typeface="+mj-lt"/>
              </a:rPr>
              <a:t>			4. ročník</a:t>
            </a:r>
            <a:br>
              <a:rPr kumimoji="0" lang="cs-CZ" b="1" dirty="0">
                <a:latin typeface="+mj-lt"/>
              </a:rPr>
            </a:br>
            <a:r>
              <a:rPr kumimoji="0" lang="cs-CZ" b="1" dirty="0">
                <a:latin typeface="+mj-lt"/>
              </a:rPr>
              <a:t>                                            </a:t>
            </a:r>
            <a:br>
              <a:rPr kumimoji="0" lang="cs-CZ" b="1" dirty="0">
                <a:latin typeface="+mj-lt"/>
              </a:rPr>
            </a:br>
            <a:r>
              <a:rPr kumimoji="0" lang="cs-CZ" b="1" dirty="0">
                <a:latin typeface="+mj-lt"/>
              </a:rPr>
              <a:t>Název výukového materiálu: </a:t>
            </a:r>
            <a:endParaRPr kumimoji="0" lang="cs-CZ" b="1" dirty="0" smtClean="0">
              <a:latin typeface="+mj-lt"/>
            </a:endParaRPr>
          </a:p>
          <a:p>
            <a:r>
              <a:rPr kumimoji="0" lang="cs-CZ" b="1" dirty="0" smtClean="0">
                <a:latin typeface="+mj-lt"/>
              </a:rPr>
              <a:t>			Židovská literatura – Ota Pavel – učební materiál	</a:t>
            </a:r>
            <a:r>
              <a:rPr lang="cs-CZ" b="1" dirty="0">
                <a:latin typeface="+mj-lt"/>
              </a:rPr>
              <a:t> </a:t>
            </a:r>
            <a:r>
              <a:rPr lang="cs-CZ" b="1" dirty="0" smtClean="0">
                <a:latin typeface="+mj-lt"/>
              </a:rPr>
              <a:t>		</a:t>
            </a:r>
            <a:r>
              <a:rPr kumimoji="0" lang="cs-CZ" b="1" dirty="0" smtClean="0">
                <a:latin typeface="+mj-lt"/>
              </a:rPr>
              <a:t>s úkolem</a:t>
            </a:r>
            <a:r>
              <a:rPr kumimoji="0" lang="cs-CZ" b="1" dirty="0">
                <a:latin typeface="+mj-lt"/>
              </a:rPr>
              <a:t/>
            </a:r>
            <a:br>
              <a:rPr kumimoji="0" lang="cs-CZ" b="1" dirty="0">
                <a:latin typeface="+mj-lt"/>
              </a:rPr>
            </a:br>
            <a:endParaRPr kumimoji="0" lang="cs-CZ" b="1" dirty="0">
              <a:latin typeface="+mj-lt"/>
            </a:endParaRPr>
          </a:p>
          <a:p>
            <a:r>
              <a:rPr kumimoji="0" lang="cs-CZ" b="1" dirty="0">
                <a:latin typeface="+mj-lt"/>
              </a:rPr>
              <a:t>Popis využití: 		prezentace </a:t>
            </a:r>
            <a:r>
              <a:rPr kumimoji="0" lang="cs-CZ" b="1" dirty="0" smtClean="0">
                <a:latin typeface="+mj-lt"/>
              </a:rPr>
              <a:t>s </a:t>
            </a:r>
            <a:r>
              <a:rPr kumimoji="0" lang="cs-CZ" b="1" dirty="0">
                <a:latin typeface="+mj-lt"/>
              </a:rPr>
              <a:t>využitím </a:t>
            </a:r>
            <a:r>
              <a:rPr kumimoji="0" lang="cs-CZ" b="1" dirty="0" err="1">
                <a:latin typeface="+mj-lt"/>
              </a:rPr>
              <a:t>dataprojektoru</a:t>
            </a:r>
            <a:r>
              <a:rPr kumimoji="0" lang="cs-CZ" b="1" dirty="0">
                <a:latin typeface="+mj-lt"/>
              </a:rPr>
              <a:t> a </a:t>
            </a:r>
            <a:r>
              <a:rPr kumimoji="0" lang="cs-CZ" b="1" dirty="0" smtClean="0">
                <a:latin typeface="+mj-lt"/>
              </a:rPr>
              <a:t>				notebooku</a:t>
            </a:r>
            <a:endParaRPr kumimoji="0" lang="cs-CZ" b="1" dirty="0">
              <a:latin typeface="+mj-lt"/>
            </a:endParaRPr>
          </a:p>
          <a:p>
            <a:endParaRPr kumimoji="0" lang="cs-CZ" b="1" dirty="0">
              <a:latin typeface="+mj-lt"/>
            </a:endParaRPr>
          </a:p>
          <a:p>
            <a:r>
              <a:rPr kumimoji="0" lang="cs-CZ" b="1" dirty="0">
                <a:latin typeface="+mj-lt"/>
              </a:rPr>
              <a:t>Čas:  </a:t>
            </a:r>
            <a:r>
              <a:rPr kumimoji="0" lang="cs-CZ" b="1" dirty="0" smtClean="0">
                <a:latin typeface="+mj-lt"/>
              </a:rPr>
              <a:t>			20 </a:t>
            </a:r>
            <a:r>
              <a:rPr kumimoji="0" lang="cs-CZ" b="1" dirty="0">
                <a:latin typeface="+mj-lt"/>
              </a:rPr>
              <a:t>minut</a:t>
            </a:r>
            <a:br>
              <a:rPr kumimoji="0" lang="cs-CZ" b="1" dirty="0">
                <a:latin typeface="+mj-lt"/>
              </a:rPr>
            </a:br>
            <a:endParaRPr kumimoji="0" lang="cs-CZ" b="1" dirty="0">
              <a:latin typeface="+mj-lt"/>
            </a:endParaRPr>
          </a:p>
        </p:txBody>
      </p:sp>
      <p:sp>
        <p:nvSpPr>
          <p:cNvPr id="4" name="TextovéPole 7"/>
          <p:cNvSpPr txBox="1">
            <a:spLocks noChangeArrowheads="1"/>
          </p:cNvSpPr>
          <p:nvPr/>
        </p:nvSpPr>
        <p:spPr bwMode="auto">
          <a:xfrm>
            <a:off x="4211960" y="476250"/>
            <a:ext cx="42478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cs-CZ" dirty="0" smtClean="0"/>
              <a:t>VY_32_INOVACE_ČJM4_4860_ZEM</a:t>
            </a:r>
            <a:endParaRPr lang="cs-CZ" dirty="0"/>
          </a:p>
        </p:txBody>
      </p:sp>
      <p:pic>
        <p:nvPicPr>
          <p:cNvPr id="6" name="Obrázek 5" descr="loga_sablony_pruhled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3635896" cy="8096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OTA PAVEL (1930-1973)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vlastním jménem Otto </a:t>
            </a:r>
            <a:r>
              <a:rPr lang="cs-CZ" dirty="0" err="1" smtClean="0"/>
              <a:t>Popper</a:t>
            </a:r>
            <a:endParaRPr lang="cs-CZ" dirty="0" smtClean="0"/>
          </a:p>
          <a:p>
            <a:r>
              <a:rPr lang="cs-CZ" dirty="0" smtClean="0"/>
              <a:t>židovského původu (po otci – matka </a:t>
            </a:r>
          </a:p>
          <a:p>
            <a:pPr>
              <a:buNone/>
            </a:pPr>
            <a:r>
              <a:rPr lang="cs-CZ" dirty="0" smtClean="0"/>
              <a:t>	Židovka nebyla)</a:t>
            </a:r>
          </a:p>
          <a:p>
            <a:r>
              <a:rPr lang="cs-CZ" dirty="0" smtClean="0"/>
              <a:t>prozaik, publicista, reportér</a:t>
            </a:r>
          </a:p>
          <a:p>
            <a:r>
              <a:rPr lang="cs-CZ" dirty="0" smtClean="0"/>
              <a:t>narodil se jako třetí, nejmladší syn </a:t>
            </a:r>
          </a:p>
          <a:p>
            <a:pPr>
              <a:buNone/>
            </a:pPr>
            <a:r>
              <a:rPr lang="cs-CZ" dirty="0" smtClean="0"/>
              <a:t>	obchodního cestujícího Lea </a:t>
            </a:r>
            <a:r>
              <a:rPr lang="cs-CZ" dirty="0" err="1" smtClean="0"/>
              <a:t>Poppera</a:t>
            </a:r>
            <a:endParaRPr lang="cs-CZ" dirty="0" smtClean="0"/>
          </a:p>
          <a:p>
            <a:r>
              <a:rPr lang="cs-CZ" dirty="0" smtClean="0"/>
              <a:t>rodina se přestěhovala do Buštěhradu (u Kladna)</a:t>
            </a:r>
          </a:p>
          <a:p>
            <a:r>
              <a:rPr lang="cs-CZ" dirty="0" smtClean="0"/>
              <a:t>během 2. světové války byli starší bratři (Jiří, Hugo) a otec deportováni do Terezína</a:t>
            </a:r>
          </a:p>
          <a:p>
            <a:r>
              <a:rPr lang="cs-CZ" dirty="0" smtClean="0"/>
              <a:t>všichni tři se po válce vrátili živí domů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obr.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412776"/>
            <a:ext cx="2211996" cy="24836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7308304" y="40050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obr. 1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OTA PAVEL (1930-1973)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doporučení Arnošta </a:t>
            </a:r>
            <a:r>
              <a:rPr lang="cs-CZ" dirty="0" err="1" smtClean="0"/>
              <a:t>Lustiga</a:t>
            </a:r>
            <a:r>
              <a:rPr lang="cs-CZ" dirty="0" smtClean="0"/>
              <a:t> začal po válce pracovat jako sportovní redaktor do českého rozhlasu (velmi se zajímal o sport, sám byl vášnivým hokejistou, fotbalistou)</a:t>
            </a:r>
          </a:p>
          <a:p>
            <a:r>
              <a:rPr lang="cs-CZ" dirty="0" smtClean="0"/>
              <a:t>pak psal např. pro týdeník Stadion či časopis Československý voják</a:t>
            </a:r>
          </a:p>
          <a:p>
            <a:r>
              <a:rPr lang="cs-CZ" dirty="0" smtClean="0"/>
              <a:t>v roce 1964 onemocněl maniodepresivní psychózou</a:t>
            </a:r>
          </a:p>
          <a:p>
            <a:r>
              <a:rPr lang="cs-CZ" dirty="0" smtClean="0"/>
              <a:t>byl šestnáctkrát hospitalizován v léčebně na psychiatrii</a:t>
            </a:r>
          </a:p>
          <a:p>
            <a:r>
              <a:rPr lang="cs-CZ" dirty="0" smtClean="0"/>
              <a:t>první záchvat dostal na zimních olympijských hrách v Innsbrucku, kde zapálil v horách selskou usedlost (byl tam jako sportovní redaktor)</a:t>
            </a:r>
          </a:p>
          <a:p>
            <a:r>
              <a:rPr lang="cs-CZ" dirty="0" smtClean="0"/>
              <a:t>umřel v Bohnicích na srdeční infarkt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OTA PAVEL (1930-1973)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nejprve psal </a:t>
            </a:r>
            <a:r>
              <a:rPr lang="cs-CZ" b="1" dirty="0" smtClean="0"/>
              <a:t>knihy ze sportovního prostředí </a:t>
            </a:r>
          </a:p>
          <a:p>
            <a:r>
              <a:rPr lang="cs-CZ" dirty="0" smtClean="0"/>
              <a:t>později pokračoval </a:t>
            </a:r>
            <a:r>
              <a:rPr lang="cs-CZ" b="1" dirty="0" smtClean="0"/>
              <a:t>autobiografickými knihami </a:t>
            </a:r>
          </a:p>
          <a:p>
            <a:pPr>
              <a:buNone/>
            </a:pPr>
            <a:r>
              <a:rPr lang="cs-CZ" b="1" dirty="0" smtClean="0"/>
              <a:t>	z prostředí svého dětství - </a:t>
            </a:r>
            <a:r>
              <a:rPr lang="cs-CZ" b="1" dirty="0" err="1" smtClean="0"/>
              <a:t>Křivoklátska</a:t>
            </a:r>
            <a:endParaRPr lang="cs-CZ" b="1" dirty="0" smtClean="0"/>
          </a:p>
          <a:p>
            <a:r>
              <a:rPr lang="cs-CZ" dirty="0" smtClean="0"/>
              <a:t>prvotinou z této skupiny je povídková kniha </a:t>
            </a:r>
          </a:p>
          <a:p>
            <a:pPr>
              <a:buNone/>
            </a:pPr>
            <a:r>
              <a:rPr lang="cs-CZ" b="1" dirty="0" smtClean="0"/>
              <a:t>	SMRT KRÁSNÝCH SRNCŮ (1971) </a:t>
            </a:r>
            <a:r>
              <a:rPr lang="cs-CZ" dirty="0" smtClean="0"/>
              <a:t>– zaměřeno na život autorova otce Lea; napsáno v psychiatrické léčebně</a:t>
            </a:r>
            <a:endParaRPr lang="cs-CZ" b="1" dirty="0" smtClean="0"/>
          </a:p>
          <a:p>
            <a:r>
              <a:rPr lang="cs-CZ" dirty="0" smtClean="0"/>
              <a:t>další kniha se jmenuje </a:t>
            </a:r>
            <a:r>
              <a:rPr lang="cs-CZ" b="1" dirty="0" smtClean="0"/>
              <a:t>JAK JSEM POTKAL RYBY (1974) </a:t>
            </a:r>
            <a:r>
              <a:rPr lang="cs-CZ" dirty="0" smtClean="0"/>
              <a:t>– zaměřena především na život samotného autora – především rybaření</a:t>
            </a:r>
            <a:endParaRPr lang="cs-CZ" b="1" dirty="0" smtClean="0"/>
          </a:p>
          <a:p>
            <a:r>
              <a:rPr lang="cs-CZ" dirty="0" smtClean="0"/>
              <a:t>po jeho smrti vyšlo několik souborů jeho děl – např. </a:t>
            </a:r>
            <a:r>
              <a:rPr lang="cs-CZ" b="1" dirty="0" smtClean="0"/>
              <a:t>ZLATÍ ÚHOŘI (1985)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obr.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332656"/>
            <a:ext cx="13589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ovéPole 4"/>
          <p:cNvSpPr txBox="1"/>
          <p:nvPr/>
        </p:nvSpPr>
        <p:spPr>
          <a:xfrm>
            <a:off x="8100392" y="22768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obr. 2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OTA PAVEL (1930-1973)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dirty="0" smtClean="0"/>
              <a:t>SMRT KRÁSNÝCH SRNCŮ</a:t>
            </a:r>
          </a:p>
          <a:p>
            <a:r>
              <a:rPr lang="cs-CZ" dirty="0" smtClean="0"/>
              <a:t>povídková kniha </a:t>
            </a:r>
          </a:p>
          <a:p>
            <a:r>
              <a:rPr lang="cs-CZ" dirty="0" smtClean="0"/>
              <a:t>obsahuje 7 povídek (původně jich bylo devět, dvě z nich však neprošly cenzurou – </a:t>
            </a:r>
            <a:r>
              <a:rPr lang="cs-CZ" b="1" dirty="0" smtClean="0"/>
              <a:t>Prase nebude! </a:t>
            </a:r>
            <a:r>
              <a:rPr lang="cs-CZ" dirty="0" smtClean="0"/>
              <a:t>a </a:t>
            </a:r>
            <a:r>
              <a:rPr lang="cs-CZ" b="1" dirty="0" smtClean="0"/>
              <a:t>Běh Prahou</a:t>
            </a:r>
            <a:r>
              <a:rPr lang="cs-CZ" dirty="0" smtClean="0"/>
              <a:t>):</a:t>
            </a:r>
          </a:p>
          <a:p>
            <a:pPr lvl="1"/>
            <a:r>
              <a:rPr lang="cs-CZ" b="1" dirty="0" smtClean="0"/>
              <a:t>Nejdražší ve střední Evropě</a:t>
            </a:r>
          </a:p>
          <a:p>
            <a:pPr lvl="1"/>
            <a:r>
              <a:rPr lang="cs-CZ" b="1" dirty="0" smtClean="0"/>
              <a:t>Ve službách Švédska</a:t>
            </a:r>
          </a:p>
          <a:p>
            <a:pPr lvl="1"/>
            <a:r>
              <a:rPr lang="cs-CZ" b="1" dirty="0" smtClean="0"/>
              <a:t>Smrt krásných srnců</a:t>
            </a:r>
          </a:p>
          <a:p>
            <a:pPr lvl="1"/>
            <a:r>
              <a:rPr lang="cs-CZ" b="1" dirty="0" smtClean="0"/>
              <a:t>Kapři pro wehrmacht</a:t>
            </a:r>
          </a:p>
          <a:p>
            <a:pPr lvl="1"/>
            <a:r>
              <a:rPr lang="cs-CZ" b="1" dirty="0" smtClean="0"/>
              <a:t>Jak jsme se střetli s Vlky</a:t>
            </a:r>
          </a:p>
          <a:p>
            <a:pPr lvl="1"/>
            <a:r>
              <a:rPr lang="cs-CZ" b="1" dirty="0" smtClean="0"/>
              <a:t>Otázka hmyzu vyřešena</a:t>
            </a:r>
          </a:p>
          <a:p>
            <a:pPr lvl="1"/>
            <a:r>
              <a:rPr lang="cs-CZ" b="1" dirty="0" smtClean="0"/>
              <a:t>Králíci </a:t>
            </a:r>
            <a:r>
              <a:rPr lang="cs-CZ" b="1" smtClean="0"/>
              <a:t>s </a:t>
            </a:r>
            <a:r>
              <a:rPr lang="cs-CZ" b="1" smtClean="0"/>
              <a:t>moudrýma </a:t>
            </a:r>
            <a:r>
              <a:rPr lang="cs-CZ" b="1" dirty="0" smtClean="0"/>
              <a:t>očima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obr.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068960"/>
            <a:ext cx="1884784" cy="289000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380312" y="56612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3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OTA PAVEL (1930-1973)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zde zachycen svět autorova dětství </a:t>
            </a:r>
          </a:p>
          <a:p>
            <a:r>
              <a:rPr lang="cs-CZ" dirty="0" smtClean="0"/>
              <a:t>O. Pavel strávil své dětství u strejdy – </a:t>
            </a:r>
          </a:p>
          <a:p>
            <a:pPr>
              <a:buNone/>
            </a:pPr>
            <a:r>
              <a:rPr lang="cs-CZ" dirty="0" smtClean="0"/>
              <a:t>	převozníka, krále pytláků, majitele </a:t>
            </a:r>
          </a:p>
          <a:p>
            <a:pPr>
              <a:buNone/>
            </a:pPr>
            <a:r>
              <a:rPr lang="cs-CZ" dirty="0" smtClean="0"/>
              <a:t>	německého ovčáka Holana, milovníka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Křivoklátska</a:t>
            </a:r>
            <a:r>
              <a:rPr lang="cs-CZ" dirty="0" smtClean="0"/>
              <a:t> a Berounska Karla Proška</a:t>
            </a:r>
          </a:p>
          <a:p>
            <a:r>
              <a:rPr lang="cs-CZ" dirty="0" smtClean="0"/>
              <a:t>hlavní postava – otec Leo </a:t>
            </a:r>
            <a:r>
              <a:rPr lang="cs-CZ" dirty="0" err="1" smtClean="0"/>
              <a:t>Popper</a:t>
            </a:r>
            <a:r>
              <a:rPr lang="cs-CZ" dirty="0" smtClean="0"/>
              <a:t> – </a:t>
            </a:r>
          </a:p>
          <a:p>
            <a:pPr>
              <a:buNone/>
            </a:pPr>
            <a:r>
              <a:rPr lang="cs-CZ" dirty="0" smtClean="0"/>
              <a:t>	obchodní cestující se smyslem pro humor, </a:t>
            </a:r>
          </a:p>
          <a:p>
            <a:pPr>
              <a:buNone/>
            </a:pPr>
            <a:r>
              <a:rPr lang="cs-CZ" dirty="0" smtClean="0"/>
              <a:t>	milostnými avantýrami, láskou k rybaření a přírodě vůbec</a:t>
            </a:r>
          </a:p>
          <a:p>
            <a:r>
              <a:rPr lang="cs-CZ" dirty="0" smtClean="0"/>
              <a:t>jeho manželka je velmi tolerantní žena, milující svou rodinu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obr.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1556792"/>
            <a:ext cx="1800200" cy="259228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948264" y="42210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obr. 4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OTA PAVEL (1930-1973)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použita </a:t>
            </a:r>
            <a:r>
              <a:rPr lang="cs-CZ" dirty="0" err="1" smtClean="0"/>
              <a:t>ich</a:t>
            </a:r>
            <a:r>
              <a:rPr lang="cs-CZ" dirty="0" smtClean="0"/>
              <a:t>-forma – díky pohledu malého kluka i tragické situace vyznívají smírně, </a:t>
            </a:r>
            <a:r>
              <a:rPr lang="cs-CZ" dirty="0" err="1" smtClean="0"/>
              <a:t>odlehčeně</a:t>
            </a:r>
            <a:r>
              <a:rPr lang="cs-CZ" dirty="0" smtClean="0"/>
              <a:t>, ne tak krutě</a:t>
            </a:r>
          </a:p>
          <a:p>
            <a:r>
              <a:rPr lang="cs-CZ" dirty="0" smtClean="0"/>
              <a:t>vyprávěno chronologicky – v době Protektorátu Čechy a Morava</a:t>
            </a:r>
          </a:p>
          <a:p>
            <a:r>
              <a:rPr lang="cs-CZ" dirty="0" smtClean="0"/>
              <a:t>hovorový jazyk, hantýrka česko-židovských obchodníků</a:t>
            </a:r>
          </a:p>
          <a:p>
            <a:r>
              <a:rPr lang="cs-CZ" dirty="0" smtClean="0"/>
              <a:t>některé pasáže jsou hodně poetické</a:t>
            </a:r>
          </a:p>
          <a:p>
            <a:r>
              <a:rPr lang="cs-CZ" dirty="0" smtClean="0"/>
              <a:t>obdivně se staví k vodě, rybaření, kriticky k okupaci</a:t>
            </a:r>
          </a:p>
          <a:p>
            <a:r>
              <a:rPr lang="cs-CZ" dirty="0" smtClean="0"/>
              <a:t>základní rysy tvorby – něžnost, laskavost, upřímnost, opravdovost</a:t>
            </a:r>
          </a:p>
          <a:p>
            <a:r>
              <a:rPr lang="cs-CZ" dirty="0" smtClean="0"/>
              <a:t>příběhy jsou prosté, hluboce lidské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OTA PAVEL (1930-1973)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prostředí děje – Praha, Buštěhrad, </a:t>
            </a:r>
            <a:r>
              <a:rPr lang="cs-CZ" dirty="0" err="1" smtClean="0"/>
              <a:t>Křivoklátsko</a:t>
            </a:r>
            <a:r>
              <a:rPr lang="cs-CZ" dirty="0" smtClean="0"/>
              <a:t>, Berounsko</a:t>
            </a:r>
          </a:p>
          <a:p>
            <a:r>
              <a:rPr lang="cs-CZ" dirty="0" smtClean="0"/>
              <a:t>podle některých příroda není jen kulisou, ale spolutvůrcem povídky (dalo by se říct hlavním hrdinou)</a:t>
            </a:r>
          </a:p>
          <a:p>
            <a:r>
              <a:rPr lang="cs-CZ" dirty="0" smtClean="0"/>
              <a:t>některé povídky byly zfilmovány </a:t>
            </a:r>
            <a:r>
              <a:rPr lang="cs-CZ" b="1" dirty="0" smtClean="0"/>
              <a:t>Karlem </a:t>
            </a:r>
            <a:r>
              <a:rPr lang="cs-CZ" b="1" dirty="0" err="1" smtClean="0"/>
              <a:t>Kachyňou</a:t>
            </a:r>
            <a:r>
              <a:rPr lang="cs-CZ" b="1" dirty="0" smtClean="0"/>
              <a:t> </a:t>
            </a:r>
            <a:r>
              <a:rPr lang="cs-CZ" dirty="0" smtClean="0"/>
              <a:t>(1986) - stejnojmenný film Smrt krásných srnců</a:t>
            </a:r>
          </a:p>
          <a:p>
            <a:pPr algn="ctr"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ÚKOL - NAJDĚTE DOKLADY PRO TVRZENÍ, ŽE PAVLOVO DÍLO JE AUTOBIOGRAFICKÉ – NA ZÁKLADĚ ČETBY A ZNALOSTI DÍLA OTY PAVLA.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476672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POUŽITÁ LITERATURA: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otapavel.cz</a:t>
            </a:r>
            <a:r>
              <a:rPr lang="cs-CZ" dirty="0" smtClean="0"/>
              <a:t>/</a:t>
            </a:r>
            <a:r>
              <a:rPr lang="cs-CZ" dirty="0" err="1" smtClean="0"/>
              <a:t>ota.html</a:t>
            </a:r>
            <a:endParaRPr lang="cs-CZ" dirty="0" smtClean="0"/>
          </a:p>
          <a:p>
            <a:r>
              <a:rPr lang="cs-CZ" dirty="0" smtClean="0"/>
              <a:t>http://cs.wikipedia.org/wiki/Ota_Pavel</a:t>
            </a:r>
          </a:p>
          <a:p>
            <a:r>
              <a:rPr lang="cs-CZ" dirty="0" smtClean="0"/>
              <a:t>http://cs.wikipedia.org/wiki/Smrt_kr%C3%A1sn%C3%BDch_srnc%C5%AF_(kniha)</a:t>
            </a:r>
          </a:p>
          <a:p>
            <a:r>
              <a:rPr lang="cs-CZ" dirty="0" smtClean="0"/>
              <a:t>http://www.rozbor-</a:t>
            </a:r>
            <a:r>
              <a:rPr lang="cs-CZ" dirty="0" err="1" smtClean="0"/>
              <a:t>dila.cz</a:t>
            </a:r>
            <a:r>
              <a:rPr lang="cs-CZ" dirty="0" smtClean="0"/>
              <a:t>/smrt-</a:t>
            </a:r>
            <a:r>
              <a:rPr lang="cs-CZ" dirty="0" err="1" smtClean="0"/>
              <a:t>krasnych</a:t>
            </a:r>
            <a:r>
              <a:rPr lang="cs-CZ" dirty="0" smtClean="0"/>
              <a:t>-</a:t>
            </a:r>
            <a:r>
              <a:rPr lang="cs-CZ" dirty="0" err="1" smtClean="0"/>
              <a:t>srncu</a:t>
            </a:r>
            <a:r>
              <a:rPr lang="cs-CZ" dirty="0" smtClean="0"/>
              <a:t>-rozbor-</a:t>
            </a:r>
            <a:r>
              <a:rPr lang="cs-CZ" dirty="0" err="1" smtClean="0"/>
              <a:t>dila</a:t>
            </a:r>
            <a:r>
              <a:rPr lang="cs-CZ" dirty="0" smtClean="0"/>
              <a:t>-k-</a:t>
            </a:r>
            <a:r>
              <a:rPr lang="cs-CZ" dirty="0" err="1" smtClean="0"/>
              <a:t>maturite</a:t>
            </a:r>
            <a:r>
              <a:rPr lang="cs-CZ" dirty="0" smtClean="0"/>
              <a:t>-5/</a:t>
            </a:r>
          </a:p>
          <a:p>
            <a:r>
              <a:rPr lang="cs-CZ" dirty="0" smtClean="0"/>
              <a:t>http://www.rozbor-</a:t>
            </a:r>
            <a:r>
              <a:rPr lang="cs-CZ" dirty="0" err="1" smtClean="0"/>
              <a:t>dila.cz</a:t>
            </a:r>
            <a:r>
              <a:rPr lang="cs-CZ" dirty="0" smtClean="0"/>
              <a:t>/smrt-</a:t>
            </a:r>
            <a:r>
              <a:rPr lang="cs-CZ" dirty="0" err="1" smtClean="0"/>
              <a:t>krasnych</a:t>
            </a:r>
            <a:r>
              <a:rPr lang="cs-CZ" dirty="0" smtClean="0"/>
              <a:t>-</a:t>
            </a:r>
            <a:r>
              <a:rPr lang="cs-CZ" dirty="0" err="1" smtClean="0"/>
              <a:t>srncu</a:t>
            </a:r>
            <a:r>
              <a:rPr lang="cs-CZ" dirty="0" smtClean="0"/>
              <a:t>-rozbor-</a:t>
            </a:r>
            <a:r>
              <a:rPr lang="cs-CZ" dirty="0" err="1" smtClean="0"/>
              <a:t>dila</a:t>
            </a:r>
            <a:r>
              <a:rPr lang="cs-CZ" dirty="0" smtClean="0"/>
              <a:t>/</a:t>
            </a:r>
          </a:p>
          <a:p>
            <a:r>
              <a:rPr lang="cs-CZ" dirty="0" smtClean="0"/>
              <a:t>http://www.rozbor-</a:t>
            </a:r>
            <a:r>
              <a:rPr lang="cs-CZ" dirty="0" err="1" smtClean="0"/>
              <a:t>dila.cz</a:t>
            </a:r>
            <a:r>
              <a:rPr lang="cs-CZ" dirty="0" smtClean="0"/>
              <a:t>/smrt-</a:t>
            </a:r>
            <a:r>
              <a:rPr lang="cs-CZ" dirty="0" err="1" smtClean="0"/>
              <a:t>krasnych</a:t>
            </a:r>
            <a:r>
              <a:rPr lang="cs-CZ" dirty="0" smtClean="0"/>
              <a:t>-</a:t>
            </a:r>
            <a:r>
              <a:rPr lang="cs-CZ" dirty="0" err="1" smtClean="0"/>
              <a:t>srncu</a:t>
            </a:r>
            <a:r>
              <a:rPr lang="cs-CZ" dirty="0" smtClean="0"/>
              <a:t>-rozbor-</a:t>
            </a:r>
            <a:r>
              <a:rPr lang="cs-CZ" dirty="0" err="1" smtClean="0"/>
              <a:t>dila</a:t>
            </a:r>
            <a:r>
              <a:rPr lang="cs-CZ" dirty="0" smtClean="0"/>
              <a:t>-k-</a:t>
            </a:r>
            <a:r>
              <a:rPr lang="cs-CZ" dirty="0" err="1" smtClean="0"/>
              <a:t>maturite</a:t>
            </a:r>
            <a:r>
              <a:rPr lang="cs-CZ" dirty="0" smtClean="0"/>
              <a:t>-2/</a:t>
            </a:r>
          </a:p>
          <a:p>
            <a:r>
              <a:rPr lang="cs-CZ" dirty="0" smtClean="0"/>
              <a:t>KLIMEŠ, L.: </a:t>
            </a:r>
            <a:r>
              <a:rPr lang="cs-CZ" i="1" dirty="0" smtClean="0"/>
              <a:t>Slovník cizích slov. </a:t>
            </a:r>
            <a:r>
              <a:rPr lang="cs-CZ" dirty="0" smtClean="0"/>
              <a:t>Praha 1995.</a:t>
            </a:r>
          </a:p>
          <a:p>
            <a:r>
              <a:rPr lang="cs-CZ" dirty="0" smtClean="0"/>
              <a:t>SLANAŘ, O. A KOL.: </a:t>
            </a:r>
            <a:r>
              <a:rPr lang="cs-CZ" i="1" dirty="0" smtClean="0"/>
              <a:t>Obsahy a rozbory děl (k LITERATUŘE – přehledu SŠ učiva). </a:t>
            </a:r>
            <a:r>
              <a:rPr lang="cs-CZ" dirty="0" smtClean="0"/>
              <a:t>Třebíč 2006.</a:t>
            </a:r>
          </a:p>
          <a:p>
            <a:r>
              <a:rPr lang="cs-CZ" dirty="0" smtClean="0"/>
              <a:t>PROKOP, V.:  </a:t>
            </a:r>
            <a:r>
              <a:rPr lang="cs-CZ" i="1" dirty="0" smtClean="0"/>
              <a:t>Přehled české literatury 20. století</a:t>
            </a:r>
            <a:r>
              <a:rPr lang="cs-CZ" dirty="0" smtClean="0"/>
              <a:t>. Sokolov 2001.</a:t>
            </a:r>
          </a:p>
          <a:p>
            <a:endParaRPr lang="cs-CZ" dirty="0" smtClean="0"/>
          </a:p>
          <a:p>
            <a:r>
              <a:rPr lang="cs-CZ" b="1" dirty="0" smtClean="0"/>
              <a:t>OBRÁZKY [cit. 06.02.2013]</a:t>
            </a:r>
          </a:p>
          <a:p>
            <a:r>
              <a:rPr lang="cs-CZ" dirty="0" smtClean="0"/>
              <a:t>obr. 1 - http://www.</a:t>
            </a:r>
            <a:r>
              <a:rPr lang="cs-CZ" dirty="0" err="1" smtClean="0"/>
              <a:t>rekaberounka.cz</a:t>
            </a:r>
            <a:r>
              <a:rPr lang="cs-CZ" dirty="0" smtClean="0"/>
              <a:t>/</a:t>
            </a:r>
            <a:r>
              <a:rPr lang="cs-CZ" dirty="0" err="1" smtClean="0"/>
              <a:t>img</a:t>
            </a:r>
            <a:r>
              <a:rPr lang="cs-CZ" dirty="0" smtClean="0"/>
              <a:t>/</a:t>
            </a:r>
            <a:r>
              <a:rPr lang="cs-CZ" dirty="0" err="1" smtClean="0"/>
              <a:t>ota.jpg</a:t>
            </a:r>
            <a:endParaRPr lang="cs-CZ" dirty="0" smtClean="0"/>
          </a:p>
          <a:p>
            <a:r>
              <a:rPr lang="cs-CZ" dirty="0" smtClean="0"/>
              <a:t>obr. 2 - http://www.akropolis.</a:t>
            </a:r>
            <a:r>
              <a:rPr lang="cs-CZ" dirty="0" err="1" smtClean="0"/>
              <a:t>info</a:t>
            </a:r>
            <a:r>
              <a:rPr lang="cs-CZ" dirty="0" smtClean="0"/>
              <a:t>/obr/</a:t>
            </a:r>
            <a:r>
              <a:rPr lang="cs-CZ" dirty="0" err="1" smtClean="0"/>
              <a:t>fotopriloha.htm</a:t>
            </a:r>
            <a:endParaRPr lang="cs-CZ" dirty="0" smtClean="0"/>
          </a:p>
          <a:p>
            <a:r>
              <a:rPr lang="cs-CZ" dirty="0" smtClean="0"/>
              <a:t>obr. 3 - http://www.</a:t>
            </a:r>
            <a:r>
              <a:rPr lang="cs-CZ" dirty="0" err="1" smtClean="0"/>
              <a:t>daemon.cz</a:t>
            </a:r>
            <a:r>
              <a:rPr lang="cs-CZ" dirty="0" smtClean="0"/>
              <a:t>/kniha/8139/</a:t>
            </a:r>
            <a:r>
              <a:rPr lang="cs-CZ" dirty="0" err="1" smtClean="0"/>
              <a:t>pavel</a:t>
            </a:r>
            <a:r>
              <a:rPr lang="cs-CZ" dirty="0" smtClean="0"/>
              <a:t>-</a:t>
            </a:r>
            <a:r>
              <a:rPr lang="cs-CZ" dirty="0" err="1" smtClean="0"/>
              <a:t>ota</a:t>
            </a:r>
            <a:r>
              <a:rPr lang="cs-CZ" dirty="0" smtClean="0"/>
              <a:t>-smrt-</a:t>
            </a:r>
            <a:r>
              <a:rPr lang="cs-CZ" dirty="0" err="1" smtClean="0"/>
              <a:t>krasnych</a:t>
            </a:r>
            <a:r>
              <a:rPr lang="cs-CZ" dirty="0" smtClean="0"/>
              <a:t>-</a:t>
            </a:r>
            <a:r>
              <a:rPr lang="cs-CZ" dirty="0" err="1" smtClean="0"/>
              <a:t>srncu.htm</a:t>
            </a:r>
            <a:endParaRPr lang="cs-CZ" dirty="0" smtClean="0"/>
          </a:p>
          <a:p>
            <a:r>
              <a:rPr lang="cs-CZ" dirty="0" smtClean="0"/>
              <a:t>obr. 4 - http://www.</a:t>
            </a:r>
            <a:r>
              <a:rPr lang="cs-CZ" dirty="0" err="1" smtClean="0"/>
              <a:t>csfd.cz</a:t>
            </a:r>
            <a:r>
              <a:rPr lang="cs-CZ" dirty="0" smtClean="0"/>
              <a:t>/film/4978-smrt-</a:t>
            </a:r>
            <a:r>
              <a:rPr lang="cs-CZ" dirty="0" err="1" smtClean="0"/>
              <a:t>krasnych</a:t>
            </a:r>
            <a:r>
              <a:rPr lang="cs-CZ" dirty="0" smtClean="0"/>
              <a:t>-</a:t>
            </a:r>
            <a:r>
              <a:rPr lang="cs-CZ" dirty="0" err="1" smtClean="0"/>
              <a:t>srncu</a:t>
            </a:r>
            <a:r>
              <a:rPr lang="cs-CZ" dirty="0" smtClean="0"/>
              <a:t>/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260</TotalTime>
  <Words>469</Words>
  <Application>Microsoft Office PowerPoint</Application>
  <PresentationFormat>Předvádění na obrazovce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Jmění</vt:lpstr>
      <vt:lpstr>Snímek 1</vt:lpstr>
      <vt:lpstr>OTA PAVEL (1930-1973)</vt:lpstr>
      <vt:lpstr>OTA PAVEL (1930-1973)</vt:lpstr>
      <vt:lpstr>OTA PAVEL (1930-1973)</vt:lpstr>
      <vt:lpstr>OTA PAVEL (1930-1973)</vt:lpstr>
      <vt:lpstr>OTA PAVEL (1930-1973)</vt:lpstr>
      <vt:lpstr>OTA PAVEL (1930-1973)</vt:lpstr>
      <vt:lpstr>OTA PAVEL (1930-1973)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Petra</dc:creator>
  <cp:lastModifiedBy>Petra</cp:lastModifiedBy>
  <cp:revision>33</cp:revision>
  <dcterms:created xsi:type="dcterms:W3CDTF">2013-02-25T18:10:38Z</dcterms:created>
  <dcterms:modified xsi:type="dcterms:W3CDTF">2013-03-31T14:15:47Z</dcterms:modified>
</cp:coreProperties>
</file>