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5" r:id="rId6"/>
    <p:sldId id="263" r:id="rId7"/>
    <p:sldId id="266" r:id="rId8"/>
    <p:sldId id="264" r:id="rId9"/>
    <p:sldId id="259" r:id="rId10"/>
    <p:sldId id="260" r:id="rId11"/>
    <p:sldId id="267" r:id="rId12"/>
    <p:sldId id="26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2E38-C86A-4BCB-B27D-E55FBCC19BF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2DA474-8FA5-404F-AE40-11142F03B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2E38-C86A-4BCB-B27D-E55FBCC19BF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474-8FA5-404F-AE40-11142F03B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2E38-C86A-4BCB-B27D-E55FBCC19BF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474-8FA5-404F-AE40-11142F03B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2E38-C86A-4BCB-B27D-E55FBCC19BF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2DA474-8FA5-404F-AE40-11142F03B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2E38-C86A-4BCB-B27D-E55FBCC19BF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474-8FA5-404F-AE40-11142F03B95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2E38-C86A-4BCB-B27D-E55FBCC19BF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474-8FA5-404F-AE40-11142F03B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2E38-C86A-4BCB-B27D-E55FBCC19BF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B2DA474-8FA5-404F-AE40-11142F03B95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2E38-C86A-4BCB-B27D-E55FBCC19BF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474-8FA5-404F-AE40-11142F03B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2E38-C86A-4BCB-B27D-E55FBCC19BF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474-8FA5-404F-AE40-11142F03B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2E38-C86A-4BCB-B27D-E55FBCC19BF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474-8FA5-404F-AE40-11142F03B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2E38-C86A-4BCB-B27D-E55FBCC19BF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474-8FA5-404F-AE40-11142F03B95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7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422E38-C86A-4BCB-B27D-E55FBCC19BF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2DA474-8FA5-404F-AE40-11142F03B95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</a:t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9750" y="981075"/>
            <a:ext cx="813593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cs-CZ" b="1" dirty="0">
                <a:solidFill>
                  <a:srgbClr val="FFFF00"/>
                </a:solidFill>
                <a:latin typeface="+mj-lt"/>
              </a:rPr>
              <a:t>Výukový materiál v rámci projektu OPVK 1.5 Peníze středním školám</a:t>
            </a:r>
          </a:p>
          <a:p>
            <a:r>
              <a:rPr kumimoji="0" lang="cs-CZ" b="1" dirty="0">
                <a:solidFill>
                  <a:schemeClr val="bg1"/>
                </a:solidFill>
                <a:latin typeface="+mj-lt"/>
              </a:rPr>
              <a:t/>
            </a:r>
            <a:br>
              <a:rPr kumimoji="0" lang="cs-CZ" b="1" dirty="0">
                <a:solidFill>
                  <a:schemeClr val="bg1"/>
                </a:solidFill>
                <a:latin typeface="+mj-lt"/>
              </a:rPr>
            </a:br>
            <a:r>
              <a:rPr kumimoji="0" lang="cs-CZ" b="1" dirty="0">
                <a:solidFill>
                  <a:schemeClr val="bg1"/>
                </a:solidFill>
                <a:latin typeface="+mj-lt"/>
              </a:rPr>
              <a:t>Číslo projektu:		CZ.1.07/1.5.00/34.0883 </a:t>
            </a:r>
          </a:p>
          <a:p>
            <a:r>
              <a:rPr kumimoji="0" lang="cs-CZ" b="1" dirty="0">
                <a:solidFill>
                  <a:schemeClr val="bg1"/>
                </a:solidFill>
                <a:latin typeface="+mj-lt"/>
              </a:rPr>
              <a:t>Název projektu:		Rozvoj vzdělanosti</a:t>
            </a:r>
          </a:p>
          <a:p>
            <a:r>
              <a:rPr kumimoji="0" lang="cs-CZ" b="1" dirty="0">
                <a:solidFill>
                  <a:schemeClr val="bg1"/>
                </a:solidFill>
                <a:latin typeface="+mj-lt"/>
              </a:rPr>
              <a:t>Číslo šablony:   		III/2</a:t>
            </a:r>
            <a:br>
              <a:rPr kumimoji="0" lang="cs-CZ" b="1" dirty="0">
                <a:solidFill>
                  <a:schemeClr val="bg1"/>
                </a:solidFill>
                <a:latin typeface="+mj-lt"/>
              </a:rPr>
            </a:br>
            <a:r>
              <a:rPr kumimoji="0" lang="cs-CZ" b="1" dirty="0">
                <a:solidFill>
                  <a:schemeClr val="bg1"/>
                </a:solidFill>
                <a:latin typeface="+mj-lt"/>
              </a:rPr>
              <a:t>Datum vytvoření:	</a:t>
            </a:r>
            <a:r>
              <a:rPr kumimoji="0" lang="cs-CZ" b="1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cs-CZ" b="1" dirty="0" smtClean="0">
                <a:solidFill>
                  <a:schemeClr val="bg1"/>
                </a:solidFill>
                <a:latin typeface="+mj-lt"/>
              </a:rPr>
              <a:t>11</a:t>
            </a:r>
            <a:r>
              <a:rPr kumimoji="0" lang="cs-CZ" b="1" dirty="0" smtClean="0">
                <a:solidFill>
                  <a:schemeClr val="bg1"/>
                </a:solidFill>
                <a:latin typeface="+mj-lt"/>
              </a:rPr>
              <a:t>.02.2013</a:t>
            </a:r>
            <a:r>
              <a:rPr kumimoji="0" lang="cs-CZ" b="1" dirty="0">
                <a:solidFill>
                  <a:schemeClr val="bg1"/>
                </a:solidFill>
                <a:latin typeface="+mj-lt"/>
              </a:rPr>
              <a:t/>
            </a:r>
            <a:br>
              <a:rPr kumimoji="0" lang="cs-CZ" b="1" dirty="0">
                <a:solidFill>
                  <a:schemeClr val="bg1"/>
                </a:solidFill>
                <a:latin typeface="+mj-lt"/>
              </a:rPr>
            </a:br>
            <a:r>
              <a:rPr kumimoji="0" lang="cs-CZ" b="1" dirty="0">
                <a:solidFill>
                  <a:schemeClr val="bg1"/>
                </a:solidFill>
                <a:latin typeface="+mj-lt"/>
              </a:rPr>
              <a:t>Autor:			Mgr. Petra Zemánková</a:t>
            </a:r>
            <a:br>
              <a:rPr kumimoji="0" lang="cs-CZ" b="1" dirty="0">
                <a:solidFill>
                  <a:schemeClr val="bg1"/>
                </a:solidFill>
                <a:latin typeface="+mj-lt"/>
              </a:rPr>
            </a:br>
            <a:r>
              <a:rPr kumimoji="0" lang="cs-CZ" b="1" dirty="0">
                <a:solidFill>
                  <a:schemeClr val="bg1"/>
                </a:solidFill>
                <a:latin typeface="+mj-lt"/>
              </a:rPr>
              <a:t>Určeno pro předmět:     </a:t>
            </a:r>
            <a:r>
              <a:rPr kumimoji="0" lang="cs-CZ" b="1" dirty="0" smtClean="0">
                <a:solidFill>
                  <a:schemeClr val="bg1"/>
                </a:solidFill>
                <a:latin typeface="+mj-lt"/>
              </a:rPr>
              <a:t>	Český jazyk a literatura</a:t>
            </a:r>
            <a:r>
              <a:rPr kumimoji="0" lang="cs-CZ" b="1" dirty="0">
                <a:solidFill>
                  <a:schemeClr val="bg1"/>
                </a:solidFill>
                <a:latin typeface="+mj-lt"/>
              </a:rPr>
              <a:t/>
            </a:r>
            <a:br>
              <a:rPr kumimoji="0" lang="cs-CZ" b="1" dirty="0">
                <a:solidFill>
                  <a:schemeClr val="bg1"/>
                </a:solidFill>
                <a:latin typeface="+mj-lt"/>
              </a:rPr>
            </a:br>
            <a:r>
              <a:rPr kumimoji="0" lang="cs-CZ" b="1" dirty="0">
                <a:solidFill>
                  <a:schemeClr val="bg1"/>
                </a:solidFill>
                <a:latin typeface="+mj-lt"/>
              </a:rPr>
              <a:t>Tematická oblast:	</a:t>
            </a:r>
            <a:r>
              <a:rPr kumimoji="0" lang="cs-CZ" b="1" dirty="0" smtClean="0">
                <a:solidFill>
                  <a:schemeClr val="bg1"/>
                </a:solidFill>
                <a:latin typeface="+mj-lt"/>
              </a:rPr>
              <a:t>	Česká literatura </a:t>
            </a:r>
            <a:r>
              <a:rPr kumimoji="0" lang="cs-CZ" b="1" dirty="0">
                <a:solidFill>
                  <a:schemeClr val="bg1"/>
                </a:solidFill>
                <a:latin typeface="+mj-lt"/>
              </a:rPr>
              <a:t>po roce 1945	 </a:t>
            </a:r>
          </a:p>
          <a:p>
            <a:r>
              <a:rPr kumimoji="0" lang="cs-CZ" b="1" dirty="0">
                <a:solidFill>
                  <a:schemeClr val="bg1"/>
                </a:solidFill>
                <a:latin typeface="+mj-lt"/>
              </a:rPr>
              <a:t>Obor vzdělání:		</a:t>
            </a:r>
            <a:r>
              <a:rPr lang="cs-CZ" b="1" dirty="0" smtClean="0">
                <a:solidFill>
                  <a:schemeClr val="bg1"/>
                </a:solidFill>
                <a:latin typeface="+mn-lt"/>
              </a:rPr>
              <a:t>Masér sportovní a rekondiční (69-41-L/02)</a:t>
            </a:r>
            <a:endParaRPr kumimoji="0" lang="cs-CZ" b="1" dirty="0">
              <a:solidFill>
                <a:schemeClr val="bg1"/>
              </a:solidFill>
              <a:latin typeface="+mn-lt"/>
            </a:endParaRPr>
          </a:p>
          <a:p>
            <a:r>
              <a:rPr kumimoji="0" lang="cs-CZ" b="1" dirty="0">
                <a:solidFill>
                  <a:schemeClr val="bg1"/>
                </a:solidFill>
                <a:latin typeface="+mj-lt"/>
              </a:rPr>
              <a:t>			4. ročník</a:t>
            </a:r>
            <a:br>
              <a:rPr kumimoji="0" lang="cs-CZ" b="1" dirty="0">
                <a:solidFill>
                  <a:schemeClr val="bg1"/>
                </a:solidFill>
                <a:latin typeface="+mj-lt"/>
              </a:rPr>
            </a:br>
            <a:r>
              <a:rPr kumimoji="0" lang="cs-CZ" b="1" dirty="0">
                <a:solidFill>
                  <a:schemeClr val="bg1"/>
                </a:solidFill>
                <a:latin typeface="+mj-lt"/>
              </a:rPr>
              <a:t>                                            </a:t>
            </a:r>
            <a:br>
              <a:rPr kumimoji="0" lang="cs-CZ" b="1" dirty="0">
                <a:solidFill>
                  <a:schemeClr val="bg1"/>
                </a:solidFill>
                <a:latin typeface="+mj-lt"/>
              </a:rPr>
            </a:br>
            <a:r>
              <a:rPr kumimoji="0" lang="cs-CZ" b="1" dirty="0">
                <a:solidFill>
                  <a:schemeClr val="bg1"/>
                </a:solidFill>
                <a:latin typeface="+mj-lt"/>
              </a:rPr>
              <a:t>Název výukového materiálu: </a:t>
            </a:r>
            <a:endParaRPr kumimoji="0" lang="cs-CZ" b="1" dirty="0" smtClean="0">
              <a:solidFill>
                <a:schemeClr val="bg1"/>
              </a:solidFill>
              <a:latin typeface="+mj-lt"/>
            </a:endParaRPr>
          </a:p>
          <a:p>
            <a:r>
              <a:rPr kumimoji="0" lang="cs-CZ" b="1" dirty="0" smtClean="0">
                <a:solidFill>
                  <a:schemeClr val="bg1"/>
                </a:solidFill>
                <a:latin typeface="+mj-lt"/>
              </a:rPr>
              <a:t>			Židovská literatura – </a:t>
            </a:r>
            <a:r>
              <a:rPr lang="cs-CZ" b="1" dirty="0" smtClean="0">
                <a:solidFill>
                  <a:schemeClr val="bg1"/>
                </a:solidFill>
                <a:latin typeface="+mj-lt"/>
              </a:rPr>
              <a:t>Arnošt </a:t>
            </a:r>
            <a:r>
              <a:rPr lang="cs-CZ" b="1" dirty="0" err="1" smtClean="0">
                <a:solidFill>
                  <a:schemeClr val="bg1"/>
                </a:solidFill>
                <a:latin typeface="+mj-lt"/>
              </a:rPr>
              <a:t>Lustig</a:t>
            </a:r>
            <a:r>
              <a:rPr kumimoji="0" lang="cs-CZ" b="1" dirty="0" smtClean="0">
                <a:solidFill>
                  <a:schemeClr val="bg1"/>
                </a:solidFill>
                <a:latin typeface="+mj-lt"/>
              </a:rPr>
              <a:t> - učební materiál			s úkoly</a:t>
            </a:r>
            <a:r>
              <a:rPr kumimoji="0" lang="cs-CZ" b="1" dirty="0">
                <a:solidFill>
                  <a:schemeClr val="bg1"/>
                </a:solidFill>
                <a:latin typeface="+mj-lt"/>
              </a:rPr>
              <a:t/>
            </a:r>
            <a:br>
              <a:rPr kumimoji="0" lang="cs-CZ" b="1" dirty="0">
                <a:solidFill>
                  <a:schemeClr val="bg1"/>
                </a:solidFill>
                <a:latin typeface="+mj-lt"/>
              </a:rPr>
            </a:br>
            <a:endParaRPr kumimoji="0" lang="cs-CZ" b="1" dirty="0">
              <a:solidFill>
                <a:schemeClr val="bg1"/>
              </a:solidFill>
              <a:latin typeface="+mj-lt"/>
            </a:endParaRPr>
          </a:p>
          <a:p>
            <a:r>
              <a:rPr kumimoji="0" lang="cs-CZ" b="1" dirty="0">
                <a:solidFill>
                  <a:schemeClr val="bg1"/>
                </a:solidFill>
                <a:latin typeface="+mj-lt"/>
              </a:rPr>
              <a:t>Popis využití: 		prezentace </a:t>
            </a:r>
            <a:r>
              <a:rPr kumimoji="0" lang="cs-CZ" b="1" dirty="0" smtClean="0">
                <a:solidFill>
                  <a:schemeClr val="bg1"/>
                </a:solidFill>
                <a:latin typeface="+mj-lt"/>
              </a:rPr>
              <a:t>s </a:t>
            </a:r>
            <a:r>
              <a:rPr kumimoji="0" lang="cs-CZ" b="1" dirty="0">
                <a:solidFill>
                  <a:schemeClr val="bg1"/>
                </a:solidFill>
                <a:latin typeface="+mj-lt"/>
              </a:rPr>
              <a:t>využitím </a:t>
            </a:r>
            <a:r>
              <a:rPr kumimoji="0" lang="cs-CZ" b="1" dirty="0" err="1">
                <a:solidFill>
                  <a:schemeClr val="bg1"/>
                </a:solidFill>
                <a:latin typeface="+mj-lt"/>
              </a:rPr>
              <a:t>dataprojektoru</a:t>
            </a:r>
            <a:r>
              <a:rPr kumimoji="0" lang="cs-CZ" b="1" dirty="0">
                <a:solidFill>
                  <a:schemeClr val="bg1"/>
                </a:solidFill>
                <a:latin typeface="+mj-lt"/>
              </a:rPr>
              <a:t> a </a:t>
            </a:r>
            <a:r>
              <a:rPr kumimoji="0" lang="cs-CZ" b="1" dirty="0" smtClean="0">
                <a:solidFill>
                  <a:schemeClr val="bg1"/>
                </a:solidFill>
                <a:latin typeface="+mj-lt"/>
              </a:rPr>
              <a:t>notebooku</a:t>
            </a:r>
            <a:endParaRPr kumimoji="0" lang="cs-CZ" b="1" dirty="0">
              <a:solidFill>
                <a:schemeClr val="bg1"/>
              </a:solidFill>
              <a:latin typeface="+mj-lt"/>
            </a:endParaRPr>
          </a:p>
          <a:p>
            <a:endParaRPr kumimoji="0" lang="cs-CZ" b="1" dirty="0">
              <a:solidFill>
                <a:schemeClr val="bg1"/>
              </a:solidFill>
              <a:latin typeface="+mj-lt"/>
            </a:endParaRPr>
          </a:p>
          <a:p>
            <a:r>
              <a:rPr kumimoji="0" lang="cs-CZ" b="1" dirty="0">
                <a:solidFill>
                  <a:schemeClr val="bg1"/>
                </a:solidFill>
                <a:latin typeface="+mj-lt"/>
              </a:rPr>
              <a:t>Čas:  </a:t>
            </a:r>
            <a:r>
              <a:rPr kumimoji="0" lang="cs-CZ" b="1" dirty="0" smtClean="0">
                <a:solidFill>
                  <a:schemeClr val="bg1"/>
                </a:solidFill>
                <a:latin typeface="+mj-lt"/>
              </a:rPr>
              <a:t>			20 </a:t>
            </a:r>
            <a:r>
              <a:rPr kumimoji="0" lang="cs-CZ" b="1" dirty="0">
                <a:solidFill>
                  <a:schemeClr val="bg1"/>
                </a:solidFill>
                <a:latin typeface="+mj-lt"/>
              </a:rPr>
              <a:t>minut</a:t>
            </a:r>
            <a:br>
              <a:rPr kumimoji="0" lang="cs-CZ" b="1" dirty="0">
                <a:solidFill>
                  <a:schemeClr val="bg1"/>
                </a:solidFill>
                <a:latin typeface="+mj-lt"/>
              </a:rPr>
            </a:br>
            <a:endParaRPr kumimoji="0" lang="cs-CZ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4211960" y="476250"/>
            <a:ext cx="4247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cs-CZ" dirty="0" smtClean="0"/>
              <a:t>VY_32_INOVACE_ČJM4_4960_ZEM</a:t>
            </a:r>
            <a:endParaRPr lang="cs-CZ" dirty="0"/>
          </a:p>
        </p:txBody>
      </p:sp>
      <p:pic>
        <p:nvPicPr>
          <p:cNvPr id="6" name="Obrázek 5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0648"/>
            <a:ext cx="3635896" cy="809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i="1" dirty="0" smtClean="0">
                <a:solidFill>
                  <a:srgbClr val="FFFF00"/>
                </a:solidFill>
              </a:rPr>
              <a:t>MODLITBA PRO KATEŘINU HOROVITZOVOU </a:t>
            </a:r>
            <a:endParaRPr lang="cs-CZ" sz="4000" b="1" dirty="0" smtClean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novela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ačkoliv se kniha jmenuje podle židovské dívky, není jí v příběhu věnován velký prostor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přesto je důležitá, neboť reprezentuje ženský princip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příběh je inspirován skutečnými událostmi – v roce 1943 na Sicílii zajali skupinu židovských obchodníků pod podmínkou, že je vymění za zajaté důstojníky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i="1" dirty="0" smtClean="0">
                <a:solidFill>
                  <a:srgbClr val="FFFF00"/>
                </a:solidFill>
              </a:rPr>
              <a:t>MODLITBA PRO KATEŘINU HOROVITZOVOU </a:t>
            </a:r>
            <a:endParaRPr lang="cs-CZ" sz="4000" b="1" dirty="0" smtClean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místo toho od nich získali veškerý majetek a pak je jako nepotřebné zabili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u postavy Kateřiny se nechal inspirovat osudem polské herečky, která stejně jako Kateřina vytrhne důstojníkovi před plynovou </a:t>
            </a:r>
          </a:p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	komorou zbraň, zastřelí ho a pak </a:t>
            </a:r>
          </a:p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	je sama zastřelena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v roce 1965 natočil Antonín</a:t>
            </a:r>
          </a:p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	 </a:t>
            </a:r>
            <a:r>
              <a:rPr lang="cs-CZ" b="1" dirty="0" err="1" smtClean="0">
                <a:solidFill>
                  <a:schemeClr val="bg1"/>
                </a:solidFill>
              </a:rPr>
              <a:t>Moskalyk</a:t>
            </a:r>
            <a:r>
              <a:rPr lang="cs-CZ" b="1" dirty="0" smtClean="0">
                <a:solidFill>
                  <a:schemeClr val="bg1"/>
                </a:solidFill>
              </a:rPr>
              <a:t> stejnojmenný film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4" name="Obrázek 3" descr="obr.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3284210"/>
            <a:ext cx="2411760" cy="35737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5436096" y="64533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obr. 3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332656"/>
            <a:ext cx="8568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Použitá literatura: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http://cs.wikipedia.org/wiki/Arno%C5%A1t_Lustig 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http://ld.johanesville.net/lustig/odkazy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http://cs.wikiquote.org/wiki/Arno%C5%A1t_Lustig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http://vlaklustig.cz/arnost-lustig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http://www.</a:t>
            </a:r>
            <a:r>
              <a:rPr lang="cs-CZ" b="1" dirty="0" err="1" smtClean="0">
                <a:solidFill>
                  <a:schemeClr val="bg1"/>
                </a:solidFill>
              </a:rPr>
              <a:t>bookfan.eu</a:t>
            </a:r>
            <a:r>
              <a:rPr lang="cs-CZ" b="1" dirty="0" smtClean="0">
                <a:solidFill>
                  <a:schemeClr val="bg1"/>
                </a:solidFill>
              </a:rPr>
              <a:t>/kniha/110816/</a:t>
            </a:r>
            <a:r>
              <a:rPr lang="cs-CZ" b="1" dirty="0" err="1" smtClean="0">
                <a:solidFill>
                  <a:schemeClr val="bg1"/>
                </a:solidFill>
              </a:rPr>
              <a:t>Demanty</a:t>
            </a:r>
            <a:r>
              <a:rPr lang="cs-CZ" b="1" dirty="0" smtClean="0">
                <a:solidFill>
                  <a:schemeClr val="bg1"/>
                </a:solidFill>
              </a:rPr>
              <a:t>-noci-</a:t>
            </a:r>
            <a:r>
              <a:rPr lang="cs-CZ" b="1" dirty="0" err="1" smtClean="0">
                <a:solidFill>
                  <a:schemeClr val="bg1"/>
                </a:solidFill>
              </a:rPr>
              <a:t>Uchvacujici</a:t>
            </a:r>
            <a:r>
              <a:rPr lang="cs-CZ" b="1" dirty="0" smtClean="0">
                <a:solidFill>
                  <a:schemeClr val="bg1"/>
                </a:solidFill>
              </a:rPr>
              <a:t>-</a:t>
            </a:r>
            <a:r>
              <a:rPr lang="cs-CZ" b="1" dirty="0" err="1" smtClean="0">
                <a:solidFill>
                  <a:schemeClr val="bg1"/>
                </a:solidFill>
              </a:rPr>
              <a:t>hrdinstvi</a:t>
            </a:r>
            <a:r>
              <a:rPr lang="cs-CZ" b="1" dirty="0" smtClean="0">
                <a:solidFill>
                  <a:schemeClr val="bg1"/>
                </a:solidFill>
              </a:rPr>
              <a:t>-</a:t>
            </a:r>
            <a:r>
              <a:rPr lang="cs-CZ" b="1" dirty="0" err="1" smtClean="0">
                <a:solidFill>
                  <a:schemeClr val="bg1"/>
                </a:solidFill>
              </a:rPr>
              <a:t>mladych</a:t>
            </a:r>
            <a:r>
              <a:rPr lang="cs-CZ" b="1" dirty="0" smtClean="0">
                <a:solidFill>
                  <a:schemeClr val="bg1"/>
                </a:solidFill>
              </a:rPr>
              <a:t>-lidi-</a:t>
            </a:r>
            <a:r>
              <a:rPr lang="cs-CZ" b="1" dirty="0" err="1" smtClean="0">
                <a:solidFill>
                  <a:schemeClr val="bg1"/>
                </a:solidFill>
              </a:rPr>
              <a:t>tvari</a:t>
            </a:r>
            <a:r>
              <a:rPr lang="cs-CZ" b="1" dirty="0" smtClean="0">
                <a:solidFill>
                  <a:schemeClr val="bg1"/>
                </a:solidFill>
              </a:rPr>
              <a:t>-v-tvar-krute-</a:t>
            </a:r>
            <a:r>
              <a:rPr lang="cs-CZ" b="1" dirty="0" err="1" smtClean="0">
                <a:solidFill>
                  <a:schemeClr val="bg1"/>
                </a:solidFill>
              </a:rPr>
              <a:t>realite</a:t>
            </a:r>
            <a:endParaRPr lang="cs-CZ" b="1" dirty="0" smtClean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http://www.</a:t>
            </a:r>
            <a:r>
              <a:rPr lang="cs-CZ" b="1" dirty="0" err="1" smtClean="0">
                <a:solidFill>
                  <a:schemeClr val="bg1"/>
                </a:solidFill>
              </a:rPr>
              <a:t>cesky</a:t>
            </a:r>
            <a:r>
              <a:rPr lang="cs-CZ" b="1" dirty="0" smtClean="0">
                <a:solidFill>
                  <a:schemeClr val="bg1"/>
                </a:solidFill>
              </a:rPr>
              <a:t>-jazyk.</a:t>
            </a:r>
            <a:r>
              <a:rPr lang="cs-CZ" b="1" dirty="0" err="1" smtClean="0">
                <a:solidFill>
                  <a:schemeClr val="bg1"/>
                </a:solidFill>
              </a:rPr>
              <a:t>cz</a:t>
            </a:r>
            <a:r>
              <a:rPr lang="cs-CZ" b="1" dirty="0" smtClean="0">
                <a:solidFill>
                  <a:schemeClr val="bg1"/>
                </a:solidFill>
              </a:rPr>
              <a:t>/</a:t>
            </a:r>
            <a:r>
              <a:rPr lang="cs-CZ" b="1" dirty="0" err="1" smtClean="0">
                <a:solidFill>
                  <a:schemeClr val="bg1"/>
                </a:solidFill>
              </a:rPr>
              <a:t>ctenarsky</a:t>
            </a:r>
            <a:r>
              <a:rPr lang="cs-CZ" b="1" dirty="0" smtClean="0">
                <a:solidFill>
                  <a:schemeClr val="bg1"/>
                </a:solidFill>
              </a:rPr>
              <a:t>-</a:t>
            </a:r>
            <a:r>
              <a:rPr lang="cs-CZ" b="1" dirty="0" err="1" smtClean="0">
                <a:solidFill>
                  <a:schemeClr val="bg1"/>
                </a:solidFill>
              </a:rPr>
              <a:t>denik</a:t>
            </a:r>
            <a:r>
              <a:rPr lang="cs-CZ" b="1" dirty="0" smtClean="0">
                <a:solidFill>
                  <a:schemeClr val="bg1"/>
                </a:solidFill>
              </a:rPr>
              <a:t>/</a:t>
            </a:r>
            <a:r>
              <a:rPr lang="cs-CZ" b="1" dirty="0" err="1" smtClean="0">
                <a:solidFill>
                  <a:schemeClr val="bg1"/>
                </a:solidFill>
              </a:rPr>
              <a:t>arnost</a:t>
            </a:r>
            <a:r>
              <a:rPr lang="cs-CZ" b="1" dirty="0" smtClean="0">
                <a:solidFill>
                  <a:schemeClr val="bg1"/>
                </a:solidFill>
              </a:rPr>
              <a:t>-</a:t>
            </a:r>
            <a:r>
              <a:rPr lang="cs-CZ" b="1" dirty="0" err="1" smtClean="0">
                <a:solidFill>
                  <a:schemeClr val="bg1"/>
                </a:solidFill>
              </a:rPr>
              <a:t>lustig</a:t>
            </a:r>
            <a:r>
              <a:rPr lang="cs-CZ" b="1" dirty="0" smtClean="0">
                <a:solidFill>
                  <a:schemeClr val="bg1"/>
                </a:solidFill>
              </a:rPr>
              <a:t>/</a:t>
            </a:r>
            <a:r>
              <a:rPr lang="cs-CZ" b="1" dirty="0" err="1" smtClean="0">
                <a:solidFill>
                  <a:schemeClr val="bg1"/>
                </a:solidFill>
              </a:rPr>
              <a:t>demanty</a:t>
            </a:r>
            <a:r>
              <a:rPr lang="cs-CZ" b="1" dirty="0" smtClean="0">
                <a:solidFill>
                  <a:schemeClr val="bg1"/>
                </a:solidFill>
              </a:rPr>
              <a:t>-noci.</a:t>
            </a:r>
            <a:r>
              <a:rPr lang="cs-CZ" b="1" dirty="0" err="1" smtClean="0">
                <a:solidFill>
                  <a:schemeClr val="bg1"/>
                </a:solidFill>
              </a:rPr>
              <a:t>html</a:t>
            </a:r>
            <a:endParaRPr lang="cs-CZ" b="1" dirty="0" smtClean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KLIMEŠ, L.: </a:t>
            </a:r>
            <a:r>
              <a:rPr lang="cs-CZ" b="1" i="1" dirty="0" smtClean="0">
                <a:solidFill>
                  <a:schemeClr val="bg1"/>
                </a:solidFill>
              </a:rPr>
              <a:t>Slovník cizích slov. </a:t>
            </a:r>
            <a:r>
              <a:rPr lang="cs-CZ" b="1" dirty="0" smtClean="0">
                <a:solidFill>
                  <a:schemeClr val="bg1"/>
                </a:solidFill>
              </a:rPr>
              <a:t>Praha 1995.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SLANAŘ, O. A KOL.: </a:t>
            </a:r>
            <a:r>
              <a:rPr lang="cs-CZ" b="1" i="1" dirty="0" smtClean="0">
                <a:solidFill>
                  <a:schemeClr val="bg1"/>
                </a:solidFill>
              </a:rPr>
              <a:t>Obsahy a rozbory děl (k LITERATUŘE – přehledu SŠ učiva). </a:t>
            </a:r>
            <a:r>
              <a:rPr lang="cs-CZ" b="1" dirty="0" smtClean="0">
                <a:solidFill>
                  <a:schemeClr val="bg1"/>
                </a:solidFill>
              </a:rPr>
              <a:t>Třebíč 2006.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rgbClr val="FFFF00"/>
                </a:solidFill>
              </a:rPr>
              <a:t>Obrázky [cit. 11.02.2013]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obr. 1 - http://cs.wikipedia.org/wiki/Soubor:Arnost_Lustig_a_Marketa_Malisova_-1_cropped.jpg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obr. 2 - http://www.novinky.</a:t>
            </a:r>
            <a:r>
              <a:rPr lang="cs-CZ" b="1" dirty="0" err="1" smtClean="0">
                <a:solidFill>
                  <a:schemeClr val="bg1"/>
                </a:solidFill>
              </a:rPr>
              <a:t>cz</a:t>
            </a:r>
            <a:r>
              <a:rPr lang="cs-CZ" b="1" dirty="0" smtClean="0">
                <a:solidFill>
                  <a:schemeClr val="bg1"/>
                </a:solidFill>
              </a:rPr>
              <a:t>/kultura/226282-</a:t>
            </a:r>
            <a:r>
              <a:rPr lang="cs-CZ" b="1" dirty="0" err="1" smtClean="0">
                <a:solidFill>
                  <a:schemeClr val="bg1"/>
                </a:solidFill>
              </a:rPr>
              <a:t>zemrel</a:t>
            </a:r>
            <a:r>
              <a:rPr lang="cs-CZ" b="1" dirty="0" smtClean="0">
                <a:solidFill>
                  <a:schemeClr val="bg1"/>
                </a:solidFill>
              </a:rPr>
              <a:t>-spisovatel-</a:t>
            </a:r>
            <a:r>
              <a:rPr lang="cs-CZ" b="1" dirty="0" err="1" smtClean="0">
                <a:solidFill>
                  <a:schemeClr val="bg1"/>
                </a:solidFill>
              </a:rPr>
              <a:t>arnost</a:t>
            </a:r>
            <a:r>
              <a:rPr lang="cs-CZ" b="1" dirty="0" smtClean="0">
                <a:solidFill>
                  <a:schemeClr val="bg1"/>
                </a:solidFill>
              </a:rPr>
              <a:t>-</a:t>
            </a:r>
            <a:r>
              <a:rPr lang="cs-CZ" b="1" dirty="0" err="1" smtClean="0">
                <a:solidFill>
                  <a:schemeClr val="bg1"/>
                </a:solidFill>
              </a:rPr>
              <a:t>lustig.html</a:t>
            </a:r>
            <a:endParaRPr lang="cs-CZ" b="1" dirty="0" smtClean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obr. 3 - http://www.</a:t>
            </a:r>
            <a:r>
              <a:rPr lang="cs-CZ" b="1" dirty="0" err="1" smtClean="0">
                <a:solidFill>
                  <a:schemeClr val="bg1"/>
                </a:solidFill>
              </a:rPr>
              <a:t>bookfan.eu</a:t>
            </a:r>
            <a:r>
              <a:rPr lang="cs-CZ" b="1" dirty="0" smtClean="0">
                <a:solidFill>
                  <a:schemeClr val="bg1"/>
                </a:solidFill>
              </a:rPr>
              <a:t>/kniha/85655/Modlitba-pro-</a:t>
            </a:r>
            <a:r>
              <a:rPr lang="cs-CZ" b="1" dirty="0" err="1" smtClean="0">
                <a:solidFill>
                  <a:schemeClr val="bg1"/>
                </a:solidFill>
              </a:rPr>
              <a:t>Katerinu</a:t>
            </a:r>
            <a:r>
              <a:rPr lang="cs-CZ" b="1" dirty="0" smtClean="0">
                <a:solidFill>
                  <a:schemeClr val="bg1"/>
                </a:solidFill>
              </a:rPr>
              <a:t>-</a:t>
            </a:r>
            <a:r>
              <a:rPr lang="cs-CZ" b="1" dirty="0" err="1" smtClean="0">
                <a:solidFill>
                  <a:schemeClr val="bg1"/>
                </a:solidFill>
              </a:rPr>
              <a:t>Horovitzovou</a:t>
            </a:r>
            <a:endParaRPr lang="cs-CZ" b="1" dirty="0" smtClean="0">
              <a:solidFill>
                <a:schemeClr val="bg1"/>
              </a:solidFill>
            </a:endParaRPr>
          </a:p>
          <a:p>
            <a:r>
              <a:rPr lang="cs-CZ" b="1" smtClean="0">
                <a:solidFill>
                  <a:schemeClr val="bg1"/>
                </a:solidFill>
              </a:rPr>
              <a:t>pozadí </a:t>
            </a:r>
            <a:r>
              <a:rPr lang="cs-CZ" b="1" dirty="0" smtClean="0">
                <a:solidFill>
                  <a:schemeClr val="bg1"/>
                </a:solidFill>
              </a:rPr>
              <a:t>- http://dafilms.com/film/8070-arnost-lustig-devet-zivotu/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bg1"/>
                </a:solidFill>
              </a:rPr>
              <a:t>ARNOŠT LUSTIG (1926-2011) - citáty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445224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q"/>
            </a:pPr>
            <a:r>
              <a:rPr lang="pl-PL" b="1" i="1" dirty="0" smtClean="0">
                <a:solidFill>
                  <a:srgbClr val="FFFF00"/>
                </a:solidFill>
              </a:rPr>
              <a:t>Život není to, co chceme, ale to, co máme a vydržíme. </a:t>
            </a:r>
          </a:p>
          <a:p>
            <a:pPr algn="ctr">
              <a:buFont typeface="Wingdings" pitchFamily="2" charset="2"/>
              <a:buChar char="q"/>
            </a:pPr>
            <a:r>
              <a:rPr lang="cs-CZ" b="1" i="1" dirty="0" smtClean="0">
                <a:solidFill>
                  <a:srgbClr val="FFFF00"/>
                </a:solidFill>
              </a:rPr>
              <a:t>Čas je naštěstí i naneštěstí pro všechny lidi stejný.</a:t>
            </a:r>
          </a:p>
          <a:p>
            <a:pPr algn="ctr">
              <a:buFont typeface="Wingdings" pitchFamily="2" charset="2"/>
              <a:buChar char="q"/>
            </a:pPr>
            <a:r>
              <a:rPr lang="cs-CZ" b="1" i="1" dirty="0" smtClean="0">
                <a:solidFill>
                  <a:srgbClr val="FFFF00"/>
                </a:solidFill>
              </a:rPr>
              <a:t>Němci se musí chovat minimálně příštích       10 000 let slušně, abychom se s nimi mohli bavit jako s lidskými bytostmi.</a:t>
            </a:r>
          </a:p>
          <a:p>
            <a:pPr algn="ctr">
              <a:buFont typeface="Wingdings" pitchFamily="2" charset="2"/>
              <a:buChar char="q"/>
            </a:pPr>
            <a:r>
              <a:rPr lang="cs-CZ" b="1" i="1" dirty="0" smtClean="0">
                <a:solidFill>
                  <a:srgbClr val="FFFF00"/>
                </a:solidFill>
              </a:rPr>
              <a:t>Ponížení je to nejhorší, čeho se může člověk od člověka dočkat. Ponížení, ač nejsem soudce ani moralista, pokládám téměř za rovnocenné vraždě.</a:t>
            </a:r>
          </a:p>
          <a:p>
            <a:pPr>
              <a:buNone/>
            </a:pP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bg1"/>
                </a:solidFill>
              </a:rPr>
              <a:t>ARNOŠT LUSTIG (1926-2011)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Autofit/>
          </a:bodyPr>
          <a:lstStyle/>
          <a:p>
            <a:r>
              <a:rPr lang="cs-CZ" sz="2600" b="1" dirty="0" smtClean="0">
                <a:solidFill>
                  <a:schemeClr val="bg1"/>
                </a:solidFill>
              </a:rPr>
              <a:t>významný český prozaik, scénárista, pedagog, publicista a novinář židovského původu</a:t>
            </a:r>
          </a:p>
          <a:p>
            <a:r>
              <a:rPr lang="cs-CZ" sz="2600" b="1" dirty="0" smtClean="0">
                <a:solidFill>
                  <a:schemeClr val="bg1"/>
                </a:solidFill>
              </a:rPr>
              <a:t>během 2. sv. války byl </a:t>
            </a:r>
          </a:p>
          <a:p>
            <a:pPr>
              <a:buNone/>
            </a:pPr>
            <a:r>
              <a:rPr lang="cs-CZ" sz="2600" b="1" dirty="0" smtClean="0">
                <a:solidFill>
                  <a:schemeClr val="bg1"/>
                </a:solidFill>
              </a:rPr>
              <a:t>	z rasových důvodů </a:t>
            </a:r>
          </a:p>
          <a:p>
            <a:pPr>
              <a:buNone/>
            </a:pPr>
            <a:r>
              <a:rPr lang="cs-CZ" sz="2600" b="1" dirty="0" smtClean="0">
                <a:solidFill>
                  <a:schemeClr val="bg1"/>
                </a:solidFill>
              </a:rPr>
              <a:t>	vyloučen ze školy</a:t>
            </a:r>
          </a:p>
          <a:p>
            <a:r>
              <a:rPr lang="cs-CZ" sz="2600" b="1" dirty="0" smtClean="0">
                <a:solidFill>
                  <a:schemeClr val="bg1"/>
                </a:solidFill>
              </a:rPr>
              <a:t>byl v Terezíně a koncentračních </a:t>
            </a:r>
          </a:p>
          <a:p>
            <a:pPr>
              <a:buNone/>
            </a:pPr>
            <a:r>
              <a:rPr lang="cs-CZ" sz="2600" b="1" dirty="0" smtClean="0">
                <a:solidFill>
                  <a:schemeClr val="bg1"/>
                </a:solidFill>
              </a:rPr>
              <a:t>	táborech v Osvětimi </a:t>
            </a:r>
          </a:p>
          <a:p>
            <a:pPr>
              <a:buNone/>
            </a:pPr>
            <a:r>
              <a:rPr lang="cs-CZ" sz="2600" b="1" dirty="0" smtClean="0">
                <a:solidFill>
                  <a:schemeClr val="bg1"/>
                </a:solidFill>
              </a:rPr>
              <a:t>	a Buchenwaldu</a:t>
            </a:r>
          </a:p>
          <a:p>
            <a:r>
              <a:rPr lang="cs-CZ" sz="2600" b="1" dirty="0" smtClean="0">
                <a:solidFill>
                  <a:schemeClr val="bg1"/>
                </a:solidFill>
              </a:rPr>
              <a:t>v dubnu 1945 uprchl </a:t>
            </a:r>
          </a:p>
          <a:p>
            <a:pPr>
              <a:buNone/>
            </a:pPr>
            <a:r>
              <a:rPr lang="cs-CZ" sz="2600" b="1" dirty="0" smtClean="0">
                <a:solidFill>
                  <a:schemeClr val="bg1"/>
                </a:solidFill>
              </a:rPr>
              <a:t>	z transportu smrti</a:t>
            </a:r>
          </a:p>
          <a:p>
            <a:r>
              <a:rPr lang="cs-CZ" sz="2600" b="1" dirty="0" smtClean="0">
                <a:solidFill>
                  <a:schemeClr val="bg1"/>
                </a:solidFill>
              </a:rPr>
              <a:t>do konce války se schovával v Praze</a:t>
            </a:r>
            <a:endParaRPr lang="cs-CZ" sz="2600" b="1" dirty="0">
              <a:solidFill>
                <a:schemeClr val="bg1"/>
              </a:solidFill>
            </a:endParaRPr>
          </a:p>
        </p:txBody>
      </p:sp>
      <p:pic>
        <p:nvPicPr>
          <p:cNvPr id="4" name="Obrázek 3" descr="obr.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700808"/>
            <a:ext cx="3173696" cy="40004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7020272" y="56612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obr. 1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bg1"/>
                </a:solidFill>
              </a:rPr>
              <a:t>ARNOŠT LUSTIG (1926-2011)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Autofit/>
          </a:bodyPr>
          <a:lstStyle/>
          <a:p>
            <a:r>
              <a:rPr lang="cs-CZ" sz="3100" b="1" dirty="0" smtClean="0">
                <a:solidFill>
                  <a:schemeClr val="bg1"/>
                </a:solidFill>
              </a:rPr>
              <a:t>v roce 1968 emigroval – nejdřív do Jugoslávie, pak žil v Izraeli, nakonec zakotvil v USA</a:t>
            </a:r>
          </a:p>
          <a:p>
            <a:r>
              <a:rPr lang="cs-CZ" sz="3100" b="1" dirty="0" smtClean="0">
                <a:solidFill>
                  <a:schemeClr val="bg1"/>
                </a:solidFill>
              </a:rPr>
              <a:t>učil na univerzitě ve Washingtonu</a:t>
            </a:r>
          </a:p>
          <a:p>
            <a:r>
              <a:rPr lang="cs-CZ" sz="3100" b="1" dirty="0" smtClean="0">
                <a:solidFill>
                  <a:schemeClr val="bg1"/>
                </a:solidFill>
              </a:rPr>
              <a:t>třikrát byl v užší nominaci na Nobelovu cenu za literaturu (naposled v roce 2008)</a:t>
            </a:r>
          </a:p>
          <a:p>
            <a:r>
              <a:rPr lang="cs-CZ" sz="3100" b="1" dirty="0" smtClean="0">
                <a:solidFill>
                  <a:schemeClr val="bg1"/>
                </a:solidFill>
              </a:rPr>
              <a:t>zemřel na rakovinu</a:t>
            </a:r>
          </a:p>
          <a:p>
            <a:r>
              <a:rPr lang="cs-CZ" sz="3100" b="1" dirty="0" smtClean="0">
                <a:solidFill>
                  <a:schemeClr val="bg1"/>
                </a:solidFill>
              </a:rPr>
              <a:t>všechny jeho příběhy mají společné téma – židovství, </a:t>
            </a:r>
            <a:r>
              <a:rPr lang="cs-CZ" sz="3100" b="1" dirty="0" err="1" smtClean="0">
                <a:solidFill>
                  <a:schemeClr val="bg1"/>
                </a:solidFill>
              </a:rPr>
              <a:t>holokaust</a:t>
            </a:r>
            <a:r>
              <a:rPr lang="cs-CZ" sz="3100" b="1" dirty="0" smtClean="0">
                <a:solidFill>
                  <a:schemeClr val="bg1"/>
                </a:solidFill>
              </a:rPr>
              <a:t> – </a:t>
            </a:r>
            <a:r>
              <a:rPr lang="cs-CZ" sz="3100" b="1" dirty="0" smtClean="0">
                <a:solidFill>
                  <a:srgbClr val="FFFF00"/>
                </a:solidFill>
              </a:rPr>
              <a:t>DÉMANTY NOCI (1958), DITA SAXOVÁ (1962),MODLITBA PRO KATEŘINU HOROVITZOVOU (1964) ATD.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bg1"/>
                </a:solidFill>
              </a:rPr>
              <a:t>ARNOŠT LUSTIG (1926-2011)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8833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700" b="1" dirty="0" smtClean="0">
                <a:solidFill>
                  <a:schemeClr val="bg1"/>
                </a:solidFill>
              </a:rPr>
              <a:t>	„Hrdiny jeho děl jsou především lidé nacházející se v mezní situaci, kteří jsou událostmi „šíleného“ dvacátého století donuceni jednat pod tlakem a často na samotné hranici svých možností, fyzických i morálních. </a:t>
            </a:r>
            <a:r>
              <a:rPr lang="cs-CZ" sz="2700" b="1" dirty="0" err="1" smtClean="0">
                <a:solidFill>
                  <a:schemeClr val="bg1"/>
                </a:solidFill>
              </a:rPr>
              <a:t>Lustigovy</a:t>
            </a:r>
            <a:r>
              <a:rPr lang="cs-CZ" sz="2700" b="1" dirty="0" smtClean="0">
                <a:solidFill>
                  <a:schemeClr val="bg1"/>
                </a:solidFill>
              </a:rPr>
              <a:t> příběhy nesledují pouze boj svých hrdinů o přežití, ale také za zachování „vnitřní čistoty“ uprostřed špíny a všeobecného úpadku.“</a:t>
            </a:r>
          </a:p>
          <a:p>
            <a:pPr algn="r">
              <a:buNone/>
            </a:pPr>
            <a:r>
              <a:rPr lang="cs-CZ" sz="2700" b="1" dirty="0" smtClean="0">
                <a:solidFill>
                  <a:schemeClr val="bg1"/>
                </a:solidFill>
              </a:rPr>
              <a:t>(http://vlaklustig.cz/arnost-lustig)</a:t>
            </a:r>
          </a:p>
          <a:p>
            <a:pPr algn="r">
              <a:buNone/>
            </a:pPr>
            <a:endParaRPr lang="cs-CZ" sz="3100" b="1" dirty="0" smtClean="0">
              <a:solidFill>
                <a:schemeClr val="bg1"/>
              </a:solidFill>
            </a:endParaRPr>
          </a:p>
        </p:txBody>
      </p:sp>
      <p:pic>
        <p:nvPicPr>
          <p:cNvPr id="4" name="Obrázek 3" descr="obr.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4728651"/>
            <a:ext cx="3779913" cy="212935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0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obr. 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851920" y="4653136"/>
            <a:ext cx="52920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</a:rPr>
              <a:t>ÚKOL – SLEDUJTE A OKOMENTUJTE STEJNÉ ZNAKY NÁSLEDUJÍCÍCH TŘÍ KNIH. PAK SROVNEJTE LUSTIGOVU TVORBU S TVORBOU OSTATNÍCH SPISOVATELŮ, ZABÝVAJÍCÍCH SE ŽIDOVSKOU TEMATIKOU.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FF00"/>
                </a:solidFill>
              </a:rPr>
              <a:t>DÉMANTY NOCI (1958)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soubor devíti povídek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hlavními postavami jsou mladí lidé, kteří si i přes hrůzy války zachovali čistou důstojnost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ukazuje nám záblesky démantů čistých srdcí v temnu noci beznaděje 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zobrazuje válečné hrůzy, koncentrační tábory z pohledu nevinných a trpících lidí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zfilmováno Janem Němcem (1964)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FF00"/>
                </a:solidFill>
              </a:rPr>
              <a:t>DÉMANTY NOCI (1958)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25658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např. povídka BÍLÝ</a:t>
            </a:r>
          </a:p>
          <a:p>
            <a:r>
              <a:rPr lang="cs-CZ" sz="2400" b="1" dirty="0" smtClean="0">
                <a:solidFill>
                  <a:schemeClr val="bg1"/>
                </a:solidFill>
              </a:rPr>
              <a:t>o dvou postavách – </a:t>
            </a:r>
            <a:r>
              <a:rPr lang="cs-CZ" sz="2400" b="1" dirty="0" err="1" smtClean="0">
                <a:solidFill>
                  <a:schemeClr val="bg1"/>
                </a:solidFill>
              </a:rPr>
              <a:t>Oškliváčkovi</a:t>
            </a:r>
            <a:r>
              <a:rPr lang="cs-CZ" sz="2400" b="1" dirty="0" smtClean="0">
                <a:solidFill>
                  <a:schemeClr val="bg1"/>
                </a:solidFill>
              </a:rPr>
              <a:t> (mladý kluk žijící v Terezíně) a Bleše (Blecha je jeho nejlepší kamarádka, z důvodu nemoci leží na infekčním oddělení)</a:t>
            </a:r>
          </a:p>
          <a:p>
            <a:r>
              <a:rPr lang="cs-CZ" sz="2400" b="1" dirty="0" err="1" smtClean="0">
                <a:solidFill>
                  <a:schemeClr val="bg1"/>
                </a:solidFill>
              </a:rPr>
              <a:t>Oškliváček</a:t>
            </a:r>
            <a:r>
              <a:rPr lang="cs-CZ" sz="2400" b="1" dirty="0" smtClean="0">
                <a:solidFill>
                  <a:schemeClr val="bg1"/>
                </a:solidFill>
              </a:rPr>
              <a:t> za ní každý den chodí – ona si s ním povídá z okna</a:t>
            </a:r>
          </a:p>
          <a:p>
            <a:r>
              <a:rPr lang="cs-CZ" sz="2400" b="1" dirty="0" smtClean="0">
                <a:solidFill>
                  <a:schemeClr val="bg1"/>
                </a:solidFill>
              </a:rPr>
              <a:t>když ji jednoho dne </a:t>
            </a:r>
            <a:r>
              <a:rPr lang="cs-CZ" sz="2400" b="1" dirty="0" err="1" smtClean="0">
                <a:solidFill>
                  <a:schemeClr val="bg1"/>
                </a:solidFill>
              </a:rPr>
              <a:t>Oškliváček</a:t>
            </a:r>
            <a:r>
              <a:rPr lang="cs-CZ" sz="2400" b="1" dirty="0" smtClean="0">
                <a:solidFill>
                  <a:schemeClr val="bg1"/>
                </a:solidFill>
              </a:rPr>
              <a:t> zahlédne, má fialové rty </a:t>
            </a:r>
          </a:p>
          <a:p>
            <a:r>
              <a:rPr lang="cs-CZ" sz="2400" b="1" dirty="0" smtClean="0">
                <a:solidFill>
                  <a:schemeClr val="bg1"/>
                </a:solidFill>
              </a:rPr>
              <a:t>kamarád jí chce udělat radost – ukradne králíka, aby si ho mohla pohladit</a:t>
            </a:r>
          </a:p>
          <a:p>
            <a:r>
              <a:rPr lang="cs-CZ" sz="2400" b="1" dirty="0" smtClean="0">
                <a:solidFill>
                  <a:schemeClr val="bg1"/>
                </a:solidFill>
              </a:rPr>
              <a:t>další den na ni čeká</a:t>
            </a:r>
          </a:p>
          <a:p>
            <a:r>
              <a:rPr lang="cs-CZ" sz="2400" b="1" dirty="0" smtClean="0">
                <a:solidFill>
                  <a:schemeClr val="bg1"/>
                </a:solidFill>
              </a:rPr>
              <a:t>má obrovský hlad a napadne ho, že by se mohl nasytit tak, že si uvaří králíka</a:t>
            </a:r>
          </a:p>
          <a:p>
            <a:r>
              <a:rPr lang="cs-CZ" sz="2400" b="1" dirty="0" smtClean="0">
                <a:solidFill>
                  <a:schemeClr val="bg1"/>
                </a:solidFill>
              </a:rPr>
              <a:t>chce to kvůli ní vydržet</a:t>
            </a:r>
          </a:p>
          <a:p>
            <a:r>
              <a:rPr lang="cs-CZ" sz="2400" b="1" dirty="0" smtClean="0">
                <a:solidFill>
                  <a:schemeClr val="bg1"/>
                </a:solidFill>
              </a:rPr>
              <a:t>po dlouhém čekání se dozvídá, že Blechu někam odvezli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FF00"/>
                </a:solidFill>
              </a:rPr>
              <a:t>DITA SAXOVÁ (1962)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novela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hlavní hrdince je 18 let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je Židovka a jako jediná z rodiny přežila koncentrační tábor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po válce žije v internátě pro opuštěné židovské dívky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čeká na klidná léta, není však schopna zapomenout a navázat milostný vztah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v  závěru odjíždí za prací do Švýcarska a tam spáchá sebevraždu skokem z ledovce 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zfilmováno – 1967 – Antonín </a:t>
            </a:r>
            <a:r>
              <a:rPr lang="cs-CZ" b="1" dirty="0" err="1" smtClean="0">
                <a:solidFill>
                  <a:schemeClr val="bg1"/>
                </a:solidFill>
              </a:rPr>
              <a:t>Moskalyk</a:t>
            </a:r>
            <a:endParaRPr lang="cs-CZ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bg1"/>
                </a:solidFill>
              </a:rPr>
              <a:t>ARNOŠT LUSTIG (1926-2011)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i="1" dirty="0" smtClean="0">
                <a:solidFill>
                  <a:srgbClr val="FFFF00"/>
                </a:solidFill>
              </a:rPr>
              <a:t>MODLITBA PRO KATEŘINU HOROVITZOVOU (1964)</a:t>
            </a:r>
          </a:p>
          <a:p>
            <a:pPr algn="ctr">
              <a:buNone/>
            </a:pPr>
            <a:endParaRPr lang="cs-CZ" sz="10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cs-CZ" b="1" dirty="0" smtClean="0">
                <a:solidFill>
                  <a:srgbClr val="FFFF00"/>
                </a:solidFill>
              </a:rPr>
              <a:t>„To, co se děje kolem není omluva, pánové.</a:t>
            </a:r>
            <a:br>
              <a:rPr lang="cs-CZ" b="1" dirty="0" smtClean="0">
                <a:solidFill>
                  <a:srgbClr val="FFFF00"/>
                </a:solidFill>
              </a:rPr>
            </a:br>
            <a:r>
              <a:rPr lang="cs-CZ" b="1" dirty="0" smtClean="0">
                <a:solidFill>
                  <a:srgbClr val="FFFF00"/>
                </a:solidFill>
              </a:rPr>
              <a:t>Nemohu se tvářit, že nevím, 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FF00"/>
                </a:solidFill>
              </a:rPr>
              <a:t>co dělám a co si myslím –</a:t>
            </a:r>
            <a:br>
              <a:rPr lang="cs-CZ" b="1" dirty="0" smtClean="0">
                <a:solidFill>
                  <a:srgbClr val="FFFF00"/>
                </a:solidFill>
              </a:rPr>
            </a:br>
            <a:r>
              <a:rPr lang="cs-CZ" b="1" dirty="0" smtClean="0">
                <a:solidFill>
                  <a:srgbClr val="FFFF00"/>
                </a:solidFill>
              </a:rPr>
              <a:t>i když je kolem tma. 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FF00"/>
                </a:solidFill>
              </a:rPr>
              <a:t>I tma má své stíny a světlejší místa.“</a:t>
            </a:r>
          </a:p>
          <a:p>
            <a:pPr algn="ctr">
              <a:buNone/>
            </a:pPr>
            <a:endParaRPr lang="cs-CZ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204</TotalTime>
  <Words>661</Words>
  <Application>Microsoft Office PowerPoint</Application>
  <PresentationFormat>Předvádění na obrazovce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Snímek 1</vt:lpstr>
      <vt:lpstr>ARNOŠT LUSTIG (1926-2011) - citáty</vt:lpstr>
      <vt:lpstr>ARNOŠT LUSTIG (1926-2011)</vt:lpstr>
      <vt:lpstr>ARNOŠT LUSTIG (1926-2011)</vt:lpstr>
      <vt:lpstr>ARNOŠT LUSTIG (1926-2011)</vt:lpstr>
      <vt:lpstr>DÉMANTY NOCI (1958)</vt:lpstr>
      <vt:lpstr>DÉMANTY NOCI (1958)</vt:lpstr>
      <vt:lpstr>DITA SAXOVÁ (1962)</vt:lpstr>
      <vt:lpstr>ARNOŠT LUSTIG (1926-2011)</vt:lpstr>
      <vt:lpstr>MODLITBA PRO KATEŘINU HOROVITZOVOU </vt:lpstr>
      <vt:lpstr>MODLITBA PRO KATEŘINU HOROVITZOVOU 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26</cp:revision>
  <dcterms:created xsi:type="dcterms:W3CDTF">2013-02-19T18:41:24Z</dcterms:created>
  <dcterms:modified xsi:type="dcterms:W3CDTF">2013-03-08T16:46:57Z</dcterms:modified>
</cp:coreProperties>
</file>