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66E9DD-1371-41C5-BACD-E985C139670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9E9AD5-DD6C-472A-858F-B005397591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6E9DD-1371-41C5-BACD-E985C139670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E9AD5-DD6C-472A-858F-B005397591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E66E9DD-1371-41C5-BACD-E985C139670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9E9AD5-DD6C-472A-858F-B005397591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6E9DD-1371-41C5-BACD-E985C139670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E9AD5-DD6C-472A-858F-B005397591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66E9DD-1371-41C5-BACD-E985C139670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89E9AD5-DD6C-472A-858F-B005397591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6E9DD-1371-41C5-BACD-E985C139670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E9AD5-DD6C-472A-858F-B005397591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6E9DD-1371-41C5-BACD-E985C139670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E9AD5-DD6C-472A-858F-B005397591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6E9DD-1371-41C5-BACD-E985C139670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E9AD5-DD6C-472A-858F-B005397591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66E9DD-1371-41C5-BACD-E985C139670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E9AD5-DD6C-472A-858F-B005397591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6E9DD-1371-41C5-BACD-E985C139670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E9AD5-DD6C-472A-858F-B005397591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6E9DD-1371-41C5-BACD-E985C139670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E9AD5-DD6C-472A-858F-B005397591D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E66E9DD-1371-41C5-BACD-E985C139670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9E9AD5-DD6C-472A-858F-B005397591D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</a:t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750" y="981075"/>
            <a:ext cx="813593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cs-CZ" b="1" dirty="0">
                <a:latin typeface="+mj-lt"/>
              </a:rPr>
              <a:t>Výukový materiál v rámci projektu OPVK 1.5 Peníze středním školám</a:t>
            </a:r>
          </a:p>
          <a:p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Číslo projektu:		CZ.1.07/1.5.00/34.0883 </a:t>
            </a:r>
          </a:p>
          <a:p>
            <a:r>
              <a:rPr kumimoji="0" lang="cs-CZ" b="1" dirty="0">
                <a:latin typeface="+mj-lt"/>
              </a:rPr>
              <a:t>Název projektu:		Rozvoj vzdělanosti</a:t>
            </a:r>
          </a:p>
          <a:p>
            <a:r>
              <a:rPr kumimoji="0" lang="cs-CZ" b="1" dirty="0">
                <a:latin typeface="+mj-lt"/>
              </a:rPr>
              <a:t>Číslo šablony:   		III/2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Datum vytvoření:	</a:t>
            </a:r>
            <a:r>
              <a:rPr kumimoji="0" lang="cs-CZ" b="1" dirty="0" smtClean="0">
                <a:latin typeface="+mj-lt"/>
              </a:rPr>
              <a:t>12.02.2013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Autor:			Mgr. Petra Zemánková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Určeno pro předmět:     </a:t>
            </a:r>
            <a:r>
              <a:rPr kumimoji="0" lang="cs-CZ" b="1" dirty="0" smtClean="0">
                <a:latin typeface="+mj-lt"/>
              </a:rPr>
              <a:t>	Český jazyk a literatura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Tematická oblast:	</a:t>
            </a:r>
            <a:r>
              <a:rPr kumimoji="0" lang="cs-CZ" b="1" dirty="0" smtClean="0">
                <a:latin typeface="+mj-lt"/>
              </a:rPr>
              <a:t>Česká literatura </a:t>
            </a:r>
            <a:r>
              <a:rPr kumimoji="0" lang="cs-CZ" b="1" dirty="0">
                <a:latin typeface="+mj-lt"/>
              </a:rPr>
              <a:t>po roce 1945	 </a:t>
            </a:r>
          </a:p>
          <a:p>
            <a:r>
              <a:rPr kumimoji="0" lang="cs-CZ" b="1" dirty="0">
                <a:latin typeface="+mj-lt"/>
              </a:rPr>
              <a:t>Obor vzdělání:		</a:t>
            </a:r>
            <a:r>
              <a:rPr lang="cs-CZ" b="1" dirty="0" smtClean="0">
                <a:latin typeface="+mn-lt"/>
              </a:rPr>
              <a:t>Masér sportovní a rekondiční (69-41-L/02)</a:t>
            </a:r>
            <a:endParaRPr kumimoji="0" lang="cs-CZ" b="1" dirty="0">
              <a:latin typeface="+mn-lt"/>
            </a:endParaRPr>
          </a:p>
          <a:p>
            <a:r>
              <a:rPr kumimoji="0" lang="cs-CZ" b="1" dirty="0">
                <a:latin typeface="+mj-lt"/>
              </a:rPr>
              <a:t>			4. ročník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                                            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Název výukového materiálu: </a:t>
            </a:r>
            <a:endParaRPr kumimoji="0" lang="cs-CZ" b="1" dirty="0" smtClean="0">
              <a:latin typeface="+mj-lt"/>
            </a:endParaRPr>
          </a:p>
          <a:p>
            <a:r>
              <a:rPr kumimoji="0" lang="cs-CZ" b="1" dirty="0" smtClean="0">
                <a:latin typeface="+mj-lt"/>
              </a:rPr>
              <a:t>			Židovská literatura – Jan Otčenášek - učební 			materiál	</a:t>
            </a:r>
            <a:r>
              <a:rPr lang="cs-CZ" b="1" dirty="0">
                <a:latin typeface="+mj-lt"/>
              </a:rPr>
              <a:t> </a:t>
            </a:r>
            <a:r>
              <a:rPr kumimoji="0" lang="cs-CZ" b="1" dirty="0" smtClean="0">
                <a:latin typeface="+mj-lt"/>
              </a:rPr>
              <a:t>s úkoly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Popis využití: 		prezentace </a:t>
            </a:r>
            <a:r>
              <a:rPr kumimoji="0" lang="cs-CZ" b="1" dirty="0" smtClean="0">
                <a:latin typeface="+mj-lt"/>
              </a:rPr>
              <a:t>s </a:t>
            </a:r>
            <a:r>
              <a:rPr kumimoji="0" lang="cs-CZ" b="1" dirty="0">
                <a:latin typeface="+mj-lt"/>
              </a:rPr>
              <a:t>využitím </a:t>
            </a:r>
            <a:r>
              <a:rPr kumimoji="0" lang="cs-CZ" b="1" dirty="0" err="1">
                <a:latin typeface="+mj-lt"/>
              </a:rPr>
              <a:t>dataprojektoru</a:t>
            </a:r>
            <a:r>
              <a:rPr kumimoji="0" lang="cs-CZ" b="1" dirty="0">
                <a:latin typeface="+mj-lt"/>
              </a:rPr>
              <a:t> a </a:t>
            </a:r>
            <a:r>
              <a:rPr kumimoji="0" lang="cs-CZ" b="1" dirty="0" smtClean="0">
                <a:latin typeface="+mj-lt"/>
              </a:rPr>
              <a:t>				notebooku</a:t>
            </a:r>
            <a:endParaRPr kumimoji="0" lang="cs-CZ" b="1" dirty="0">
              <a:latin typeface="+mj-lt"/>
            </a:endParaRPr>
          </a:p>
          <a:p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Čas:  </a:t>
            </a:r>
            <a:r>
              <a:rPr kumimoji="0" lang="cs-CZ" b="1" dirty="0" smtClean="0">
                <a:latin typeface="+mj-lt"/>
              </a:rPr>
              <a:t>			25 </a:t>
            </a:r>
            <a:r>
              <a:rPr kumimoji="0" lang="cs-CZ" b="1" dirty="0">
                <a:latin typeface="+mj-lt"/>
              </a:rPr>
              <a:t>minut</a:t>
            </a:r>
            <a:br>
              <a:rPr kumimoji="0" lang="cs-CZ" b="1" dirty="0">
                <a:latin typeface="+mj-lt"/>
              </a:rPr>
            </a:br>
            <a:endParaRPr kumimoji="0" lang="cs-CZ" b="1" dirty="0">
              <a:latin typeface="+mj-lt"/>
            </a:endParaRPr>
          </a:p>
        </p:txBody>
      </p:sp>
      <p:sp>
        <p:nvSpPr>
          <p:cNvPr id="6" name="TextovéPole 7"/>
          <p:cNvSpPr txBox="1">
            <a:spLocks noChangeArrowheads="1"/>
          </p:cNvSpPr>
          <p:nvPr/>
        </p:nvSpPr>
        <p:spPr bwMode="auto">
          <a:xfrm>
            <a:off x="4211960" y="476250"/>
            <a:ext cx="4247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VY_32_INOVACE_ČJM4_5060_ZEM</a:t>
            </a:r>
            <a:endParaRPr lang="cs-CZ" dirty="0"/>
          </a:p>
        </p:txBody>
      </p:sp>
      <p:pic>
        <p:nvPicPr>
          <p:cNvPr id="8" name="Obrázek 7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3635896" cy="809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20688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</a:t>
            </a:r>
          </a:p>
          <a:p>
            <a:r>
              <a:rPr lang="cs-CZ" dirty="0" smtClean="0"/>
              <a:t>http</a:t>
            </a:r>
            <a:r>
              <a:rPr lang="cs-CZ" dirty="0"/>
              <a:t>://cs.wikipedia.org/wiki/Jan_Ot%C4%8Den%C3%A1%C5%A1ek</a:t>
            </a:r>
          </a:p>
          <a:p>
            <a:r>
              <a:rPr lang="cs-CZ" dirty="0"/>
              <a:t>http://www.</a:t>
            </a:r>
            <a:r>
              <a:rPr lang="cs-CZ" dirty="0" err="1"/>
              <a:t>ctenarsky</a:t>
            </a:r>
            <a:r>
              <a:rPr lang="cs-CZ" dirty="0"/>
              <a:t>-</a:t>
            </a:r>
            <a:r>
              <a:rPr lang="cs-CZ" dirty="0" err="1"/>
              <a:t>denik.cz</a:t>
            </a:r>
            <a:r>
              <a:rPr lang="cs-CZ" dirty="0"/>
              <a:t>/</a:t>
            </a:r>
            <a:r>
              <a:rPr lang="cs-CZ" dirty="0" err="1"/>
              <a:t>Ot</a:t>
            </a:r>
            <a:r>
              <a:rPr lang="cs-CZ" dirty="0"/>
              <a:t>%C4%8Den%C3%A1%C5%A1ek%20Jan-spisovatel267</a:t>
            </a:r>
          </a:p>
          <a:p>
            <a:r>
              <a:rPr lang="cs-CZ" dirty="0"/>
              <a:t>http://www.spisovatele.</a:t>
            </a:r>
            <a:r>
              <a:rPr lang="cs-CZ" dirty="0" err="1"/>
              <a:t>cz</a:t>
            </a:r>
            <a:r>
              <a:rPr lang="cs-CZ" dirty="0"/>
              <a:t>/</a:t>
            </a:r>
            <a:r>
              <a:rPr lang="cs-CZ" dirty="0" err="1"/>
              <a:t>jan</a:t>
            </a:r>
            <a:r>
              <a:rPr lang="cs-CZ" dirty="0"/>
              <a:t>-</a:t>
            </a:r>
            <a:r>
              <a:rPr lang="cs-CZ" dirty="0" err="1"/>
              <a:t>otcenasek</a:t>
            </a:r>
            <a:r>
              <a:rPr lang="cs-CZ" dirty="0"/>
              <a:t>#</a:t>
            </a:r>
            <a:r>
              <a:rPr lang="cs-CZ" dirty="0" err="1"/>
              <a:t>cv</a:t>
            </a:r>
            <a:endParaRPr lang="cs-CZ" dirty="0"/>
          </a:p>
          <a:p>
            <a:r>
              <a:rPr lang="cs-CZ" dirty="0" smtClean="0"/>
              <a:t>KLIMEŠ, L.: </a:t>
            </a:r>
            <a:r>
              <a:rPr lang="cs-CZ" i="1" dirty="0" smtClean="0"/>
              <a:t>Slovník cizích slov. </a:t>
            </a:r>
            <a:r>
              <a:rPr lang="cs-CZ" dirty="0" smtClean="0"/>
              <a:t>Praha 1995.</a:t>
            </a:r>
          </a:p>
          <a:p>
            <a:r>
              <a:rPr lang="cs-CZ" dirty="0" smtClean="0"/>
              <a:t>SLANAŘ, O. A KOL.: </a:t>
            </a:r>
            <a:r>
              <a:rPr lang="cs-CZ" i="1" dirty="0" smtClean="0"/>
              <a:t>Obsahy a rozbory děl (k LITERATUŘE – přehledu SŠ učiva). </a:t>
            </a:r>
            <a:r>
              <a:rPr lang="cs-CZ" dirty="0" smtClean="0"/>
              <a:t>Třebíč 2006.</a:t>
            </a:r>
          </a:p>
          <a:p>
            <a:r>
              <a:rPr lang="cs-CZ" dirty="0" smtClean="0"/>
              <a:t>PROKOP, V.:  </a:t>
            </a:r>
            <a:r>
              <a:rPr lang="cs-CZ" i="1" dirty="0" smtClean="0"/>
              <a:t>Přehled české literatury 20. století</a:t>
            </a:r>
            <a:r>
              <a:rPr lang="cs-CZ" dirty="0" smtClean="0"/>
              <a:t>. Sokolov 2001.</a:t>
            </a:r>
          </a:p>
          <a:p>
            <a:endParaRPr lang="cs-CZ" dirty="0"/>
          </a:p>
          <a:p>
            <a:r>
              <a:rPr lang="cs-CZ" b="1" dirty="0" smtClean="0"/>
              <a:t>OBRÁZKY [cit. 12.02.2013]</a:t>
            </a:r>
          </a:p>
          <a:p>
            <a:r>
              <a:rPr lang="cs-CZ" dirty="0"/>
              <a:t>obr. 1 - http://ld.johanesville.net/otcenasek/zivotopis?bio=1&amp;fig=1</a:t>
            </a:r>
          </a:p>
          <a:p>
            <a:r>
              <a:rPr lang="cs-CZ" dirty="0"/>
              <a:t>obr. 2 - h</a:t>
            </a:r>
            <a:r>
              <a:rPr lang="cs-CZ" dirty="0" smtClean="0"/>
              <a:t>ttp</a:t>
            </a:r>
            <a:r>
              <a:rPr lang="cs-CZ" dirty="0"/>
              <a:t>://www.</a:t>
            </a:r>
            <a:r>
              <a:rPr lang="cs-CZ" dirty="0" err="1"/>
              <a:t>slovnikceskeliteratury.cz</a:t>
            </a:r>
            <a:r>
              <a:rPr lang="cs-CZ" dirty="0"/>
              <a:t>/</a:t>
            </a:r>
            <a:r>
              <a:rPr lang="cs-CZ" dirty="0" err="1"/>
              <a:t>showContent.jsp</a:t>
            </a:r>
            <a:r>
              <a:rPr lang="cs-CZ" dirty="0"/>
              <a:t>?</a:t>
            </a:r>
            <a:r>
              <a:rPr lang="cs-CZ" dirty="0" err="1"/>
              <a:t>docId</a:t>
            </a:r>
            <a:r>
              <a:rPr lang="cs-CZ" dirty="0"/>
              <a:t>=833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jan</a:t>
            </a:r>
            <a:r>
              <a:rPr lang="cs-CZ" dirty="0" smtClean="0"/>
              <a:t> otčenášek (1924-1979)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prožil válečnou zkušenost – byl během ní nasazen na práce v Německu</a:t>
            </a:r>
          </a:p>
          <a:p>
            <a:r>
              <a:rPr lang="cs-CZ" dirty="0" smtClean="0"/>
              <a:t>poté se zapojil do ilegálního </a:t>
            </a:r>
          </a:p>
          <a:p>
            <a:pPr>
              <a:buNone/>
            </a:pPr>
            <a:r>
              <a:rPr lang="cs-CZ" dirty="0" smtClean="0"/>
              <a:t>	hnutí mládeže</a:t>
            </a:r>
          </a:p>
          <a:p>
            <a:r>
              <a:rPr lang="cs-CZ" dirty="0" smtClean="0"/>
              <a:t>po válce pracoval mj. ve Svazu československých spisovatelů</a:t>
            </a:r>
          </a:p>
          <a:p>
            <a:r>
              <a:rPr lang="cs-CZ" dirty="0" smtClean="0"/>
              <a:t>od roku 1960 pracoval oficiálně </a:t>
            </a:r>
          </a:p>
          <a:p>
            <a:pPr>
              <a:buNone/>
            </a:pPr>
            <a:r>
              <a:rPr lang="cs-CZ" dirty="0" smtClean="0"/>
              <a:t>	jako spisovatel</a:t>
            </a:r>
          </a:p>
          <a:p>
            <a:r>
              <a:rPr lang="cs-CZ" dirty="0" smtClean="0"/>
              <a:t>od posledních 6 let života byl dramaturgem Filmového studia Barrandov</a:t>
            </a:r>
          </a:p>
        </p:txBody>
      </p:sp>
      <p:pic>
        <p:nvPicPr>
          <p:cNvPr id="4" name="Obrázek 3" descr="obr.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132856"/>
            <a:ext cx="1790700" cy="254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6588224" y="47971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jan</a:t>
            </a:r>
            <a:r>
              <a:rPr lang="cs-CZ" dirty="0" smtClean="0"/>
              <a:t> otčenášek (1924-1979)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vynikající psycholog</a:t>
            </a:r>
          </a:p>
          <a:p>
            <a:r>
              <a:rPr lang="cs-CZ" dirty="0" smtClean="0"/>
              <a:t>měl dar vyprávění</a:t>
            </a:r>
          </a:p>
          <a:p>
            <a:r>
              <a:rPr lang="cs-CZ" dirty="0" smtClean="0"/>
              <a:t>nenapsal tolik knih jako jeho</a:t>
            </a:r>
          </a:p>
          <a:p>
            <a:pPr>
              <a:buNone/>
            </a:pPr>
            <a:r>
              <a:rPr lang="cs-CZ" dirty="0" smtClean="0"/>
              <a:t>	vrstevníci, ale přesto se </a:t>
            </a:r>
          </a:p>
          <a:p>
            <a:pPr>
              <a:buNone/>
            </a:pPr>
            <a:r>
              <a:rPr lang="cs-CZ" dirty="0" smtClean="0"/>
              <a:t>	výrazně zapsal do poválečné </a:t>
            </a:r>
          </a:p>
          <a:p>
            <a:pPr>
              <a:buNone/>
            </a:pPr>
            <a:r>
              <a:rPr lang="cs-CZ" dirty="0" smtClean="0"/>
              <a:t>	literatury</a:t>
            </a:r>
          </a:p>
          <a:p>
            <a:r>
              <a:rPr lang="cs-CZ" dirty="0" smtClean="0"/>
              <a:t>detailněji rozebírané jsou </a:t>
            </a:r>
          </a:p>
          <a:p>
            <a:pPr>
              <a:buNone/>
            </a:pPr>
            <a:r>
              <a:rPr lang="cs-CZ" dirty="0" smtClean="0"/>
              <a:t>	hlavně jeho knihy </a:t>
            </a:r>
            <a:r>
              <a:rPr lang="cs-CZ" b="1" dirty="0" smtClean="0"/>
              <a:t>OBČAN BRYCH </a:t>
            </a:r>
          </a:p>
          <a:p>
            <a:pPr>
              <a:buNone/>
            </a:pPr>
            <a:r>
              <a:rPr lang="cs-CZ" dirty="0" smtClean="0"/>
              <a:t>	(román) a novela </a:t>
            </a:r>
            <a:r>
              <a:rPr lang="cs-CZ" b="1" dirty="0" smtClean="0"/>
              <a:t>ROMEO, JULIE A TMA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Obrázek 3" descr="obr.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628800"/>
            <a:ext cx="2088232" cy="29235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6516216" y="45811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jan</a:t>
            </a:r>
            <a:r>
              <a:rPr lang="cs-CZ" dirty="0" smtClean="0"/>
              <a:t> otčenášek (1924-1979)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OBČAN BRYCH </a:t>
            </a:r>
            <a:r>
              <a:rPr lang="cs-CZ" dirty="0" smtClean="0"/>
              <a:t>(1955)</a:t>
            </a:r>
          </a:p>
          <a:p>
            <a:r>
              <a:rPr lang="cs-CZ" dirty="0" smtClean="0"/>
              <a:t>nespadá sice do oblasti knih se židovskou tematikou, ale zaznamenal výrazný ohlas</a:t>
            </a:r>
          </a:p>
          <a:p>
            <a:r>
              <a:rPr lang="cs-CZ" dirty="0" smtClean="0"/>
              <a:t>psaný v duchu tehdejšího schematismu jako budovatelský román</a:t>
            </a:r>
          </a:p>
          <a:p>
            <a:r>
              <a:rPr lang="cs-CZ" dirty="0" smtClean="0"/>
              <a:t>přesto není tak schematický a „černobílý“ jako ostatní příběhy tohoto označení</a:t>
            </a:r>
          </a:p>
          <a:p>
            <a:r>
              <a:rPr lang="cs-CZ" dirty="0" smtClean="0"/>
              <a:t>hlavní postavou je právník František </a:t>
            </a:r>
            <a:r>
              <a:rPr lang="cs-CZ" dirty="0" err="1" smtClean="0"/>
              <a:t>Brych</a:t>
            </a:r>
            <a:r>
              <a:rPr lang="cs-CZ" dirty="0" smtClean="0"/>
              <a:t>, který se po únorovém převratu rozhodne, že se svými přáteli emigruje</a:t>
            </a:r>
          </a:p>
          <a:p>
            <a:r>
              <a:rPr lang="cs-CZ" dirty="0" smtClean="0"/>
              <a:t>má výhrady k politice, přesto není nepřítelem KSČ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jan</a:t>
            </a:r>
            <a:r>
              <a:rPr lang="cs-CZ" dirty="0" smtClean="0"/>
              <a:t> otčenášek (1924-1979)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7239000" cy="4846320"/>
          </a:xfrm>
        </p:spPr>
        <p:txBody>
          <a:bodyPr>
            <a:normAutofit/>
          </a:bodyPr>
          <a:lstStyle/>
          <a:p>
            <a:r>
              <a:rPr lang="cs-CZ" dirty="0" smtClean="0"/>
              <a:t>během čekání na hranicích na převaděče se ukážou pravé charaktery všech zúčastněných</a:t>
            </a:r>
          </a:p>
          <a:p>
            <a:r>
              <a:rPr lang="cs-CZ" dirty="0" err="1" smtClean="0"/>
              <a:t>Brych</a:t>
            </a:r>
            <a:r>
              <a:rPr lang="cs-CZ" dirty="0" smtClean="0"/>
              <a:t> se rozhodne, že se vrátí zpět domů, protože s těmito lidmi už nechce mít nic společného </a:t>
            </a:r>
          </a:p>
          <a:p>
            <a:r>
              <a:rPr lang="cs-CZ" dirty="0" smtClean="0"/>
              <a:t>výrazný prostor je v románu věnován psychologii a motivaci jednání hlavní postavy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ÚKOL Č. 1 - NAJDĚTE DOKLADY O TOM, ŽE PŘÍBĚH NENÍ TYPICKÝM BUDOVATELSKÝM ROMÁNEM.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cs-CZ" dirty="0" err="1" smtClean="0"/>
              <a:t>jan</a:t>
            </a:r>
            <a:r>
              <a:rPr lang="cs-CZ" dirty="0" smtClean="0"/>
              <a:t> otčenášek (1924-1979)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b="1" dirty="0" smtClean="0"/>
              <a:t>ROMEO, JULIE A TMA </a:t>
            </a:r>
            <a:r>
              <a:rPr lang="cs-CZ" dirty="0" smtClean="0"/>
              <a:t>(1958)</a:t>
            </a:r>
          </a:p>
          <a:p>
            <a:r>
              <a:rPr lang="cs-CZ" dirty="0" smtClean="0"/>
              <a:t>novela se shakespearovským námětem</a:t>
            </a:r>
          </a:p>
          <a:p>
            <a:r>
              <a:rPr lang="cs-CZ" dirty="0" smtClean="0"/>
              <a:t>zařazena k literatuře s židovským zaměřením</a:t>
            </a:r>
          </a:p>
          <a:p>
            <a:r>
              <a:rPr lang="cs-CZ" dirty="0" smtClean="0"/>
              <a:t>odehrává se během heydrichiády</a:t>
            </a:r>
          </a:p>
          <a:p>
            <a:r>
              <a:rPr lang="cs-CZ" dirty="0" smtClean="0"/>
              <a:t>hlavní postavy – student Pavel, Židovka Ester</a:t>
            </a:r>
          </a:p>
          <a:p>
            <a:r>
              <a:rPr lang="cs-CZ" dirty="0" smtClean="0"/>
              <a:t>Pavel – student posledního ročníku gymnázia; statečný, citlivý, obětavý, cílevědomý, čestný (objevuje se i románu Kulhavý Orfeus – pokračování osudu této postavy)</a:t>
            </a:r>
          </a:p>
          <a:p>
            <a:r>
              <a:rPr lang="cs-CZ" dirty="0" smtClean="0"/>
              <a:t>Ester – dcera židovského lékaře, odvlečeného do Terezína; romantická, citlivá, skromná, cítí se osamělá, nešťastná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cs-CZ" dirty="0" err="1" smtClean="0"/>
              <a:t>jan</a:t>
            </a:r>
            <a:r>
              <a:rPr lang="cs-CZ" dirty="0" smtClean="0"/>
              <a:t> otčenášek (1924-1979)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další kladné postavy – Pavlovi rodiče, tovaryš Čepek</a:t>
            </a:r>
          </a:p>
          <a:p>
            <a:r>
              <a:rPr lang="cs-CZ" dirty="0" smtClean="0"/>
              <a:t>typickou zápornou postavou je Čech – udavač Rejsek</a:t>
            </a:r>
          </a:p>
          <a:p>
            <a:r>
              <a:rPr lang="cs-CZ" dirty="0" smtClean="0"/>
              <a:t>Ester měla nastoupit do transportu do Terezína stejně jako před časem její rodiče, ale neudělala to</a:t>
            </a:r>
          </a:p>
          <a:p>
            <a:r>
              <a:rPr lang="cs-CZ" dirty="0" smtClean="0"/>
              <a:t>Pavel ji najde v parku a schová ji v otcově krejčovské dílně</a:t>
            </a:r>
          </a:p>
          <a:p>
            <a:r>
              <a:rPr lang="cs-CZ" dirty="0" smtClean="0"/>
              <a:t>tajně jí nosí jídlo a stará se o ni</a:t>
            </a:r>
          </a:p>
          <a:p>
            <a:r>
              <a:rPr lang="cs-CZ" dirty="0" smtClean="0"/>
              <a:t>vyprávějí si o svých životech, zamilují se do sebe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cs-CZ" dirty="0" err="1" smtClean="0"/>
              <a:t>jan</a:t>
            </a:r>
            <a:r>
              <a:rPr lang="cs-CZ" dirty="0" smtClean="0"/>
              <a:t> otčenášek (1924-1979)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Autofit/>
          </a:bodyPr>
          <a:lstStyle/>
          <a:p>
            <a:r>
              <a:rPr lang="cs-CZ" sz="2500" dirty="0" smtClean="0"/>
              <a:t>o její tajné skrýši se postupně dozvídají rodiče, tovaryš i Rejsek, který chce vše oznámit Němcům</a:t>
            </a:r>
          </a:p>
          <a:p>
            <a:r>
              <a:rPr lang="cs-CZ" sz="2500" dirty="0" smtClean="0"/>
              <a:t>Ester nechce vystavit Pavla a všechny blízké nebezpečí během stanného práva v důsledku heydrichiády, proto opouští dílnu a v parku je zastřelena jedním Němcem, který ji tam objeví</a:t>
            </a:r>
          </a:p>
          <a:p>
            <a:r>
              <a:rPr lang="cs-CZ" sz="2500" dirty="0" smtClean="0"/>
              <a:t>jazyk – spisovný (v autorské řeči) a hovorový (v řeči postav); studentský slang, vnitřní monolog </a:t>
            </a:r>
          </a:p>
          <a:p>
            <a:r>
              <a:rPr lang="cs-CZ" sz="2500" dirty="0" smtClean="0"/>
              <a:t>dvakrát zfilmováno – 1959 – režie Jiří Weiss, 1997 (televizní adaptace) - režie Karel </a:t>
            </a:r>
            <a:r>
              <a:rPr lang="cs-CZ" sz="2500" dirty="0" err="1" smtClean="0"/>
              <a:t>Smyczek</a:t>
            </a:r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r>
              <a:rPr lang="cs-CZ" dirty="0" err="1" smtClean="0"/>
              <a:t>jan</a:t>
            </a:r>
            <a:r>
              <a:rPr lang="cs-CZ" dirty="0" smtClean="0"/>
              <a:t> otčenášek (1924-1979)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ÚKOL Č. 2 – VYSVĚTLETE POJMY HEYDRICHIÁDA A STANNÉ PRÁVO. VZPOMEŇTE NA JINOU KNIHU, KTERÁ SE ODEHRÁVÁ VE STEJNÉ DOBĚ.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ÚKOL Č. 3 – CO MÁ TATO NOVELA SPOLEČNÉHO SE SHAKESPEAREM? KTERÝ JINÝ PŘÍBĚH SE STEJNÝM OZNAČENÍM ZNÁTE?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ÚKOL Č. 4 – VYSVĚTLETE NÁZEV KNIHY.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211</TotalTime>
  <Words>575</Words>
  <Application>Microsoft Office PowerPoint</Application>
  <PresentationFormat>Předvádění na obrazovce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Bohatý</vt:lpstr>
      <vt:lpstr>Snímek 1</vt:lpstr>
      <vt:lpstr>jan otčenášek (1924-1979)</vt:lpstr>
      <vt:lpstr>jan otčenášek (1924-1979)</vt:lpstr>
      <vt:lpstr>jan otčenášek (1924-1979)</vt:lpstr>
      <vt:lpstr>jan otčenášek (1924-1979)</vt:lpstr>
      <vt:lpstr>jan otčenášek (1924-1979)</vt:lpstr>
      <vt:lpstr>jan otčenášek (1924-1979)</vt:lpstr>
      <vt:lpstr>jan otčenášek (1924-1979)</vt:lpstr>
      <vt:lpstr>jan otčenášek (1924-1979)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22</cp:revision>
  <dcterms:created xsi:type="dcterms:W3CDTF">2013-02-24T16:00:11Z</dcterms:created>
  <dcterms:modified xsi:type="dcterms:W3CDTF">2013-03-08T16:47:26Z</dcterms:modified>
</cp:coreProperties>
</file>