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2"/>
  </p:notesMasterIdLst>
  <p:sldIdLst>
    <p:sldId id="276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4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7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E138-0451-4F38-80E0-1C79B35E5241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56529-9B35-4419-B01C-622D9755A6C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00510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231A-2147-4B01-8374-55E6CBE0A51E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F463-E8FF-49B4-B911-448793E0EA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231A-2147-4B01-8374-55E6CBE0A51E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F463-E8FF-49B4-B911-448793E0EA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231A-2147-4B01-8374-55E6CBE0A51E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F463-E8FF-49B4-B911-448793E0EA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231A-2147-4B01-8374-55E6CBE0A51E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F463-E8FF-49B4-B911-448793E0EA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231A-2147-4B01-8374-55E6CBE0A51E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661F463-E8FF-49B4-B911-448793E0EA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231A-2147-4B01-8374-55E6CBE0A51E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F463-E8FF-49B4-B911-448793E0EA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231A-2147-4B01-8374-55E6CBE0A51E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F463-E8FF-49B4-B911-448793E0EA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231A-2147-4B01-8374-55E6CBE0A51E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F463-E8FF-49B4-B911-448793E0EA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231A-2147-4B01-8374-55E6CBE0A51E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F463-E8FF-49B4-B911-448793E0EA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231A-2147-4B01-8374-55E6CBE0A51E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F463-E8FF-49B4-B911-448793E0EA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231A-2147-4B01-8374-55E6CBE0A51E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F463-E8FF-49B4-B911-448793E0EA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B8A231A-2147-4B01-8374-55E6CBE0A51E}" type="datetimeFigureOut">
              <a:rPr lang="cs-CZ" smtClean="0"/>
              <a:pPr/>
              <a:t>8.3.2013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661F463-E8FF-49B4-B911-448793E0EA4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</a:t>
            </a:r>
            <a:b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539750" y="981075"/>
            <a:ext cx="8135938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kumimoji="0" lang="cs-CZ" b="1" dirty="0" smtClean="0">
              <a:latin typeface="+mj-lt"/>
            </a:endParaRPr>
          </a:p>
          <a:p>
            <a:r>
              <a:rPr kumimoji="0" lang="cs-CZ" b="1" dirty="0" smtClean="0">
                <a:latin typeface="+mj-lt"/>
              </a:rPr>
              <a:t>Výukový </a:t>
            </a:r>
            <a:r>
              <a:rPr kumimoji="0" lang="cs-CZ" b="1" dirty="0">
                <a:latin typeface="+mj-lt"/>
              </a:rPr>
              <a:t>materiál v rámci projektu OPVK 1.5 Peníze středním školám</a:t>
            </a:r>
          </a:p>
          <a:p>
            <a:r>
              <a:rPr kumimoji="0" lang="cs-CZ" b="1" dirty="0">
                <a:latin typeface="+mj-lt"/>
              </a:rPr>
              <a:t/>
            </a:r>
            <a:br>
              <a:rPr kumimoji="0" lang="cs-CZ" b="1" dirty="0">
                <a:latin typeface="+mj-lt"/>
              </a:rPr>
            </a:br>
            <a:r>
              <a:rPr kumimoji="0" lang="cs-CZ" b="1" dirty="0">
                <a:latin typeface="+mj-lt"/>
              </a:rPr>
              <a:t>Číslo projektu:		CZ.1.07/1.5.00/34.0883 </a:t>
            </a:r>
          </a:p>
          <a:p>
            <a:r>
              <a:rPr kumimoji="0" lang="cs-CZ" b="1" dirty="0">
                <a:latin typeface="+mj-lt"/>
              </a:rPr>
              <a:t>Název projektu:	</a:t>
            </a:r>
            <a:r>
              <a:rPr kumimoji="0" lang="cs-CZ" b="1" dirty="0" smtClean="0">
                <a:latin typeface="+mj-lt"/>
              </a:rPr>
              <a:t>Rozvoj </a:t>
            </a:r>
            <a:r>
              <a:rPr kumimoji="0" lang="cs-CZ" b="1" dirty="0">
                <a:latin typeface="+mj-lt"/>
              </a:rPr>
              <a:t>vzdělanosti</a:t>
            </a:r>
          </a:p>
          <a:p>
            <a:r>
              <a:rPr kumimoji="0" lang="cs-CZ" b="1" dirty="0">
                <a:latin typeface="+mj-lt"/>
              </a:rPr>
              <a:t>Číslo šablony:   	</a:t>
            </a:r>
            <a:r>
              <a:rPr kumimoji="0" lang="cs-CZ" b="1" dirty="0" smtClean="0">
                <a:latin typeface="+mj-lt"/>
              </a:rPr>
              <a:t>III/2</a:t>
            </a:r>
            <a:r>
              <a:rPr kumimoji="0" lang="cs-CZ" b="1" dirty="0">
                <a:latin typeface="+mj-lt"/>
              </a:rPr>
              <a:t/>
            </a:r>
            <a:br>
              <a:rPr kumimoji="0" lang="cs-CZ" b="1" dirty="0">
                <a:latin typeface="+mj-lt"/>
              </a:rPr>
            </a:br>
            <a:r>
              <a:rPr kumimoji="0" lang="cs-CZ" b="1" dirty="0">
                <a:latin typeface="+mj-lt"/>
              </a:rPr>
              <a:t>Datum vytvoření:	</a:t>
            </a:r>
            <a:r>
              <a:rPr kumimoji="0" lang="cs-CZ" b="1" dirty="0" smtClean="0">
                <a:latin typeface="+mj-lt"/>
              </a:rPr>
              <a:t>15.02.2013</a:t>
            </a:r>
            <a:r>
              <a:rPr kumimoji="0" lang="cs-CZ" b="1" dirty="0">
                <a:latin typeface="+mj-lt"/>
              </a:rPr>
              <a:t/>
            </a:r>
            <a:br>
              <a:rPr kumimoji="0" lang="cs-CZ" b="1" dirty="0">
                <a:latin typeface="+mj-lt"/>
              </a:rPr>
            </a:br>
            <a:r>
              <a:rPr kumimoji="0" lang="cs-CZ" b="1" dirty="0">
                <a:latin typeface="+mj-lt"/>
              </a:rPr>
              <a:t>Autor:			Mgr. Petra Zemánková</a:t>
            </a:r>
            <a:br>
              <a:rPr kumimoji="0" lang="cs-CZ" b="1" dirty="0">
                <a:latin typeface="+mj-lt"/>
              </a:rPr>
            </a:br>
            <a:r>
              <a:rPr kumimoji="0" lang="cs-CZ" b="1" dirty="0">
                <a:latin typeface="+mj-lt"/>
              </a:rPr>
              <a:t>Určeno pro předmět:     </a:t>
            </a:r>
            <a:r>
              <a:rPr kumimoji="0" lang="cs-CZ" b="1" dirty="0" smtClean="0">
                <a:latin typeface="+mj-lt"/>
              </a:rPr>
              <a:t>Český </a:t>
            </a:r>
            <a:r>
              <a:rPr kumimoji="0" lang="cs-CZ" b="1" dirty="0" smtClean="0">
                <a:latin typeface="+mj-lt"/>
              </a:rPr>
              <a:t>jazyk a literatura</a:t>
            </a:r>
            <a:r>
              <a:rPr kumimoji="0" lang="cs-CZ" b="1" dirty="0">
                <a:latin typeface="+mj-lt"/>
              </a:rPr>
              <a:t/>
            </a:r>
            <a:br>
              <a:rPr kumimoji="0" lang="cs-CZ" b="1" dirty="0">
                <a:latin typeface="+mj-lt"/>
              </a:rPr>
            </a:br>
            <a:r>
              <a:rPr kumimoji="0" lang="cs-CZ" b="1" dirty="0">
                <a:latin typeface="+mj-lt"/>
              </a:rPr>
              <a:t>Tematická oblast:	</a:t>
            </a:r>
            <a:r>
              <a:rPr kumimoji="0" lang="cs-CZ" b="1" dirty="0" smtClean="0">
                <a:latin typeface="+mj-lt"/>
              </a:rPr>
              <a:t>Česká literatura </a:t>
            </a:r>
            <a:r>
              <a:rPr kumimoji="0" lang="cs-CZ" b="1" dirty="0">
                <a:latin typeface="+mj-lt"/>
              </a:rPr>
              <a:t>po roce 1945	 </a:t>
            </a:r>
          </a:p>
          <a:p>
            <a:r>
              <a:rPr kumimoji="0" lang="cs-CZ" b="1" dirty="0">
                <a:latin typeface="+mj-lt"/>
              </a:rPr>
              <a:t>Obor vzdělání:		</a:t>
            </a:r>
            <a:r>
              <a:rPr lang="cs-CZ" b="1" dirty="0" smtClean="0">
                <a:latin typeface="+mj-lt"/>
              </a:rPr>
              <a:t>Masér sportovní a rekondiční (69-41-L/02)</a:t>
            </a:r>
            <a:endParaRPr kumimoji="0" lang="cs-CZ" b="1" dirty="0">
              <a:latin typeface="+mj-lt"/>
            </a:endParaRPr>
          </a:p>
          <a:p>
            <a:r>
              <a:rPr kumimoji="0" lang="cs-CZ" b="1" dirty="0">
                <a:latin typeface="+mj-lt"/>
              </a:rPr>
              <a:t>			4. ročník</a:t>
            </a:r>
            <a:br>
              <a:rPr kumimoji="0" lang="cs-CZ" b="1" dirty="0">
                <a:latin typeface="+mj-lt"/>
              </a:rPr>
            </a:br>
            <a:r>
              <a:rPr kumimoji="0" lang="cs-CZ" b="1" dirty="0">
                <a:latin typeface="+mj-lt"/>
              </a:rPr>
              <a:t>                                            </a:t>
            </a:r>
            <a:br>
              <a:rPr kumimoji="0" lang="cs-CZ" b="1" dirty="0">
                <a:latin typeface="+mj-lt"/>
              </a:rPr>
            </a:br>
            <a:r>
              <a:rPr kumimoji="0" lang="cs-CZ" b="1" dirty="0">
                <a:latin typeface="+mj-lt"/>
              </a:rPr>
              <a:t>Název výukového materiálu: </a:t>
            </a:r>
            <a:endParaRPr kumimoji="0" lang="cs-CZ" b="1" dirty="0" smtClean="0">
              <a:latin typeface="+mj-lt"/>
            </a:endParaRPr>
          </a:p>
          <a:p>
            <a:r>
              <a:rPr kumimoji="0" lang="cs-CZ" b="1" dirty="0" smtClean="0">
                <a:latin typeface="+mj-lt"/>
              </a:rPr>
              <a:t>			Židovská literatura – test</a:t>
            </a:r>
            <a:r>
              <a:rPr kumimoji="0" lang="cs-CZ" b="1" dirty="0">
                <a:latin typeface="+mj-lt"/>
              </a:rPr>
              <a:t/>
            </a:r>
            <a:br>
              <a:rPr kumimoji="0" lang="cs-CZ" b="1" dirty="0">
                <a:latin typeface="+mj-lt"/>
              </a:rPr>
            </a:br>
            <a:endParaRPr kumimoji="0" lang="cs-CZ" b="1" dirty="0">
              <a:latin typeface="+mj-lt"/>
            </a:endParaRPr>
          </a:p>
          <a:p>
            <a:r>
              <a:rPr kumimoji="0" lang="cs-CZ" b="1" dirty="0">
                <a:latin typeface="+mj-lt"/>
              </a:rPr>
              <a:t>Popis využití: 		prezentace </a:t>
            </a:r>
            <a:r>
              <a:rPr kumimoji="0" lang="cs-CZ" b="1" dirty="0" smtClean="0">
                <a:latin typeface="+mj-lt"/>
              </a:rPr>
              <a:t>s </a:t>
            </a:r>
            <a:r>
              <a:rPr kumimoji="0" lang="cs-CZ" b="1" dirty="0">
                <a:latin typeface="+mj-lt"/>
              </a:rPr>
              <a:t>využitím </a:t>
            </a:r>
            <a:r>
              <a:rPr kumimoji="0" lang="cs-CZ" b="1" dirty="0" err="1">
                <a:latin typeface="+mj-lt"/>
              </a:rPr>
              <a:t>dataprojektoru</a:t>
            </a:r>
            <a:r>
              <a:rPr kumimoji="0" lang="cs-CZ" b="1" dirty="0">
                <a:latin typeface="+mj-lt"/>
              </a:rPr>
              <a:t> a </a:t>
            </a:r>
            <a:r>
              <a:rPr kumimoji="0" lang="cs-CZ" b="1" dirty="0" smtClean="0">
                <a:latin typeface="+mj-lt"/>
              </a:rPr>
              <a:t>			</a:t>
            </a:r>
            <a:r>
              <a:rPr kumimoji="0" lang="cs-CZ" b="1" dirty="0" smtClean="0">
                <a:latin typeface="+mj-lt"/>
              </a:rPr>
              <a:t>notebooku</a:t>
            </a:r>
            <a:endParaRPr kumimoji="0" lang="cs-CZ" b="1" dirty="0">
              <a:latin typeface="+mj-lt"/>
            </a:endParaRPr>
          </a:p>
          <a:p>
            <a:endParaRPr kumimoji="0" lang="cs-CZ" b="1" dirty="0">
              <a:latin typeface="+mj-lt"/>
            </a:endParaRPr>
          </a:p>
          <a:p>
            <a:r>
              <a:rPr kumimoji="0" lang="cs-CZ" b="1" dirty="0">
                <a:latin typeface="+mj-lt"/>
              </a:rPr>
              <a:t>Čas:  </a:t>
            </a:r>
            <a:r>
              <a:rPr kumimoji="0" lang="cs-CZ" b="1" dirty="0" smtClean="0">
                <a:latin typeface="+mj-lt"/>
              </a:rPr>
              <a:t>			15 </a:t>
            </a:r>
            <a:r>
              <a:rPr kumimoji="0" lang="cs-CZ" b="1" dirty="0">
                <a:latin typeface="+mj-lt"/>
              </a:rPr>
              <a:t>minut</a:t>
            </a:r>
            <a:br>
              <a:rPr kumimoji="0" lang="cs-CZ" b="1" dirty="0">
                <a:latin typeface="+mj-lt"/>
              </a:rPr>
            </a:br>
            <a:endParaRPr kumimoji="0" lang="cs-CZ" b="1" dirty="0">
              <a:latin typeface="+mj-lt"/>
            </a:endParaRPr>
          </a:p>
        </p:txBody>
      </p:sp>
      <p:sp>
        <p:nvSpPr>
          <p:cNvPr id="4" name="TextovéPole 7"/>
          <p:cNvSpPr txBox="1">
            <a:spLocks noChangeArrowheads="1"/>
          </p:cNvSpPr>
          <p:nvPr/>
        </p:nvSpPr>
        <p:spPr bwMode="auto">
          <a:xfrm>
            <a:off x="4211960" y="476250"/>
            <a:ext cx="42478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cs-CZ" dirty="0" smtClean="0"/>
              <a:t>VY_32_INOVACE_ČJM4_5160_ZEM</a:t>
            </a:r>
            <a:endParaRPr lang="cs-CZ" dirty="0"/>
          </a:p>
        </p:txBody>
      </p:sp>
      <p:pic>
        <p:nvPicPr>
          <p:cNvPr id="6" name="Obrázek 5" descr="loga_sablony_pruhled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60648"/>
            <a:ext cx="3635896" cy="8096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764705"/>
            <a:ext cx="8229600" cy="1440159"/>
          </a:xfrm>
        </p:spPr>
        <p:txBody>
          <a:bodyPr/>
          <a:lstStyle/>
          <a:p>
            <a:pPr marL="109728" indent="0">
              <a:buNone/>
            </a:pPr>
            <a:r>
              <a:rPr lang="cs-CZ" b="1" dirty="0" smtClean="0"/>
              <a:t>8. Které z následujících tvrzení NEPLATÍ o románu </a:t>
            </a:r>
            <a:r>
              <a:rPr lang="cs-CZ" b="1" i="1" dirty="0" smtClean="0"/>
              <a:t>Spalovač mrtvol</a:t>
            </a:r>
            <a:r>
              <a:rPr lang="cs-CZ" b="1" dirty="0" smtClean="0"/>
              <a:t>?</a:t>
            </a:r>
          </a:p>
          <a:p>
            <a:endParaRPr lang="cs-CZ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0" y="393305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D.	autor postavil do kontrastu vznešenou mluvu a kruté jednání hlavní	postavy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34290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C.	autor hodnotí jednání K. </a:t>
            </a:r>
            <a:r>
              <a:rPr lang="cs-CZ" dirty="0" err="1" smtClean="0"/>
              <a:t>Kopfrkingla</a:t>
            </a:r>
            <a:r>
              <a:rPr lang="cs-CZ" dirty="0" smtClean="0"/>
              <a:t> s pochopením, jako nevyhnutelné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0" y="292494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B.	román nese znaky grotesky a hororu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0" y="234888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A.	autor originálním způsobem zpracovává téma nacistické ideologie</a:t>
            </a:r>
            <a:endParaRPr lang="cs-CZ" dirty="0"/>
          </a:p>
        </p:txBody>
      </p:sp>
      <p:pic>
        <p:nvPicPr>
          <p:cNvPr id="8194" name="Picture 2" descr="E:\Downloads\happ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75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75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75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75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1205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692697"/>
            <a:ext cx="8229600" cy="122413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b="1" dirty="0" smtClean="0"/>
              <a:t>9. Ve které době se odehrává příběh </a:t>
            </a:r>
            <a:r>
              <a:rPr lang="cs-CZ" b="1" i="1" dirty="0" smtClean="0"/>
              <a:t>Romeo, Julie a tma</a:t>
            </a:r>
            <a:r>
              <a:rPr lang="cs-CZ" b="1" dirty="0" smtClean="0"/>
              <a:t>?</a:t>
            </a:r>
            <a:endParaRPr lang="cs-CZ" i="1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043608" y="3645024"/>
            <a:ext cx="4033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začátkem 2. světové války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43608" y="3140968"/>
            <a:ext cx="3363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během heydrichiády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43608" y="2636912"/>
            <a:ext cx="5673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během Květnového povstání v roce 1945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43608" y="2132856"/>
            <a:ext cx="4288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během okupace v roce 1968</a:t>
            </a:r>
            <a:endParaRPr lang="cs-CZ" dirty="0"/>
          </a:p>
        </p:txBody>
      </p:sp>
      <p:pic>
        <p:nvPicPr>
          <p:cNvPr id="9218" name="Picture 2" descr="E:\Downloads\happ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919663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919663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919663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919663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55198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764705"/>
            <a:ext cx="8229600" cy="1152127"/>
          </a:xfrm>
        </p:spPr>
        <p:txBody>
          <a:bodyPr/>
          <a:lstStyle/>
          <a:p>
            <a:pPr marL="109728" indent="0">
              <a:buNone/>
            </a:pPr>
            <a:r>
              <a:rPr lang="cs-CZ" b="1" dirty="0" smtClean="0"/>
              <a:t>10. Který příběh vykazuje znaky </a:t>
            </a:r>
            <a:r>
              <a:rPr lang="cs-CZ" b="1" i="1" dirty="0" smtClean="0"/>
              <a:t>budovatelské- ho románu</a:t>
            </a:r>
            <a:r>
              <a:rPr lang="cs-CZ" b="1" dirty="0" smtClean="0"/>
              <a:t>?</a:t>
            </a:r>
          </a:p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835696" y="3933056"/>
            <a:ext cx="2420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Dita </a:t>
            </a:r>
            <a:r>
              <a:rPr lang="cs-CZ" dirty="0" err="1" smtClean="0"/>
              <a:t>Saxová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835696" y="3332990"/>
            <a:ext cx="2880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Spalovač mrtvol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835696" y="2732923"/>
            <a:ext cx="2645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Démanty noci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835696" y="2132856"/>
            <a:ext cx="2505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Občan </a:t>
            </a:r>
            <a:r>
              <a:rPr lang="cs-CZ" dirty="0" err="1" smtClean="0"/>
              <a:t>Brych</a:t>
            </a:r>
            <a:endParaRPr lang="cs-CZ" dirty="0"/>
          </a:p>
        </p:txBody>
      </p:sp>
      <p:pic>
        <p:nvPicPr>
          <p:cNvPr id="10242" name="Picture 2" descr="E:\Downloads\happ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112" y="443711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112" y="443711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112" y="443711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112" y="443711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9713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692697"/>
            <a:ext cx="8229600" cy="1224135"/>
          </a:xfrm>
        </p:spPr>
        <p:txBody>
          <a:bodyPr/>
          <a:lstStyle/>
          <a:p>
            <a:pPr marL="109728" indent="0">
              <a:buNone/>
            </a:pPr>
            <a:r>
              <a:rPr lang="cs-CZ" b="1" dirty="0" smtClean="0"/>
              <a:t>11. Který z autorů židovské literatury zažil hrůzy koncentračního tábora na vlastní kůži?</a:t>
            </a:r>
          </a:p>
          <a:p>
            <a:pPr marL="109728" indent="0">
              <a:buNone/>
            </a:pPr>
            <a:endParaRPr lang="cs-CZ" b="1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1691680" y="3861048"/>
            <a:ext cx="2597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Ladislav Fuks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691680" y="3260982"/>
            <a:ext cx="2148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Ota Pavel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691680" y="2660915"/>
            <a:ext cx="2603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Arnošt </a:t>
            </a:r>
            <a:r>
              <a:rPr lang="cs-CZ" dirty="0" err="1" smtClean="0"/>
              <a:t>Lustig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691680" y="2060848"/>
            <a:ext cx="2688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Jan Otčenášek</a:t>
            </a:r>
            <a:endParaRPr lang="cs-CZ" dirty="0"/>
          </a:p>
        </p:txBody>
      </p:sp>
      <p:pic>
        <p:nvPicPr>
          <p:cNvPr id="11266" name="Picture 2" descr="E:\Downloads\happ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507379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507379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507379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Picture 5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507379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5512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692697"/>
            <a:ext cx="8229600" cy="792087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cs-CZ" b="1" dirty="0" smtClean="0"/>
              <a:t>12. Které z následujících děl se zatím nedočkalo filmového zpracování ?</a:t>
            </a:r>
          </a:p>
          <a:p>
            <a:pPr marL="109728" indent="0">
              <a:buNone/>
            </a:pPr>
            <a:endParaRPr lang="cs-CZ" b="1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1506052" y="3502749"/>
            <a:ext cx="2880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Spalovač mrtvol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506052" y="2911231"/>
            <a:ext cx="5131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Modlitba pro Kateřinu </a:t>
            </a:r>
            <a:r>
              <a:rPr lang="cs-CZ" dirty="0" err="1" smtClean="0"/>
              <a:t>Horovitzovou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506052" y="2319714"/>
            <a:ext cx="3821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Pan Theodor </a:t>
            </a:r>
            <a:r>
              <a:rPr lang="cs-CZ" dirty="0" err="1" smtClean="0"/>
              <a:t>Mundstock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506052" y="1728197"/>
            <a:ext cx="3390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Smrt krásných srnců</a:t>
            </a:r>
            <a:endParaRPr lang="cs-CZ" dirty="0"/>
          </a:p>
        </p:txBody>
      </p:sp>
      <p:pic>
        <p:nvPicPr>
          <p:cNvPr id="12290" name="Picture 2" descr="E:\Downloads\happ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22108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22108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22108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3" name="Picture 5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22108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0640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548681"/>
            <a:ext cx="8229600" cy="1800199"/>
          </a:xfrm>
        </p:spPr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cs-CZ" b="1" dirty="0" smtClean="0"/>
              <a:t>13. Pro kterou knihu platí následující charakteristika:</a:t>
            </a:r>
          </a:p>
          <a:p>
            <a:pPr marL="109728" indent="0">
              <a:buNone/>
            </a:pPr>
            <a:endParaRPr lang="cs-CZ" sz="1200" b="1" dirty="0" smtClean="0"/>
          </a:p>
          <a:p>
            <a:pPr marL="109728" indent="0">
              <a:buNone/>
            </a:pPr>
            <a:r>
              <a:rPr lang="cs-CZ" b="1" i="1" dirty="0" smtClean="0"/>
              <a:t>	jazyk – v řeči vypravěče spisovný, v řeči postav 	hovorový, místy slangový, výraznou roli hrají 	úvahy a vnitřní monology</a:t>
            </a:r>
          </a:p>
          <a:p>
            <a:pPr marL="109728" indent="0">
              <a:buNone/>
            </a:pPr>
            <a:endParaRPr lang="cs-CZ" b="1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1835696" y="4005064"/>
            <a:ext cx="5131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Modlitba pro Kateřinu </a:t>
            </a:r>
            <a:r>
              <a:rPr lang="cs-CZ" dirty="0" err="1" smtClean="0"/>
              <a:t>Horovitzovou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835696" y="3501008"/>
            <a:ext cx="3390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Smrt krásných srnců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835696" y="2924944"/>
            <a:ext cx="3209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Romeo, Julie a tma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835696" y="2348880"/>
            <a:ext cx="2880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Spalovač mrtvol</a:t>
            </a:r>
            <a:endParaRPr lang="cs-CZ" dirty="0"/>
          </a:p>
        </p:txBody>
      </p:sp>
      <p:pic>
        <p:nvPicPr>
          <p:cNvPr id="13314" name="Picture 2" descr="E:\Downloads\happ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58112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5" name="Picture 3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58112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58112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7" name="Picture 5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58112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3139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764705"/>
            <a:ext cx="8229600" cy="100811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b="1" dirty="0" smtClean="0"/>
              <a:t>14. Která kniha je psána v </a:t>
            </a:r>
            <a:r>
              <a:rPr lang="cs-CZ" b="1" dirty="0" err="1" smtClean="0"/>
              <a:t>ich</a:t>
            </a:r>
            <a:r>
              <a:rPr lang="cs-CZ" b="1" dirty="0" smtClean="0"/>
              <a:t>-formě?</a:t>
            </a:r>
            <a:endParaRPr lang="cs-CZ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1907704" y="3547853"/>
            <a:ext cx="5131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Modlitba pro Kateřinu </a:t>
            </a:r>
            <a:r>
              <a:rPr lang="cs-CZ" dirty="0" err="1" smtClean="0"/>
              <a:t>Horovitzovou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907704" y="3020374"/>
            <a:ext cx="3390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Smrt krásných srnců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07704" y="2492896"/>
            <a:ext cx="2645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Démanty noci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907704" y="1965418"/>
            <a:ext cx="2880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Spalovač mrtvol</a:t>
            </a:r>
            <a:endParaRPr lang="cs-CZ" dirty="0"/>
          </a:p>
        </p:txBody>
      </p:sp>
      <p:pic>
        <p:nvPicPr>
          <p:cNvPr id="14338" name="Picture 2" descr="E:\Downloads\happ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65299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3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65299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65299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1" name="Picture 5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65299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5238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620689"/>
            <a:ext cx="8229600" cy="1296143"/>
          </a:xfrm>
        </p:spPr>
        <p:txBody>
          <a:bodyPr/>
          <a:lstStyle/>
          <a:p>
            <a:pPr marL="109728" indent="0">
              <a:buNone/>
            </a:pPr>
            <a:r>
              <a:rPr lang="cs-CZ" b="1" dirty="0" smtClean="0"/>
              <a:t>15. Které oslovení NEPOUŽÍVÁ Karel </a:t>
            </a:r>
            <a:r>
              <a:rPr lang="cs-CZ" b="1" dirty="0" err="1" smtClean="0"/>
              <a:t>Kopfrkingl</a:t>
            </a:r>
            <a:r>
              <a:rPr lang="cs-CZ" b="1" dirty="0" smtClean="0"/>
              <a:t> pro svou ženu </a:t>
            </a:r>
            <a:r>
              <a:rPr lang="cs-CZ" b="1" dirty="0" err="1" smtClean="0"/>
              <a:t>Lakmé</a:t>
            </a:r>
            <a:r>
              <a:rPr lang="cs-CZ" b="1" dirty="0" smtClean="0"/>
              <a:t>?</a:t>
            </a:r>
          </a:p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833153" y="3929574"/>
            <a:ext cx="2396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nadoblačná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833153" y="3306666"/>
            <a:ext cx="2048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hvězdná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833153" y="2683757"/>
            <a:ext cx="2032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nebeská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833153" y="2060848"/>
            <a:ext cx="1782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něžná</a:t>
            </a:r>
            <a:endParaRPr lang="cs-CZ" dirty="0"/>
          </a:p>
        </p:txBody>
      </p:sp>
      <p:pic>
        <p:nvPicPr>
          <p:cNvPr id="15362" name="Picture 2" descr="E:\Downloads\happ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575905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3" name="Picture 3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575905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575905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5" name="Picture 5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575905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49783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620689"/>
            <a:ext cx="8229600" cy="1800199"/>
          </a:xfrm>
        </p:spPr>
        <p:txBody>
          <a:bodyPr/>
          <a:lstStyle/>
          <a:p>
            <a:pPr marL="109728" indent="0">
              <a:buNone/>
            </a:pPr>
            <a:r>
              <a:rPr lang="cs-CZ" b="1" dirty="0" smtClean="0"/>
              <a:t>16. Která z postav ve </a:t>
            </a:r>
            <a:r>
              <a:rPr lang="cs-CZ" b="1" i="1" dirty="0" smtClean="0"/>
              <a:t>Spalovači mrtvol </a:t>
            </a:r>
            <a:r>
              <a:rPr lang="cs-CZ" b="1" dirty="0" smtClean="0"/>
              <a:t>nepatří do </a:t>
            </a:r>
            <a:r>
              <a:rPr lang="cs-CZ" b="1" dirty="0" err="1" smtClean="0"/>
              <a:t>Kopfrkinglovy</a:t>
            </a:r>
            <a:r>
              <a:rPr lang="cs-CZ" b="1" dirty="0" smtClean="0"/>
              <a:t> rodiny?</a:t>
            </a:r>
          </a:p>
          <a:p>
            <a:endParaRPr lang="cs-CZ" dirty="0" smtClean="0"/>
          </a:p>
          <a:p>
            <a:pPr marL="624078" indent="-514350">
              <a:buFont typeface="+mj-lt"/>
              <a:buAutoNum type="alphaUcPeriod"/>
            </a:pPr>
            <a:endParaRPr lang="cs-CZ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2413318" y="4365104"/>
            <a:ext cx="1574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</a:t>
            </a:r>
            <a:r>
              <a:rPr lang="cs-CZ" dirty="0" err="1" smtClean="0"/>
              <a:t>Willi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413318" y="3672705"/>
            <a:ext cx="1837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</a:t>
            </a:r>
            <a:r>
              <a:rPr lang="cs-CZ" dirty="0" err="1" smtClean="0"/>
              <a:t>Lakmé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413318" y="2980305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</a:t>
            </a:r>
            <a:r>
              <a:rPr lang="cs-CZ" dirty="0" err="1" smtClean="0"/>
              <a:t>Milivoj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413318" y="2348880"/>
            <a:ext cx="1585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Zina</a:t>
            </a:r>
          </a:p>
        </p:txBody>
      </p:sp>
      <p:pic>
        <p:nvPicPr>
          <p:cNvPr id="16386" name="Picture 2" descr="E:\Downloads\happ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50912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7" name="Picture 3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50912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50912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9" name="Picture 5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50912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3510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testu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2595744"/>
          </a:xfrm>
        </p:spPr>
        <p:txBody>
          <a:bodyPr/>
          <a:lstStyle/>
          <a:p>
            <a:r>
              <a:rPr lang="cs-CZ" dirty="0" smtClean="0"/>
              <a:t>16-15 bodů 	= výborný</a:t>
            </a:r>
          </a:p>
          <a:p>
            <a:r>
              <a:rPr lang="cs-CZ" dirty="0" smtClean="0"/>
              <a:t>14-13 bodů 	= chvalitebný</a:t>
            </a:r>
          </a:p>
          <a:p>
            <a:r>
              <a:rPr lang="cs-CZ" dirty="0" smtClean="0"/>
              <a:t>12-10 bodů 	= dobrý</a:t>
            </a:r>
          </a:p>
          <a:p>
            <a:r>
              <a:rPr lang="cs-CZ" dirty="0" smtClean="0"/>
              <a:t>9-7 bodů 	= dostatečný</a:t>
            </a:r>
          </a:p>
          <a:p>
            <a:r>
              <a:rPr lang="cs-CZ" dirty="0" smtClean="0"/>
              <a:t>6 a méně	= nedostatečný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24357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ŽIDOVSKÁ LITERATURA PO ROCE 1945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dirty="0" smtClean="0"/>
              <a:t>Test</a:t>
            </a:r>
            <a:r>
              <a:rPr lang="cs-CZ" dirty="0" smtClean="0"/>
              <a:t> 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60038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76672"/>
            <a:ext cx="8280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Použitá literatura:</a:t>
            </a:r>
          </a:p>
          <a:p>
            <a:endParaRPr lang="cs-CZ" b="1" dirty="0" smtClean="0"/>
          </a:p>
          <a:p>
            <a:r>
              <a:rPr lang="cs-CZ" dirty="0" smtClean="0"/>
              <a:t>PROKOP, V.:  </a:t>
            </a:r>
            <a:r>
              <a:rPr lang="cs-CZ" i="1" dirty="0" smtClean="0"/>
              <a:t>Přehled české literatury 20. století</a:t>
            </a:r>
            <a:r>
              <a:rPr lang="cs-CZ" dirty="0" smtClean="0"/>
              <a:t>. Sokolov 2001.</a:t>
            </a:r>
          </a:p>
          <a:p>
            <a:r>
              <a:rPr lang="cs-CZ" dirty="0" smtClean="0"/>
              <a:t>KANDA, R. a spol.: </a:t>
            </a:r>
            <a:r>
              <a:rPr lang="cs-CZ" i="1" dirty="0" smtClean="0"/>
              <a:t>Literatura – testové úlohy. </a:t>
            </a:r>
            <a:r>
              <a:rPr lang="cs-CZ" dirty="0" smtClean="0"/>
              <a:t>Třebíč 2009.</a:t>
            </a:r>
            <a:endParaRPr lang="cs-CZ" b="1" dirty="0" smtClean="0"/>
          </a:p>
          <a:p>
            <a:r>
              <a:rPr lang="cs-CZ" dirty="0" smtClean="0"/>
              <a:t>SLANAŘ, O. A KOL.: </a:t>
            </a:r>
            <a:r>
              <a:rPr lang="cs-CZ" i="1" dirty="0" smtClean="0"/>
              <a:t>Obsahy a rozbory děl (k LITERATUŘE – přehledu SŠ učiva). </a:t>
            </a:r>
            <a:r>
              <a:rPr lang="cs-CZ" smtClean="0"/>
              <a:t>Třebíč 2006.</a:t>
            </a:r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172819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b="1" dirty="0" smtClean="0"/>
              <a:t>1. Rozhodněte, ve které z následujících dvojic je chyba – tzn. který autor a dílo k sobě nepatří?</a:t>
            </a:r>
            <a:br>
              <a:rPr lang="cs-CZ" b="1" dirty="0" smtClean="0"/>
            </a:br>
            <a:endParaRPr lang="cs-CZ" b="1" dirty="0" smtClean="0"/>
          </a:p>
        </p:txBody>
      </p:sp>
      <p:pic>
        <p:nvPicPr>
          <p:cNvPr id="1026" name="Picture 2" descr="E:\Downloads\happ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229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229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670285" y="2278613"/>
            <a:ext cx="4264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Jan Otčenášek – Dita </a:t>
            </a:r>
            <a:r>
              <a:rPr lang="cs-CZ" dirty="0" err="1" smtClean="0"/>
              <a:t>Saxová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70285" y="2766022"/>
            <a:ext cx="4903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 Ota Pavel – Jak jsem potkal ryby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70285" y="3253431"/>
            <a:ext cx="68900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Arnošt </a:t>
            </a:r>
            <a:r>
              <a:rPr lang="cs-CZ" dirty="0" err="1" smtClean="0"/>
              <a:t>Lustig</a:t>
            </a:r>
            <a:r>
              <a:rPr lang="cs-CZ" dirty="0" smtClean="0"/>
              <a:t> – Modlitba pro Kateřinu </a:t>
            </a:r>
            <a:r>
              <a:rPr lang="cs-CZ" dirty="0" err="1" smtClean="0"/>
              <a:t>Horovitzovou</a:t>
            </a:r>
            <a:endParaRPr lang="cs-CZ" dirty="0"/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83568" y="3789040"/>
            <a:ext cx="55739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Ladislav Fuks – Pan Theodor </a:t>
            </a:r>
            <a:r>
              <a:rPr lang="cs-CZ" dirty="0" err="1" smtClean="0"/>
              <a:t>Mundstock</a:t>
            </a:r>
            <a:endParaRPr lang="cs-CZ" dirty="0"/>
          </a:p>
          <a:p>
            <a:endParaRPr lang="cs-CZ" dirty="0"/>
          </a:p>
        </p:txBody>
      </p:sp>
      <p:pic>
        <p:nvPicPr>
          <p:cNvPr id="1028" name="Picture 4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229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229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1962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136815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b="1" dirty="0" smtClean="0"/>
              <a:t>2. V jakém koncentračním táboře se odehrává část děje </a:t>
            </a:r>
            <a:r>
              <a:rPr lang="cs-CZ" b="1" i="1" dirty="0" smtClean="0"/>
              <a:t>Modlitby pro Kateřinu </a:t>
            </a:r>
            <a:r>
              <a:rPr lang="cs-CZ" b="1" i="1" dirty="0" err="1" smtClean="0"/>
              <a:t>Horovitzovou</a:t>
            </a:r>
            <a:r>
              <a:rPr lang="cs-CZ" b="1" i="1" dirty="0" smtClean="0"/>
              <a:t>?</a:t>
            </a:r>
            <a:endParaRPr lang="cs-CZ" b="1" dirty="0" smtClean="0"/>
          </a:p>
          <a:p>
            <a:pPr marL="365760" lvl="1" indent="0">
              <a:buNone/>
            </a:pPr>
            <a:endParaRPr lang="cs-CZ" i="1" dirty="0" smtClean="0"/>
          </a:p>
          <a:p>
            <a:pPr marL="109728" indent="0">
              <a:buNone/>
            </a:pPr>
            <a:endParaRPr lang="cs-CZ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1403648" y="2068544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</a:t>
            </a:r>
            <a:r>
              <a:rPr lang="cs-CZ" dirty="0" err="1" smtClean="0"/>
              <a:t>Dachau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403648" y="2636912"/>
            <a:ext cx="2435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Buchenwald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403648" y="3205280"/>
            <a:ext cx="2021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Osvětim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403648" y="3773649"/>
            <a:ext cx="1947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Terezín</a:t>
            </a:r>
            <a:endParaRPr lang="cs-CZ" dirty="0"/>
          </a:p>
        </p:txBody>
      </p:sp>
      <p:pic>
        <p:nvPicPr>
          <p:cNvPr id="2050" name="Picture 2" descr="E:\Downloads\happ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013176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013176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013176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013176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4191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11560" y="620689"/>
            <a:ext cx="8229600" cy="122413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b="1" dirty="0" smtClean="0"/>
              <a:t>3. Rozhodněte, jaký literární útvar představuje próza Občan </a:t>
            </a:r>
            <a:r>
              <a:rPr lang="cs-CZ" b="1" dirty="0" err="1" smtClean="0"/>
              <a:t>Brych</a:t>
            </a:r>
            <a:r>
              <a:rPr lang="cs-CZ" b="1" dirty="0" smtClean="0"/>
              <a:t>.</a:t>
            </a:r>
          </a:p>
          <a:p>
            <a:endParaRPr lang="cs-CZ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1169368" y="3861048"/>
            <a:ext cx="1951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kronika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69368" y="3260982"/>
            <a:ext cx="1829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román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169368" y="2660915"/>
            <a:ext cx="1835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novela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169368" y="2060848"/>
            <a:ext cx="1991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povídka</a:t>
            </a:r>
            <a:endParaRPr lang="cs-CZ" dirty="0"/>
          </a:p>
        </p:txBody>
      </p:sp>
      <p:pic>
        <p:nvPicPr>
          <p:cNvPr id="3074" name="Picture 2" descr="E:\Downloads\happ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94116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94116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94116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94116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917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548681"/>
            <a:ext cx="8229600" cy="201622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b="1" dirty="0" smtClean="0"/>
              <a:t>4. V případě které z próz se jedná o román o nenápadném židovském úředníčkovi, který se brání úzkosti z ohrožení tím, že se absurdním způsobem připravuje na transport?</a:t>
            </a:r>
          </a:p>
          <a:p>
            <a:endParaRPr lang="cs-CZ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1529777" y="4360163"/>
            <a:ext cx="2800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Kulhavý Orfeus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529777" y="3785746"/>
            <a:ext cx="2645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Démanty noci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529777" y="3211329"/>
            <a:ext cx="3821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Pan Theodor </a:t>
            </a:r>
            <a:r>
              <a:rPr lang="cs-CZ" dirty="0" err="1" smtClean="0"/>
              <a:t>Mundstock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529777" y="2636912"/>
            <a:ext cx="2948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Spalovač mrtvol</a:t>
            </a:r>
            <a:endParaRPr lang="cs-CZ" dirty="0"/>
          </a:p>
        </p:txBody>
      </p:sp>
      <p:pic>
        <p:nvPicPr>
          <p:cNvPr id="4098" name="Picture 2" descr="E:\Downloads\happ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72514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72514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72514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72514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1815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908721"/>
            <a:ext cx="8229600" cy="1080119"/>
          </a:xfrm>
        </p:spPr>
        <p:txBody>
          <a:bodyPr/>
          <a:lstStyle/>
          <a:p>
            <a:pPr marL="109728" indent="0">
              <a:buNone/>
            </a:pPr>
            <a:r>
              <a:rPr lang="cs-CZ" b="1" dirty="0" smtClean="0"/>
              <a:t>5. Ve které knize najdeme povídku </a:t>
            </a:r>
            <a:r>
              <a:rPr lang="cs-CZ" b="1" i="1" dirty="0" smtClean="0"/>
              <a:t>Bílý</a:t>
            </a:r>
            <a:r>
              <a:rPr lang="cs-CZ" b="1" dirty="0" smtClean="0"/>
              <a:t>?</a:t>
            </a:r>
          </a:p>
          <a:p>
            <a:endParaRPr lang="cs-CZ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1664957" y="4595218"/>
            <a:ext cx="2874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 Kulhavý Orfeus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664957" y="3846438"/>
            <a:ext cx="2719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 Démanty noci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691680" y="3097659"/>
            <a:ext cx="3895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 Pan Theodor </a:t>
            </a:r>
            <a:r>
              <a:rPr lang="cs-CZ" dirty="0" err="1" smtClean="0"/>
              <a:t>Mundstock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691680" y="2348880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 Spalovač mrtvol</a:t>
            </a:r>
            <a:endParaRPr lang="cs-CZ" dirty="0"/>
          </a:p>
        </p:txBody>
      </p:sp>
      <p:pic>
        <p:nvPicPr>
          <p:cNvPr id="5122" name="Picture 2" descr="E:\Downloads\happ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94058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94058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94058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94058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8182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620689"/>
            <a:ext cx="8229600" cy="122413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b="1" dirty="0" smtClean="0"/>
              <a:t>6. V závěru příběhu </a:t>
            </a:r>
            <a:r>
              <a:rPr lang="cs-CZ" b="1" i="1" dirty="0" smtClean="0"/>
              <a:t>Romeo, Julie a </a:t>
            </a:r>
            <a:r>
              <a:rPr lang="cs-CZ" b="1" dirty="0" smtClean="0"/>
              <a:t>tma je Ester:</a:t>
            </a:r>
          </a:p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611560" y="4509120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D. po válce se provdala za Pavla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3789040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C. zahynula koncem války při bombardování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1560" y="3068960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B.  byla zastřelena na útěku, protože nechtěla ohrozit Pavla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1560" y="2348880"/>
            <a:ext cx="7886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cs-CZ" dirty="0" smtClean="0"/>
              <a:t>udána gestapu jedním obyvatelem domu a odvezena do koncentračního tábora</a:t>
            </a:r>
            <a:endParaRPr lang="cs-CZ" dirty="0"/>
          </a:p>
        </p:txBody>
      </p:sp>
      <p:pic>
        <p:nvPicPr>
          <p:cNvPr id="6146" name="Picture 2" descr="E:\Downloads\happ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139047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139047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139047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139047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1452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476673"/>
            <a:ext cx="8229600" cy="2016223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cs-CZ" b="1" dirty="0" smtClean="0"/>
              <a:t>7. Jak lze charakterizovat knihy </a:t>
            </a:r>
            <a:r>
              <a:rPr lang="cs-CZ" b="1" i="1" dirty="0" smtClean="0"/>
              <a:t>Smrt krásných srnců </a:t>
            </a:r>
            <a:r>
              <a:rPr lang="cs-CZ" b="1" dirty="0" smtClean="0"/>
              <a:t>a</a:t>
            </a:r>
            <a:r>
              <a:rPr lang="cs-CZ" b="1" i="1" dirty="0" smtClean="0"/>
              <a:t> Jak jsem potkal ryby </a:t>
            </a:r>
            <a:r>
              <a:rPr lang="cs-CZ" b="1" dirty="0" smtClean="0"/>
              <a:t> prozaika Oty Pavla?</a:t>
            </a:r>
          </a:p>
          <a:p>
            <a:pPr marL="365760" lvl="1" indent="0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1907704" y="3933056"/>
            <a:ext cx="6638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dvě povídky čerpající z autorova vlastního života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907704" y="3429000"/>
            <a:ext cx="6322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dva soubory autobiograficky laděných povídek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07704" y="2924944"/>
            <a:ext cx="4743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dvojdílný autobiografický román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907704" y="2348880"/>
            <a:ext cx="5892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dva soubory povídek s válečnou tematikou</a:t>
            </a:r>
            <a:endParaRPr lang="cs-CZ" dirty="0"/>
          </a:p>
        </p:txBody>
      </p:sp>
      <p:pic>
        <p:nvPicPr>
          <p:cNvPr id="7170" name="Picture 2" descr="E:\Downloads\happ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94116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94116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94116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E:\Downloads\s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94116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47317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326</TotalTime>
  <Words>458</Words>
  <Application>Microsoft Office PowerPoint</Application>
  <PresentationFormat>Předvádění na obrazovce (4:3)</PresentationFormat>
  <Paragraphs>109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Vrchol</vt:lpstr>
      <vt:lpstr>Snímek 1</vt:lpstr>
      <vt:lpstr>ŽIDOVSKÁ LITERATURA PO ROCE 1945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Hodnocení testu</vt:lpstr>
      <vt:lpstr>Snímek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Prokletí básníci a česká moderna</dc:title>
  <dc:creator>Kaja</dc:creator>
  <cp:lastModifiedBy>Petra</cp:lastModifiedBy>
  <cp:revision>84</cp:revision>
  <dcterms:created xsi:type="dcterms:W3CDTF">2012-09-02T14:31:58Z</dcterms:created>
  <dcterms:modified xsi:type="dcterms:W3CDTF">2013-03-08T18:17:18Z</dcterms:modified>
</cp:coreProperties>
</file>