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3" r:id="rId18"/>
    <p:sldId id="274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BDF8-0C79-4EAF-A945-953537282C6B}" type="datetimeFigureOut">
              <a:rPr lang="cs-CZ" smtClean="0"/>
              <a:pPr/>
              <a:t>31.3.2013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C1008A-65F5-49D0-8DCD-F0D383FCC4B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BDF8-0C79-4EAF-A945-953537282C6B}" type="datetimeFigureOut">
              <a:rPr lang="cs-CZ" smtClean="0"/>
              <a:pPr/>
              <a:t>31.3.2013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008A-65F5-49D0-8DCD-F0D383FCC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C1008A-65F5-49D0-8DCD-F0D383FCC4B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BDF8-0C79-4EAF-A945-953537282C6B}" type="datetimeFigureOut">
              <a:rPr lang="cs-CZ" smtClean="0"/>
              <a:pPr/>
              <a:t>31.3.2013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BDF8-0C79-4EAF-A945-953537282C6B}" type="datetimeFigureOut">
              <a:rPr lang="cs-CZ" smtClean="0"/>
              <a:pPr/>
              <a:t>31.3.2013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C1008A-65F5-49D0-8DCD-F0D383FCC4B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BDF8-0C79-4EAF-A945-953537282C6B}" type="datetimeFigureOut">
              <a:rPr lang="cs-CZ" smtClean="0"/>
              <a:pPr/>
              <a:t>31.3.2013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C1008A-65F5-49D0-8DCD-F0D383FCC4B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A08BDF8-0C79-4EAF-A945-953537282C6B}" type="datetimeFigureOut">
              <a:rPr lang="cs-CZ" smtClean="0"/>
              <a:pPr/>
              <a:t>31.3.2013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008A-65F5-49D0-8DCD-F0D383FCC4B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BDF8-0C79-4EAF-A945-953537282C6B}" type="datetimeFigureOut">
              <a:rPr lang="cs-CZ" smtClean="0"/>
              <a:pPr/>
              <a:t>31.3.2013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CC1008A-65F5-49D0-8DCD-F0D383FCC4B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BDF8-0C79-4EAF-A945-953537282C6B}" type="datetimeFigureOut">
              <a:rPr lang="cs-CZ" smtClean="0"/>
              <a:pPr/>
              <a:t>31.3.2013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C1008A-65F5-49D0-8DCD-F0D383FCC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BDF8-0C79-4EAF-A945-953537282C6B}" type="datetimeFigureOut">
              <a:rPr lang="cs-CZ" smtClean="0"/>
              <a:pPr/>
              <a:t>31.3.2013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C1008A-65F5-49D0-8DCD-F0D383FCC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C1008A-65F5-49D0-8DCD-F0D383FCC4B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BDF8-0C79-4EAF-A945-953537282C6B}" type="datetimeFigureOut">
              <a:rPr lang="cs-CZ" smtClean="0"/>
              <a:pPr/>
              <a:t>31.3.2013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C1008A-65F5-49D0-8DCD-F0D383FCC4B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A08BDF8-0C79-4EAF-A945-953537282C6B}" type="datetimeFigureOut">
              <a:rPr lang="cs-CZ" smtClean="0"/>
              <a:pPr/>
              <a:t>31.3.2013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A08BDF8-0C79-4EAF-A945-953537282C6B}" type="datetimeFigureOut">
              <a:rPr lang="cs-CZ" smtClean="0"/>
              <a:pPr/>
              <a:t>31.3.2013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C1008A-65F5-49D0-8DCD-F0D383FCC4B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aktualne.centrum.cz/blogy-a-nazory/komentare/grafika/2012/06/14/kvizomat-aktualnecz-testy-pro-renesancni-vzdelance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324639"/>
            <a:ext cx="8229600" cy="1143000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</a:t>
            </a:r>
            <a:br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29406" y="973058"/>
            <a:ext cx="813593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cs-CZ" b="1" dirty="0">
                <a:latin typeface="+mj-lt"/>
              </a:rPr>
              <a:t>Výukový materiál v rámci projektu OPVK 1.5 Peníze středním školám</a:t>
            </a:r>
          </a:p>
          <a:p>
            <a:r>
              <a:rPr kumimoji="0" lang="cs-CZ" b="1" dirty="0">
                <a:latin typeface="+mj-lt"/>
              </a:rPr>
              <a:t/>
            </a:r>
            <a:br>
              <a:rPr kumimoji="0" lang="cs-CZ" b="1" dirty="0">
                <a:latin typeface="+mj-lt"/>
              </a:rPr>
            </a:br>
            <a:r>
              <a:rPr kumimoji="0" lang="cs-CZ" b="1" dirty="0">
                <a:latin typeface="+mj-lt"/>
              </a:rPr>
              <a:t>Číslo projektu:		CZ.1.07/1.5.00/34.0883 </a:t>
            </a:r>
          </a:p>
          <a:p>
            <a:r>
              <a:rPr kumimoji="0" lang="cs-CZ" b="1" dirty="0">
                <a:latin typeface="+mj-lt"/>
              </a:rPr>
              <a:t>Název projektu:	</a:t>
            </a:r>
            <a:r>
              <a:rPr kumimoji="0" lang="cs-CZ" b="1" dirty="0" smtClean="0">
                <a:latin typeface="+mj-lt"/>
              </a:rPr>
              <a:t>Rozvoj </a:t>
            </a:r>
            <a:r>
              <a:rPr kumimoji="0" lang="cs-CZ" b="1" dirty="0">
                <a:latin typeface="+mj-lt"/>
              </a:rPr>
              <a:t>vzdělanosti</a:t>
            </a:r>
          </a:p>
          <a:p>
            <a:r>
              <a:rPr kumimoji="0" lang="cs-CZ" b="1" dirty="0">
                <a:latin typeface="+mj-lt"/>
              </a:rPr>
              <a:t>Číslo šablony:   		III/2</a:t>
            </a:r>
            <a:br>
              <a:rPr kumimoji="0" lang="cs-CZ" b="1" dirty="0">
                <a:latin typeface="+mj-lt"/>
              </a:rPr>
            </a:br>
            <a:r>
              <a:rPr kumimoji="0" lang="cs-CZ" b="1" dirty="0">
                <a:latin typeface="+mj-lt"/>
              </a:rPr>
              <a:t>Datum vytvoření:	</a:t>
            </a:r>
            <a:r>
              <a:rPr lang="cs-CZ" b="1" dirty="0" smtClean="0">
                <a:latin typeface="+mj-lt"/>
              </a:rPr>
              <a:t>11</a:t>
            </a:r>
            <a:r>
              <a:rPr kumimoji="0" lang="cs-CZ" b="1" dirty="0" smtClean="0">
                <a:latin typeface="+mj-lt"/>
              </a:rPr>
              <a:t>.03.2013</a:t>
            </a:r>
            <a:r>
              <a:rPr kumimoji="0" lang="cs-CZ" b="1" dirty="0">
                <a:latin typeface="+mj-lt"/>
              </a:rPr>
              <a:t/>
            </a:r>
            <a:br>
              <a:rPr kumimoji="0" lang="cs-CZ" b="1" dirty="0">
                <a:latin typeface="+mj-lt"/>
              </a:rPr>
            </a:br>
            <a:r>
              <a:rPr kumimoji="0" lang="cs-CZ" b="1" dirty="0">
                <a:latin typeface="+mj-lt"/>
              </a:rPr>
              <a:t>Autor:			Mgr. Petra Zemánková</a:t>
            </a:r>
            <a:br>
              <a:rPr kumimoji="0" lang="cs-CZ" b="1" dirty="0">
                <a:latin typeface="+mj-lt"/>
              </a:rPr>
            </a:br>
            <a:r>
              <a:rPr kumimoji="0" lang="cs-CZ" b="1" dirty="0">
                <a:latin typeface="+mj-lt"/>
              </a:rPr>
              <a:t>Určeno pro předmět:    </a:t>
            </a:r>
            <a:r>
              <a:rPr kumimoji="0" lang="cs-CZ" b="1" dirty="0" smtClean="0">
                <a:latin typeface="+mj-lt"/>
              </a:rPr>
              <a:t>	Český jazyk a literatura</a:t>
            </a:r>
            <a:r>
              <a:rPr kumimoji="0" lang="cs-CZ" b="1" dirty="0">
                <a:latin typeface="+mj-lt"/>
              </a:rPr>
              <a:t/>
            </a:r>
            <a:br>
              <a:rPr kumimoji="0" lang="cs-CZ" b="1" dirty="0">
                <a:latin typeface="+mj-lt"/>
              </a:rPr>
            </a:br>
            <a:r>
              <a:rPr kumimoji="0" lang="cs-CZ" b="1" dirty="0">
                <a:latin typeface="+mj-lt"/>
              </a:rPr>
              <a:t>Tematická oblast:	</a:t>
            </a:r>
            <a:r>
              <a:rPr kumimoji="0" lang="cs-CZ" b="1" dirty="0" smtClean="0">
                <a:latin typeface="+mj-lt"/>
              </a:rPr>
              <a:t>Česká literatura </a:t>
            </a:r>
            <a:r>
              <a:rPr kumimoji="0" lang="cs-CZ" b="1" dirty="0">
                <a:latin typeface="+mj-lt"/>
              </a:rPr>
              <a:t>po roce 1945	 </a:t>
            </a:r>
          </a:p>
          <a:p>
            <a:r>
              <a:rPr kumimoji="0" lang="cs-CZ" b="1" dirty="0">
                <a:latin typeface="+mj-lt"/>
              </a:rPr>
              <a:t>Obor vzdělání:		</a:t>
            </a:r>
            <a:r>
              <a:rPr lang="cs-CZ" b="1" dirty="0" smtClean="0">
                <a:latin typeface="+mn-lt"/>
              </a:rPr>
              <a:t>Masér sportovní a rekondiční (69-41-L/02)</a:t>
            </a:r>
            <a:endParaRPr kumimoji="0" lang="cs-CZ" b="1" dirty="0">
              <a:latin typeface="+mn-lt"/>
            </a:endParaRPr>
          </a:p>
          <a:p>
            <a:r>
              <a:rPr kumimoji="0" lang="cs-CZ" b="1" dirty="0">
                <a:latin typeface="+mj-lt"/>
              </a:rPr>
              <a:t>			4. ročník</a:t>
            </a:r>
            <a:br>
              <a:rPr kumimoji="0" lang="cs-CZ" b="1" dirty="0">
                <a:latin typeface="+mj-lt"/>
              </a:rPr>
            </a:br>
            <a:r>
              <a:rPr kumimoji="0" lang="cs-CZ" b="1" dirty="0">
                <a:latin typeface="+mj-lt"/>
              </a:rPr>
              <a:t>                                            </a:t>
            </a:r>
            <a:br>
              <a:rPr kumimoji="0" lang="cs-CZ" b="1" dirty="0">
                <a:latin typeface="+mj-lt"/>
              </a:rPr>
            </a:br>
            <a:r>
              <a:rPr kumimoji="0" lang="cs-CZ" b="1" dirty="0">
                <a:latin typeface="+mj-lt"/>
              </a:rPr>
              <a:t>Název výukového </a:t>
            </a:r>
            <a:r>
              <a:rPr kumimoji="0" lang="cs-CZ" b="1" dirty="0" smtClean="0">
                <a:latin typeface="+mj-lt"/>
              </a:rPr>
              <a:t>materiálu:								</a:t>
            </a:r>
            <a:r>
              <a:rPr lang="cs-CZ" b="1" dirty="0" smtClean="0">
                <a:latin typeface="+mj-lt"/>
              </a:rPr>
              <a:t>Bohumil Hrabal - </a:t>
            </a:r>
            <a:r>
              <a:rPr kumimoji="0" lang="cs-CZ" b="1" dirty="0" smtClean="0">
                <a:latin typeface="+mj-lt"/>
              </a:rPr>
              <a:t>učební materiál</a:t>
            </a:r>
            <a:r>
              <a:rPr lang="cs-CZ" b="1" dirty="0" smtClean="0">
                <a:latin typeface="+mj-lt"/>
              </a:rPr>
              <a:t> </a:t>
            </a:r>
            <a:r>
              <a:rPr kumimoji="0" lang="cs-CZ" b="1" dirty="0" smtClean="0">
                <a:latin typeface="+mj-lt"/>
              </a:rPr>
              <a:t>s úkoly</a:t>
            </a:r>
            <a:r>
              <a:rPr kumimoji="0" lang="cs-CZ" b="1" dirty="0">
                <a:latin typeface="+mj-lt"/>
              </a:rPr>
              <a:t/>
            </a:r>
            <a:br>
              <a:rPr kumimoji="0" lang="cs-CZ" b="1" dirty="0">
                <a:latin typeface="+mj-lt"/>
              </a:rPr>
            </a:br>
            <a:endParaRPr kumimoji="0" lang="cs-CZ" b="1" dirty="0">
              <a:latin typeface="+mj-lt"/>
            </a:endParaRPr>
          </a:p>
          <a:p>
            <a:r>
              <a:rPr kumimoji="0" lang="cs-CZ" b="1" dirty="0">
                <a:latin typeface="+mj-lt"/>
              </a:rPr>
              <a:t>Popis využití: 		prezentace </a:t>
            </a:r>
            <a:r>
              <a:rPr kumimoji="0" lang="cs-CZ" b="1" dirty="0" smtClean="0">
                <a:latin typeface="+mj-lt"/>
              </a:rPr>
              <a:t>s </a:t>
            </a:r>
            <a:r>
              <a:rPr kumimoji="0" lang="cs-CZ" b="1" dirty="0">
                <a:latin typeface="+mj-lt"/>
              </a:rPr>
              <a:t>využitím </a:t>
            </a:r>
            <a:r>
              <a:rPr kumimoji="0" lang="cs-CZ" b="1" dirty="0" err="1">
                <a:latin typeface="+mj-lt"/>
              </a:rPr>
              <a:t>dataprojektoru</a:t>
            </a:r>
            <a:r>
              <a:rPr kumimoji="0" lang="cs-CZ" b="1" dirty="0">
                <a:latin typeface="+mj-lt"/>
              </a:rPr>
              <a:t> a </a:t>
            </a:r>
            <a:r>
              <a:rPr kumimoji="0" lang="cs-CZ" b="1" dirty="0" smtClean="0">
                <a:latin typeface="+mj-lt"/>
              </a:rPr>
              <a:t>			notebooku</a:t>
            </a:r>
            <a:endParaRPr kumimoji="0" lang="cs-CZ" b="1" dirty="0">
              <a:latin typeface="+mj-lt"/>
            </a:endParaRPr>
          </a:p>
          <a:p>
            <a:endParaRPr kumimoji="0" lang="cs-CZ" b="1" dirty="0">
              <a:latin typeface="+mj-lt"/>
            </a:endParaRPr>
          </a:p>
          <a:p>
            <a:r>
              <a:rPr kumimoji="0" lang="cs-CZ" b="1" dirty="0">
                <a:latin typeface="+mj-lt"/>
              </a:rPr>
              <a:t>Čas:  </a:t>
            </a:r>
            <a:r>
              <a:rPr kumimoji="0" lang="cs-CZ" b="1" dirty="0" smtClean="0">
                <a:latin typeface="+mj-lt"/>
              </a:rPr>
              <a:t>		</a:t>
            </a:r>
            <a:r>
              <a:rPr kumimoji="0" lang="cs-CZ" b="1" smtClean="0">
                <a:latin typeface="+mj-lt"/>
              </a:rPr>
              <a:t>	</a:t>
            </a:r>
            <a:r>
              <a:rPr kumimoji="0" lang="cs-CZ" b="1" smtClean="0">
                <a:latin typeface="+mj-lt"/>
              </a:rPr>
              <a:t>40 </a:t>
            </a:r>
            <a:r>
              <a:rPr kumimoji="0" lang="cs-CZ" b="1" dirty="0">
                <a:latin typeface="+mj-lt"/>
              </a:rPr>
              <a:t>minut</a:t>
            </a:r>
            <a:br>
              <a:rPr kumimoji="0" lang="cs-CZ" b="1" dirty="0">
                <a:latin typeface="+mj-lt"/>
              </a:rPr>
            </a:br>
            <a:endParaRPr kumimoji="0" lang="cs-CZ" b="1" dirty="0">
              <a:latin typeface="+mj-lt"/>
            </a:endParaRPr>
          </a:p>
        </p:txBody>
      </p:sp>
      <p:sp>
        <p:nvSpPr>
          <p:cNvPr id="7" name="TextovéPole 7"/>
          <p:cNvSpPr txBox="1">
            <a:spLocks noChangeArrowheads="1"/>
          </p:cNvSpPr>
          <p:nvPr/>
        </p:nvSpPr>
        <p:spPr bwMode="auto">
          <a:xfrm>
            <a:off x="4201616" y="468233"/>
            <a:ext cx="4247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VY_32_INOVACE_ČJM4_5260_ZEM</a:t>
            </a:r>
            <a:endParaRPr lang="cs-CZ" dirty="0"/>
          </a:p>
        </p:txBody>
      </p:sp>
      <p:pic>
        <p:nvPicPr>
          <p:cNvPr id="8" name="Obrázek 7" descr="loga_sablony_pruhled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" y="252631"/>
            <a:ext cx="3635896" cy="809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BOHUMIL HRABAL (1914-1997)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psáno v </a:t>
            </a:r>
            <a:r>
              <a:rPr lang="cs-CZ" b="1" dirty="0" err="1" smtClean="0"/>
              <a:t>ich</a:t>
            </a:r>
            <a:r>
              <a:rPr lang="cs-CZ" b="1" dirty="0" smtClean="0"/>
              <a:t>-formě</a:t>
            </a:r>
          </a:p>
          <a:p>
            <a:r>
              <a:rPr lang="cs-CZ" dirty="0" smtClean="0"/>
              <a:t>často používá nespisovné výrazy</a:t>
            </a:r>
          </a:p>
          <a:p>
            <a:r>
              <a:rPr lang="cs-CZ" dirty="0" smtClean="0"/>
              <a:t>pro dosažení autentičnosti také německé výrazy a věty</a:t>
            </a:r>
          </a:p>
          <a:p>
            <a:r>
              <a:rPr lang="cs-CZ" dirty="0" smtClean="0"/>
              <a:t>charakteristika hlavní postavy - Miloš Hrma - zaučuje se na výpravčího; je mladý, nezkušený, naivní, důvěřivý, citlivý</a:t>
            </a:r>
          </a:p>
          <a:p>
            <a:r>
              <a:rPr lang="cs-CZ" dirty="0" smtClean="0"/>
              <a:t>další postavy – přednosta stanice, jeho žena, výpravčí Hubička, Viktoria </a:t>
            </a:r>
            <a:r>
              <a:rPr lang="cs-CZ" dirty="0" err="1" smtClean="0"/>
              <a:t>Freie</a:t>
            </a:r>
            <a:endParaRPr lang="cs-CZ" dirty="0" smtClean="0"/>
          </a:p>
          <a:p>
            <a:r>
              <a:rPr lang="cs-CZ" b="1" dirty="0" smtClean="0"/>
              <a:t>chronologický kompoziční postup </a:t>
            </a:r>
            <a:r>
              <a:rPr lang="cs-CZ" dirty="0" smtClean="0"/>
              <a:t>- šest kapitol</a:t>
            </a:r>
          </a:p>
          <a:p>
            <a:r>
              <a:rPr lang="cs-CZ" dirty="0" smtClean="0"/>
              <a:t> sled jednotlivých událostí je přerušován krátkými retrospekcemi (návraty do minulosti) hlavního hrdiny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BOHUMIL HRABAL (1914-1997)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dirty="0" smtClean="0"/>
              <a:t>	3. ROMÁN – </a:t>
            </a:r>
            <a:r>
              <a:rPr lang="cs-CZ" b="1" dirty="0" smtClean="0"/>
              <a:t>Obsluhoval jsem anglického krále </a:t>
            </a:r>
            <a:r>
              <a:rPr lang="cs-CZ" dirty="0" smtClean="0"/>
              <a:t>(1971):</a:t>
            </a:r>
          </a:p>
          <a:p>
            <a:r>
              <a:rPr lang="cs-CZ" dirty="0" smtClean="0"/>
              <a:t>nejdelší Hrabalův text</a:t>
            </a:r>
          </a:p>
          <a:p>
            <a:r>
              <a:rPr lang="cs-CZ" dirty="0" smtClean="0"/>
              <a:t>příběh má pět kapitol, začínajících větou </a:t>
            </a:r>
          </a:p>
          <a:p>
            <a:pPr>
              <a:buNone/>
            </a:pPr>
            <a:r>
              <a:rPr lang="cs-CZ" i="1" dirty="0" smtClean="0"/>
              <a:t>	„Dávejte pozor, co vám teďka řeknu.“</a:t>
            </a:r>
            <a:r>
              <a:rPr lang="cs-CZ" dirty="0" smtClean="0"/>
              <a:t> – aby zvýraznil autentičnost mluveného textu</a:t>
            </a:r>
          </a:p>
          <a:p>
            <a:r>
              <a:rPr lang="cs-CZ" dirty="0" smtClean="0"/>
              <a:t>hlavní postavou je pikolík Jan Dítě, </a:t>
            </a:r>
          </a:p>
          <a:p>
            <a:pPr>
              <a:buNone/>
            </a:pPr>
            <a:r>
              <a:rPr lang="cs-CZ" dirty="0" smtClean="0"/>
              <a:t>	který má komplex z malé výšky a touží </a:t>
            </a:r>
          </a:p>
          <a:p>
            <a:pPr>
              <a:buNone/>
            </a:pPr>
            <a:r>
              <a:rPr lang="cs-CZ" dirty="0" smtClean="0"/>
              <a:t>	po majetku (jakýmkoliv způsobem)</a:t>
            </a:r>
          </a:p>
          <a:p>
            <a:r>
              <a:rPr lang="cs-CZ" dirty="0" smtClean="0"/>
              <a:t>sní o tom, že bude milionářem</a:t>
            </a:r>
          </a:p>
          <a:p>
            <a:r>
              <a:rPr lang="cs-CZ" dirty="0" smtClean="0"/>
              <a:t>sen se mu splní, ale o majetek přijde </a:t>
            </a:r>
          </a:p>
          <a:p>
            <a:pPr>
              <a:buNone/>
            </a:pPr>
            <a:r>
              <a:rPr lang="cs-CZ" dirty="0" smtClean="0"/>
              <a:t>	a po zbytek života pracuje na samotě </a:t>
            </a:r>
          </a:p>
          <a:p>
            <a:pPr>
              <a:buNone/>
            </a:pPr>
            <a:r>
              <a:rPr lang="cs-CZ" dirty="0" smtClean="0"/>
              <a:t>	jako lesní dělník a cestář v pohraničí</a:t>
            </a:r>
          </a:p>
          <a:p>
            <a:r>
              <a:rPr lang="cs-CZ" dirty="0" smtClean="0"/>
              <a:t>jednou týdně schází do hospody do údolí </a:t>
            </a:r>
          </a:p>
          <a:p>
            <a:pPr>
              <a:buNone/>
            </a:pPr>
            <a:r>
              <a:rPr lang="cs-CZ" dirty="0" smtClean="0"/>
              <a:t>	a tam štamgastům v hospodě vypráví svůj životní příběh</a:t>
            </a:r>
            <a:endParaRPr lang="cs-CZ" dirty="0"/>
          </a:p>
        </p:txBody>
      </p:sp>
      <p:pic>
        <p:nvPicPr>
          <p:cNvPr id="4" name="Obrázek 3" descr="obr. 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924944"/>
            <a:ext cx="3263900" cy="218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7452320" y="52292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obr. 6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BOHUMIL HRABAL (1914-1997)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další známé texty – literární experiment, psaný dvěma větami – </a:t>
            </a:r>
            <a:r>
              <a:rPr lang="cs-CZ" b="1" dirty="0" smtClean="0"/>
              <a:t>Taneční hodiny pro starší a pokročilé </a:t>
            </a:r>
            <a:r>
              <a:rPr lang="cs-CZ" dirty="0" smtClean="0"/>
              <a:t>(1964)</a:t>
            </a:r>
            <a:endParaRPr lang="cs-CZ" b="1" dirty="0" smtClean="0"/>
          </a:p>
          <a:p>
            <a:r>
              <a:rPr lang="cs-CZ" b="1" dirty="0" smtClean="0"/>
              <a:t>Postřižiny </a:t>
            </a:r>
            <a:r>
              <a:rPr lang="cs-CZ" dirty="0" smtClean="0"/>
              <a:t>(1976), </a:t>
            </a:r>
            <a:r>
              <a:rPr lang="cs-CZ" b="1" dirty="0" smtClean="0"/>
              <a:t>Slavnosti sněženek </a:t>
            </a:r>
            <a:r>
              <a:rPr lang="cs-CZ" dirty="0" smtClean="0"/>
              <a:t>(1978)</a:t>
            </a:r>
            <a:endParaRPr lang="cs-CZ" b="1" dirty="0"/>
          </a:p>
        </p:txBody>
      </p:sp>
      <p:pic>
        <p:nvPicPr>
          <p:cNvPr id="5" name="Obrázek 4" descr="obr.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429000"/>
            <a:ext cx="3672408" cy="27543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ek 5" descr="obr. 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429000"/>
            <a:ext cx="3648405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ovéPole 6"/>
          <p:cNvSpPr txBox="1"/>
          <p:nvPr/>
        </p:nvSpPr>
        <p:spPr>
          <a:xfrm>
            <a:off x="3635896" y="616530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obr. 7, 8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BOHUMIL HRABAL (1914-1997)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mnoho z textů bylo zfilmováno – nejčastěji Jiřím </a:t>
            </a:r>
            <a:r>
              <a:rPr lang="cs-CZ" dirty="0" err="1" smtClean="0"/>
              <a:t>Menzelem</a:t>
            </a:r>
            <a:endParaRPr lang="cs-CZ" dirty="0"/>
          </a:p>
        </p:txBody>
      </p:sp>
      <p:pic>
        <p:nvPicPr>
          <p:cNvPr id="4" name="Obrázek 3" descr="obr. 1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492896"/>
            <a:ext cx="1584176" cy="25602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 descr="obr. 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2955524" cy="19665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ek 5" descr="obr. 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4293096"/>
            <a:ext cx="1619250" cy="2381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ek 6" descr="obr. 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2492896"/>
            <a:ext cx="1801151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ovéPole 7"/>
          <p:cNvSpPr txBox="1"/>
          <p:nvPr/>
        </p:nvSpPr>
        <p:spPr>
          <a:xfrm>
            <a:off x="1259632" y="508518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obr. 9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283968" y="630932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10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283968" y="407707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11</a:t>
            </a:r>
          </a:p>
          <a:p>
            <a:pPr algn="r"/>
            <a:r>
              <a:rPr lang="cs-CZ" dirty="0" smtClean="0"/>
              <a:t>Příliš hlučná samota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380312" y="508518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obr. 12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BOHUMIL HRABAL (1914-1997)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samizdatová edice </a:t>
            </a:r>
            <a:r>
              <a:rPr lang="cs-CZ" b="1" dirty="0" smtClean="0"/>
              <a:t>Pražská imaginace </a:t>
            </a:r>
            <a:r>
              <a:rPr lang="cs-CZ" dirty="0" smtClean="0"/>
              <a:t>vydala postupně všechna díla Bohumila Hrabala</a:t>
            </a:r>
            <a:endParaRPr lang="cs-CZ" dirty="0"/>
          </a:p>
        </p:txBody>
      </p:sp>
      <p:pic>
        <p:nvPicPr>
          <p:cNvPr id="4" name="Obrázek 3" descr="obr.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564904"/>
            <a:ext cx="7620000" cy="3524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6876256" y="62373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obr.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BOHUMIL HRABAL (1914-1997)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ÚKOL</a:t>
            </a:r>
          </a:p>
          <a:p>
            <a:pPr algn="ctr"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ZODPOVĚZTE DOBŘE VŠECHNY </a:t>
            </a:r>
          </a:p>
          <a:p>
            <a:pPr>
              <a:buNone/>
            </a:pPr>
            <a:r>
              <a:rPr lang="cs-CZ" dirty="0" smtClean="0"/>
              <a:t>OTÁZKY NÁSLEDUJÍCÍHO KVÍZU </a:t>
            </a:r>
          </a:p>
          <a:p>
            <a:pPr>
              <a:buNone/>
            </a:pPr>
            <a:r>
              <a:rPr lang="cs-CZ" dirty="0" smtClean="0"/>
              <a:t>O BOHUMILU HRABALOVI:</a:t>
            </a:r>
          </a:p>
          <a:p>
            <a:pPr algn="ctr"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>
                <a:hlinkClick r:id="rId2"/>
              </a:rPr>
              <a:t>http://aktualne.centrum.cz/blogy-a-nazory/komentare/grafika/2012/06/14/kvizomat-aktualnecz-testy-pro-renesancni-vzdelance/#4</a:t>
            </a:r>
            <a:endParaRPr lang="cs-CZ" dirty="0" smtClean="0"/>
          </a:p>
          <a:p>
            <a:pPr algn="ctr">
              <a:buNone/>
            </a:pPr>
            <a:endParaRPr lang="cs-CZ" dirty="0"/>
          </a:p>
        </p:txBody>
      </p:sp>
      <p:pic>
        <p:nvPicPr>
          <p:cNvPr id="4" name="Obrázek 3" descr="obr.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484784"/>
            <a:ext cx="2438400" cy="325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4860032" y="148478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obr.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7129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Použitá literatura:</a:t>
            </a:r>
          </a:p>
          <a:p>
            <a:endParaRPr lang="cs-CZ" b="1" dirty="0" smtClean="0"/>
          </a:p>
          <a:p>
            <a:r>
              <a:rPr lang="cs-CZ" dirty="0" smtClean="0"/>
              <a:t>SLANAŘ, O. A KOL.: </a:t>
            </a:r>
            <a:r>
              <a:rPr lang="cs-CZ" i="1" dirty="0" smtClean="0"/>
              <a:t>Obsahy a rozbory děl (k LITERATUŘE – přehledu SŠ učiva). </a:t>
            </a:r>
            <a:r>
              <a:rPr lang="cs-CZ" dirty="0" smtClean="0"/>
              <a:t>Třebíč 2006.</a:t>
            </a:r>
          </a:p>
          <a:p>
            <a:r>
              <a:rPr lang="cs-CZ" dirty="0" smtClean="0"/>
              <a:t>PROKOP, V.:  </a:t>
            </a:r>
            <a:r>
              <a:rPr lang="cs-CZ" i="1" dirty="0" smtClean="0"/>
              <a:t>Přehled české literatury 20. století</a:t>
            </a:r>
            <a:r>
              <a:rPr lang="cs-CZ" dirty="0" smtClean="0"/>
              <a:t>. Sokolov 2001.</a:t>
            </a:r>
          </a:p>
          <a:p>
            <a:r>
              <a:rPr lang="cs-CZ" dirty="0" smtClean="0"/>
              <a:t>NOVÁKOVÁ, D. A KOL.: </a:t>
            </a:r>
            <a:r>
              <a:rPr lang="cs-CZ" i="1" dirty="0" smtClean="0"/>
              <a:t>Literární obsahy (nejen) pro maturanty. </a:t>
            </a:r>
            <a:r>
              <a:rPr lang="cs-CZ" dirty="0" err="1" smtClean="0"/>
              <a:t>Regia</a:t>
            </a:r>
            <a:r>
              <a:rPr lang="cs-CZ" dirty="0" smtClean="0"/>
              <a:t> Praha 1998.</a:t>
            </a:r>
          </a:p>
          <a:p>
            <a:r>
              <a:rPr lang="cs-CZ" dirty="0" smtClean="0"/>
              <a:t>SOCHROVÁ, M.: </a:t>
            </a:r>
            <a:r>
              <a:rPr lang="cs-CZ" i="1" dirty="0" smtClean="0"/>
              <a:t>Čtenářský deník k Literatuře v kostce pro střední školy. </a:t>
            </a:r>
            <a:r>
              <a:rPr lang="cs-CZ" dirty="0" smtClean="0"/>
              <a:t>Fragment Havlíčkův Brod 1998.</a:t>
            </a:r>
          </a:p>
          <a:p>
            <a:r>
              <a:rPr lang="cs-CZ" dirty="0" smtClean="0"/>
              <a:t>KLIMEŠ, L.: </a:t>
            </a:r>
            <a:r>
              <a:rPr lang="cs-CZ" i="1" dirty="0" smtClean="0"/>
              <a:t>Slovník cizích slov. </a:t>
            </a:r>
            <a:r>
              <a:rPr lang="cs-CZ" dirty="0" smtClean="0"/>
              <a:t>Praha 1995.</a:t>
            </a:r>
          </a:p>
          <a:p>
            <a:r>
              <a:rPr lang="cs-CZ" dirty="0" smtClean="0"/>
              <a:t>http://www.spisovatele.</a:t>
            </a:r>
            <a:r>
              <a:rPr lang="cs-CZ" dirty="0" err="1" smtClean="0"/>
              <a:t>cz</a:t>
            </a:r>
            <a:r>
              <a:rPr lang="cs-CZ" dirty="0" smtClean="0"/>
              <a:t>/</a:t>
            </a:r>
            <a:r>
              <a:rPr lang="cs-CZ" dirty="0" err="1" smtClean="0"/>
              <a:t>bohumil</a:t>
            </a:r>
            <a:r>
              <a:rPr lang="cs-CZ" dirty="0" smtClean="0"/>
              <a:t>-hrabal</a:t>
            </a:r>
          </a:p>
          <a:p>
            <a:r>
              <a:rPr lang="cs-CZ" dirty="0" smtClean="0"/>
              <a:t>http://cs.wikipedia.org/wiki/Bohumil_Hrabal</a:t>
            </a:r>
          </a:p>
          <a:p>
            <a:r>
              <a:rPr lang="cs-CZ" dirty="0" smtClean="0"/>
              <a:t>http://www.</a:t>
            </a:r>
            <a:r>
              <a:rPr lang="cs-CZ" dirty="0" err="1" smtClean="0"/>
              <a:t>cesky</a:t>
            </a:r>
            <a:r>
              <a:rPr lang="cs-CZ" dirty="0" smtClean="0"/>
              <a:t>-jazyk.</a:t>
            </a:r>
            <a:r>
              <a:rPr lang="cs-CZ" dirty="0" err="1" smtClean="0"/>
              <a:t>cz</a:t>
            </a:r>
            <a:r>
              <a:rPr lang="cs-CZ" dirty="0" smtClean="0"/>
              <a:t>/</a:t>
            </a:r>
            <a:r>
              <a:rPr lang="cs-CZ" dirty="0" err="1" smtClean="0"/>
              <a:t>zivotopisy</a:t>
            </a:r>
            <a:r>
              <a:rPr lang="cs-CZ" dirty="0" smtClean="0"/>
              <a:t>/</a:t>
            </a:r>
            <a:r>
              <a:rPr lang="cs-CZ" dirty="0" err="1" smtClean="0"/>
              <a:t>bohumil</a:t>
            </a:r>
            <a:r>
              <a:rPr lang="cs-CZ" dirty="0" smtClean="0"/>
              <a:t>-hrabal.</a:t>
            </a:r>
            <a:r>
              <a:rPr lang="cs-CZ" dirty="0" err="1" smtClean="0"/>
              <a:t>html</a:t>
            </a:r>
            <a:endParaRPr lang="cs-CZ" dirty="0" smtClean="0"/>
          </a:p>
          <a:p>
            <a:r>
              <a:rPr lang="cs-CZ" dirty="0" smtClean="0"/>
              <a:t>http://cs.wikipedia.org/wiki/Ost%C5%99e_sledovan%C3%A9_vlaky</a:t>
            </a:r>
          </a:p>
          <a:p>
            <a:r>
              <a:rPr lang="cs-CZ" dirty="0" smtClean="0"/>
              <a:t>http://www.</a:t>
            </a:r>
            <a:r>
              <a:rPr lang="cs-CZ" dirty="0" err="1" smtClean="0"/>
              <a:t>cesky</a:t>
            </a:r>
            <a:r>
              <a:rPr lang="cs-CZ" dirty="0" smtClean="0"/>
              <a:t>-jazyk.</a:t>
            </a:r>
            <a:r>
              <a:rPr lang="cs-CZ" dirty="0" err="1" smtClean="0"/>
              <a:t>cz</a:t>
            </a:r>
            <a:r>
              <a:rPr lang="cs-CZ" dirty="0" smtClean="0"/>
              <a:t>/</a:t>
            </a:r>
            <a:r>
              <a:rPr lang="cs-CZ" dirty="0" err="1" smtClean="0"/>
              <a:t>ctenarsky</a:t>
            </a:r>
            <a:r>
              <a:rPr lang="cs-CZ" dirty="0" smtClean="0"/>
              <a:t>-</a:t>
            </a:r>
            <a:r>
              <a:rPr lang="cs-CZ" dirty="0" err="1" smtClean="0"/>
              <a:t>denik</a:t>
            </a:r>
            <a:r>
              <a:rPr lang="cs-CZ" dirty="0" smtClean="0"/>
              <a:t>/</a:t>
            </a:r>
            <a:r>
              <a:rPr lang="cs-CZ" dirty="0" err="1" smtClean="0"/>
              <a:t>bohumil</a:t>
            </a:r>
            <a:r>
              <a:rPr lang="cs-CZ" dirty="0" smtClean="0"/>
              <a:t>-hrabal/</a:t>
            </a:r>
            <a:r>
              <a:rPr lang="cs-CZ" dirty="0" err="1" smtClean="0"/>
              <a:t>ostre</a:t>
            </a:r>
            <a:r>
              <a:rPr lang="cs-CZ" dirty="0" smtClean="0"/>
              <a:t>-</a:t>
            </a:r>
            <a:r>
              <a:rPr lang="cs-CZ" dirty="0" err="1" smtClean="0"/>
              <a:t>sledovane</a:t>
            </a:r>
            <a:r>
              <a:rPr lang="cs-CZ" dirty="0" smtClean="0"/>
              <a:t>-vlaky-rozbor.</a:t>
            </a:r>
            <a:r>
              <a:rPr lang="cs-CZ" dirty="0" err="1" smtClean="0"/>
              <a:t>html</a:t>
            </a:r>
            <a:endParaRPr lang="cs-CZ" dirty="0" smtClean="0"/>
          </a:p>
          <a:p>
            <a:r>
              <a:rPr lang="cs-CZ" dirty="0" smtClean="0"/>
              <a:t>http://blur.blog.cz/1211/bohumil-hrabal-ostre-sledovane-vlaky-rozbor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71296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Obrázky [cit. 11.03.2013]</a:t>
            </a:r>
          </a:p>
          <a:p>
            <a:endParaRPr lang="cs-CZ" b="1" dirty="0" smtClean="0"/>
          </a:p>
          <a:p>
            <a:r>
              <a:rPr lang="cs-CZ" b="1" dirty="0" smtClean="0"/>
              <a:t>obr. 1 </a:t>
            </a:r>
            <a:r>
              <a:rPr lang="cs-CZ" dirty="0" smtClean="0"/>
              <a:t>– http://www.</a:t>
            </a:r>
            <a:r>
              <a:rPr lang="cs-CZ" dirty="0" err="1" smtClean="0"/>
              <a:t>krasnapani.cz</a:t>
            </a:r>
            <a:r>
              <a:rPr lang="cs-CZ" dirty="0" smtClean="0"/>
              <a:t>/</a:t>
            </a:r>
            <a:r>
              <a:rPr lang="cs-CZ" dirty="0" err="1" smtClean="0"/>
              <a:t>casopis</a:t>
            </a:r>
            <a:r>
              <a:rPr lang="cs-CZ" dirty="0" smtClean="0"/>
              <a:t>-</a:t>
            </a:r>
            <a:r>
              <a:rPr lang="cs-CZ" dirty="0" err="1" smtClean="0"/>
              <a:t>krasna</a:t>
            </a:r>
            <a:r>
              <a:rPr lang="cs-CZ" dirty="0" smtClean="0"/>
              <a:t>/</a:t>
            </a:r>
            <a:r>
              <a:rPr lang="cs-CZ" dirty="0" err="1" smtClean="0"/>
              <a:t>clanky</a:t>
            </a:r>
            <a:r>
              <a:rPr lang="cs-CZ" dirty="0" smtClean="0"/>
              <a:t>-online/osobnosti-a-rozhovory/152</a:t>
            </a:r>
          </a:p>
          <a:p>
            <a:r>
              <a:rPr lang="cs-CZ" b="1" dirty="0" smtClean="0"/>
              <a:t>obr. 2 </a:t>
            </a:r>
            <a:r>
              <a:rPr lang="cs-CZ" dirty="0" smtClean="0"/>
              <a:t>– http://santroch.blog.idnes.cz/c/244667/Vzpominacek-3-unora-Bohumil-Hrabal.html</a:t>
            </a:r>
          </a:p>
          <a:p>
            <a:r>
              <a:rPr lang="cs-CZ" b="1" dirty="0" smtClean="0"/>
              <a:t>obr. 3 </a:t>
            </a:r>
            <a:r>
              <a:rPr lang="cs-CZ" dirty="0" smtClean="0"/>
              <a:t>– http://commons.wikimedia.org/wiki/File:Kersko,_alej_30,_Hrabalova_chata.jpg</a:t>
            </a:r>
          </a:p>
          <a:p>
            <a:r>
              <a:rPr lang="cs-CZ" b="1" dirty="0" smtClean="0"/>
              <a:t>obr. 4 </a:t>
            </a:r>
            <a:r>
              <a:rPr lang="cs-CZ" dirty="0" smtClean="0"/>
              <a:t>– http://commons.wikimedia.org/wiki/File:Bohumil_Hrabal_Wall_Prague_Liben_CZ.JPG?uselang=cs</a:t>
            </a:r>
          </a:p>
          <a:p>
            <a:r>
              <a:rPr lang="cs-CZ" b="1" dirty="0" smtClean="0"/>
              <a:t>obr. 5 </a:t>
            </a:r>
            <a:r>
              <a:rPr lang="cs-CZ" dirty="0" smtClean="0"/>
              <a:t>– http://www.televize.</a:t>
            </a:r>
            <a:r>
              <a:rPr lang="cs-CZ" dirty="0" err="1" smtClean="0"/>
              <a:t>cz</a:t>
            </a:r>
            <a:r>
              <a:rPr lang="cs-CZ" dirty="0" smtClean="0"/>
              <a:t>/</a:t>
            </a:r>
            <a:r>
              <a:rPr lang="cs-CZ" dirty="0" err="1" smtClean="0"/>
              <a:t>clanky</a:t>
            </a:r>
            <a:r>
              <a:rPr lang="cs-CZ" dirty="0" smtClean="0"/>
              <a:t>/zlata-</a:t>
            </a:r>
            <a:r>
              <a:rPr lang="cs-CZ" dirty="0" err="1" smtClean="0"/>
              <a:t>era</a:t>
            </a:r>
            <a:r>
              <a:rPr lang="cs-CZ" dirty="0" smtClean="0"/>
              <a:t>-</a:t>
            </a:r>
            <a:r>
              <a:rPr lang="cs-CZ" dirty="0" err="1" smtClean="0"/>
              <a:t>ceskeho</a:t>
            </a:r>
            <a:r>
              <a:rPr lang="cs-CZ" dirty="0" smtClean="0"/>
              <a:t>-filmu-15233</a:t>
            </a:r>
          </a:p>
          <a:p>
            <a:r>
              <a:rPr lang="cs-CZ" b="1" dirty="0" smtClean="0"/>
              <a:t>obr. 6 </a:t>
            </a:r>
            <a:r>
              <a:rPr lang="cs-CZ" dirty="0" smtClean="0"/>
              <a:t>– http://filmcenter.cz/en/film/detail/821-i-served-the-king-of-england</a:t>
            </a:r>
          </a:p>
          <a:p>
            <a:r>
              <a:rPr lang="cs-CZ" b="1" dirty="0" smtClean="0"/>
              <a:t>obr. 7 </a:t>
            </a:r>
            <a:r>
              <a:rPr lang="cs-CZ" dirty="0" smtClean="0"/>
              <a:t>– http://commons.wikimedia.org/wiki/File:Hrabalova_cyklostezka,_mapa.jpg?uselang=cs</a:t>
            </a:r>
          </a:p>
          <a:p>
            <a:r>
              <a:rPr lang="cs-CZ" b="1" dirty="0" smtClean="0"/>
              <a:t>obr. 8 </a:t>
            </a:r>
            <a:r>
              <a:rPr lang="cs-CZ" dirty="0" smtClean="0"/>
              <a:t>– http://commons.wikimedia.org/wiki/File:Kersko,_alej_5,_restaurace_H%C3%A1jenka_(02).jpg</a:t>
            </a:r>
          </a:p>
          <a:p>
            <a:r>
              <a:rPr lang="cs-CZ" b="1" dirty="0" smtClean="0"/>
              <a:t>obr. 9 </a:t>
            </a:r>
            <a:r>
              <a:rPr lang="cs-CZ" dirty="0" smtClean="0"/>
              <a:t>– http://www.</a:t>
            </a:r>
            <a:r>
              <a:rPr lang="cs-CZ" dirty="0" err="1" smtClean="0"/>
              <a:t>filmopolis.cz</a:t>
            </a:r>
            <a:r>
              <a:rPr lang="cs-CZ" dirty="0" smtClean="0"/>
              <a:t>/</a:t>
            </a:r>
            <a:r>
              <a:rPr lang="cs-CZ" dirty="0" err="1" smtClean="0"/>
              <a:t>dvd</a:t>
            </a:r>
            <a:r>
              <a:rPr lang="cs-CZ" dirty="0" smtClean="0"/>
              <a:t>/slavnosti-</a:t>
            </a:r>
            <a:r>
              <a:rPr lang="cs-CZ" dirty="0" err="1" smtClean="0"/>
              <a:t>snezenek</a:t>
            </a:r>
            <a:endParaRPr lang="cs-CZ" dirty="0" smtClean="0"/>
          </a:p>
          <a:p>
            <a:r>
              <a:rPr lang="cs-CZ" b="1" dirty="0" smtClean="0"/>
              <a:t>obr. 10 </a:t>
            </a:r>
            <a:r>
              <a:rPr lang="cs-CZ" dirty="0" smtClean="0"/>
              <a:t>– http://www.</a:t>
            </a:r>
            <a:r>
              <a:rPr lang="cs-CZ" dirty="0" err="1" smtClean="0"/>
              <a:t>kinobox.cz</a:t>
            </a:r>
            <a:r>
              <a:rPr lang="cs-CZ" dirty="0" smtClean="0"/>
              <a:t>/film/18965-</a:t>
            </a:r>
            <a:r>
              <a:rPr lang="cs-CZ" dirty="0" err="1" smtClean="0"/>
              <a:t>skrivanci</a:t>
            </a:r>
            <a:r>
              <a:rPr lang="cs-CZ" dirty="0" smtClean="0"/>
              <a:t>-na-niti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7129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Obrázky [cit. 11.03.2013]</a:t>
            </a:r>
          </a:p>
          <a:p>
            <a:endParaRPr lang="cs-CZ" b="1" dirty="0" smtClean="0"/>
          </a:p>
          <a:p>
            <a:r>
              <a:rPr lang="cs-CZ" b="1" dirty="0" smtClean="0"/>
              <a:t>obr. 11 </a:t>
            </a:r>
            <a:r>
              <a:rPr lang="cs-CZ" dirty="0" smtClean="0"/>
              <a:t>– http://filmcenter.cz/en/film/detail/531-too-noisy-solitude</a:t>
            </a:r>
          </a:p>
          <a:p>
            <a:r>
              <a:rPr lang="cs-CZ" b="1" dirty="0" smtClean="0"/>
              <a:t>obr. 12 </a:t>
            </a:r>
            <a:r>
              <a:rPr lang="cs-CZ" dirty="0" smtClean="0"/>
              <a:t>– http://www.</a:t>
            </a:r>
            <a:r>
              <a:rPr lang="cs-CZ" dirty="0" err="1" smtClean="0"/>
              <a:t>kinobox.cz</a:t>
            </a:r>
            <a:r>
              <a:rPr lang="cs-CZ" dirty="0" smtClean="0"/>
              <a:t>/film/16681-</a:t>
            </a:r>
            <a:r>
              <a:rPr lang="cs-CZ" dirty="0" err="1" smtClean="0"/>
              <a:t>postriziny</a:t>
            </a:r>
            <a:r>
              <a:rPr lang="cs-CZ" dirty="0" smtClean="0"/>
              <a:t>/</a:t>
            </a:r>
            <a:r>
              <a:rPr lang="cs-CZ" dirty="0" err="1" smtClean="0"/>
              <a:t>fotogalerie</a:t>
            </a:r>
            <a:r>
              <a:rPr lang="cs-CZ" dirty="0" smtClean="0"/>
              <a:t>/</a:t>
            </a:r>
            <a:r>
              <a:rPr lang="cs-CZ" dirty="0" err="1" smtClean="0"/>
              <a:t>plakaty</a:t>
            </a:r>
            <a:r>
              <a:rPr lang="cs-CZ" dirty="0" smtClean="0"/>
              <a:t>/foto_6112</a:t>
            </a:r>
          </a:p>
          <a:p>
            <a:r>
              <a:rPr lang="cs-CZ" b="1" dirty="0" smtClean="0"/>
              <a:t>obr. 13 </a:t>
            </a:r>
            <a:r>
              <a:rPr lang="cs-CZ" dirty="0" smtClean="0"/>
              <a:t>– http://commons.wikimedia.org/wiki/File:Bohumil_Hrabal,_Complete_works_edition_in_19_volumes.jpg?uselang=cs</a:t>
            </a:r>
          </a:p>
          <a:p>
            <a:r>
              <a:rPr lang="cs-CZ" b="1" dirty="0" smtClean="0"/>
              <a:t>obr. 14 </a:t>
            </a:r>
            <a:r>
              <a:rPr lang="cs-CZ" dirty="0" smtClean="0"/>
              <a:t>- http://commons.wikimedia.org/wiki/File:Bohumil_Hrabal_by_Kubik_1994_01.jpg</a:t>
            </a:r>
          </a:p>
          <a:p>
            <a:endParaRPr lang="cs-CZ" dirty="0" smtClean="0"/>
          </a:p>
          <a:p>
            <a:r>
              <a:rPr lang="cs-CZ" b="1" dirty="0" smtClean="0"/>
              <a:t>Video:</a:t>
            </a:r>
          </a:p>
          <a:p>
            <a:endParaRPr lang="cs-CZ" b="1" dirty="0" smtClean="0"/>
          </a:p>
          <a:p>
            <a:r>
              <a:rPr lang="cs-CZ" dirty="0" smtClean="0"/>
              <a:t>http://www.</a:t>
            </a:r>
            <a:r>
              <a:rPr lang="cs-CZ" dirty="0" err="1" smtClean="0"/>
              <a:t>ceskatelevize.cz</a:t>
            </a:r>
            <a:r>
              <a:rPr lang="cs-CZ" dirty="0" smtClean="0"/>
              <a:t>/porady/10123383458-</a:t>
            </a:r>
            <a:r>
              <a:rPr lang="cs-CZ" dirty="0" err="1" smtClean="0"/>
              <a:t>pribehy</a:t>
            </a:r>
            <a:r>
              <a:rPr lang="cs-CZ" dirty="0" smtClean="0"/>
              <a:t>-</a:t>
            </a:r>
            <a:r>
              <a:rPr lang="cs-CZ" dirty="0" err="1" smtClean="0"/>
              <a:t>slavnych</a:t>
            </a:r>
            <a:r>
              <a:rPr lang="cs-CZ" dirty="0" smtClean="0"/>
              <a:t>/498223100031001-</a:t>
            </a:r>
            <a:r>
              <a:rPr lang="cs-CZ" dirty="0" err="1" smtClean="0"/>
              <a:t>pozehnany</a:t>
            </a:r>
            <a:r>
              <a:rPr lang="cs-CZ" dirty="0" smtClean="0"/>
              <a:t>-proklety-</a:t>
            </a:r>
            <a:r>
              <a:rPr lang="cs-CZ" dirty="0" err="1" smtClean="0"/>
              <a:t>basnik</a:t>
            </a:r>
            <a:r>
              <a:rPr lang="cs-CZ" dirty="0" smtClean="0"/>
              <a:t>-</a:t>
            </a:r>
            <a:r>
              <a:rPr lang="cs-CZ" dirty="0" err="1" smtClean="0"/>
              <a:t>bohumil</a:t>
            </a:r>
            <a:r>
              <a:rPr lang="cs-CZ" dirty="0" smtClean="0"/>
              <a:t>-hrabal/</a:t>
            </a:r>
          </a:p>
          <a:p>
            <a:endParaRPr lang="cs-CZ" dirty="0" smtClean="0"/>
          </a:p>
          <a:p>
            <a:r>
              <a:rPr lang="cs-CZ" dirty="0" smtClean="0"/>
              <a:t>http://aktualne.centrum.cz/blogy-a-nazory/komentare/grafika/2012/06/14/kvizomat-aktualnecz-testy-pro-renesancni-vzdelance/#4</a:t>
            </a:r>
          </a:p>
          <a:p>
            <a:endParaRPr lang="cs-CZ" b="1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BOHUMIL HRABAL (1914-1997)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prozaik – píše povídky a novely</a:t>
            </a:r>
          </a:p>
          <a:p>
            <a:r>
              <a:rPr lang="cs-CZ" dirty="0" err="1" smtClean="0"/>
              <a:t>nejpřekládanější</a:t>
            </a:r>
            <a:r>
              <a:rPr lang="cs-CZ" dirty="0" smtClean="0"/>
              <a:t> český spisovatel</a:t>
            </a:r>
          </a:p>
          <a:p>
            <a:pPr>
              <a:buNone/>
            </a:pPr>
            <a:r>
              <a:rPr lang="cs-CZ" dirty="0" smtClean="0"/>
              <a:t>	20. století</a:t>
            </a:r>
          </a:p>
          <a:p>
            <a:r>
              <a:rPr lang="cs-CZ" dirty="0" smtClean="0"/>
              <a:t> jeho dílo bylo přeloženo do 28</a:t>
            </a:r>
          </a:p>
          <a:p>
            <a:pPr>
              <a:buNone/>
            </a:pPr>
            <a:r>
              <a:rPr lang="cs-CZ" dirty="0" smtClean="0"/>
              <a:t>	světových jazyků</a:t>
            </a:r>
          </a:p>
          <a:p>
            <a:r>
              <a:rPr lang="cs-CZ" dirty="0" smtClean="0"/>
              <a:t>psát začal v 60. letech</a:t>
            </a:r>
          </a:p>
          <a:p>
            <a:r>
              <a:rPr lang="cs-CZ" dirty="0" smtClean="0"/>
              <a:t>v období normalizace bylo jeho </a:t>
            </a:r>
          </a:p>
          <a:p>
            <a:pPr>
              <a:buNone/>
            </a:pPr>
            <a:r>
              <a:rPr lang="cs-CZ" dirty="0" smtClean="0"/>
              <a:t>	dílo vydáváno oficiální cestou, </a:t>
            </a:r>
          </a:p>
          <a:p>
            <a:pPr>
              <a:buNone/>
            </a:pPr>
            <a:r>
              <a:rPr lang="cs-CZ" dirty="0" smtClean="0"/>
              <a:t>	v samizdatu i v exilu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obr. 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1812" y="1698526"/>
            <a:ext cx="3502188" cy="515947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524328" y="134076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obr. 1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BOHUMIL HRABAL (1914-1997)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narodil se jako nemanželské dítě (otec ani nebyl zapsán v křestním listu) pod jménem Bohumil František </a:t>
            </a:r>
            <a:r>
              <a:rPr lang="cs-CZ" dirty="0" err="1" smtClean="0"/>
              <a:t>Kylián</a:t>
            </a:r>
            <a:r>
              <a:rPr lang="cs-CZ" dirty="0" smtClean="0"/>
              <a:t> svobodné matce Marii (</a:t>
            </a:r>
            <a:r>
              <a:rPr lang="cs-CZ" dirty="0" err="1" smtClean="0"/>
              <a:t>Maryšce</a:t>
            </a:r>
            <a:r>
              <a:rPr lang="cs-CZ" dirty="0" smtClean="0"/>
              <a:t>) </a:t>
            </a:r>
            <a:r>
              <a:rPr lang="cs-CZ" dirty="0" err="1" smtClean="0"/>
              <a:t>Kyliánové</a:t>
            </a:r>
            <a:endParaRPr lang="cs-CZ" dirty="0" smtClean="0"/>
          </a:p>
          <a:p>
            <a:r>
              <a:rPr lang="cs-CZ" dirty="0" smtClean="0"/>
              <a:t>do tří let jej vychovávali prarodiče</a:t>
            </a:r>
          </a:p>
          <a:p>
            <a:r>
              <a:rPr lang="cs-CZ" dirty="0" smtClean="0"/>
              <a:t>matka mezitím pracovala jako pomocná účetní v pivovaru v </a:t>
            </a:r>
            <a:r>
              <a:rPr lang="cs-CZ" dirty="0" err="1" smtClean="0"/>
              <a:t>Polné</a:t>
            </a:r>
            <a:r>
              <a:rPr lang="cs-CZ" dirty="0" smtClean="0"/>
              <a:t>, kde se seznámila s budoucím manželem, hlavním účetním pivovaru Františkem Hrabalem (předobrazem </a:t>
            </a:r>
            <a:r>
              <a:rPr lang="cs-CZ" dirty="0" err="1" smtClean="0"/>
              <a:t>Francina</a:t>
            </a:r>
            <a:r>
              <a:rPr lang="cs-CZ" dirty="0" smtClean="0"/>
              <a:t> z Postřižin)</a:t>
            </a:r>
          </a:p>
          <a:p>
            <a:r>
              <a:rPr lang="cs-CZ" dirty="0" smtClean="0"/>
              <a:t>Bohumil začal používat jeho příjmení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BOHUMIL HRABAL (1914-1997)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rodina se přestěhovala v Hrabalových pěti letech do Nymburka, kde se „otec“ stal správcem pivovaru (dnes se na jeho památku v Nymburku čepuje </a:t>
            </a:r>
            <a:r>
              <a:rPr lang="cs-CZ" dirty="0" err="1" smtClean="0"/>
              <a:t>Postřižínské</a:t>
            </a:r>
            <a:r>
              <a:rPr lang="cs-CZ" dirty="0" smtClean="0"/>
              <a:t> pivo)</a:t>
            </a:r>
          </a:p>
          <a:p>
            <a:r>
              <a:rPr lang="cs-CZ" dirty="0" smtClean="0"/>
              <a:t>blízko měl ke svému strýci, otcově </a:t>
            </a:r>
          </a:p>
          <a:p>
            <a:pPr>
              <a:buNone/>
            </a:pPr>
            <a:r>
              <a:rPr lang="cs-CZ" dirty="0" smtClean="0"/>
              <a:t>	bratru Josefu Hrabalovi, který přijel</a:t>
            </a:r>
          </a:p>
          <a:p>
            <a:pPr>
              <a:buNone/>
            </a:pPr>
            <a:r>
              <a:rPr lang="cs-CZ" dirty="0" smtClean="0"/>
              <a:t>	na 14 dní na návštěvu a zůstal </a:t>
            </a:r>
          </a:p>
          <a:p>
            <a:pPr>
              <a:buNone/>
            </a:pPr>
            <a:r>
              <a:rPr lang="cs-CZ" dirty="0" smtClean="0"/>
              <a:t>	do své smrti</a:t>
            </a:r>
          </a:p>
          <a:p>
            <a:r>
              <a:rPr lang="cs-CZ" dirty="0" smtClean="0"/>
              <a:t>nebavilo ho učit se - na střední škole</a:t>
            </a:r>
          </a:p>
          <a:p>
            <a:pPr>
              <a:buNone/>
            </a:pPr>
            <a:r>
              <a:rPr lang="cs-CZ" dirty="0" smtClean="0"/>
              <a:t>	dokonce dvakrát propadl</a:t>
            </a:r>
          </a:p>
          <a:p>
            <a:r>
              <a:rPr lang="cs-CZ" dirty="0" smtClean="0"/>
              <a:t>pak studoval Právnickou fakultu UK</a:t>
            </a:r>
          </a:p>
          <a:p>
            <a:endParaRPr lang="cs-CZ" dirty="0"/>
          </a:p>
        </p:txBody>
      </p:sp>
      <p:pic>
        <p:nvPicPr>
          <p:cNvPr id="12" name="Obrázek 11" descr="obr.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0042" y="2996952"/>
            <a:ext cx="2753437" cy="34221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ovéPole 12"/>
          <p:cNvSpPr txBox="1"/>
          <p:nvPr/>
        </p:nvSpPr>
        <p:spPr>
          <a:xfrm>
            <a:off x="7668344" y="638132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obr. 2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BOHUMIL HRABAL (1914-1997)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8503920" cy="4686272"/>
          </a:xfrm>
        </p:spPr>
        <p:txBody>
          <a:bodyPr>
            <a:noAutofit/>
          </a:bodyPr>
          <a:lstStyle/>
          <a:p>
            <a:r>
              <a:rPr lang="cs-CZ" sz="2100" dirty="0" smtClean="0"/>
              <a:t>právníkem nikdy nebyl, zato vystřídal spoustu povolání – byl výpravčím, dělníkem v kladenských ocelárnách, baličem starého papíru</a:t>
            </a:r>
          </a:p>
          <a:p>
            <a:r>
              <a:rPr lang="cs-CZ" sz="2100" dirty="0" smtClean="0"/>
              <a:t>od roku 1963 se věnoval pouze literatuře</a:t>
            </a:r>
          </a:p>
          <a:p>
            <a:r>
              <a:rPr lang="cs-CZ" sz="2100" dirty="0" smtClean="0"/>
              <a:t>s manželkou koupili v </a:t>
            </a:r>
            <a:r>
              <a:rPr lang="cs-CZ" sz="2100" dirty="0" err="1" smtClean="0"/>
              <a:t>Kersku</a:t>
            </a:r>
            <a:r>
              <a:rPr lang="cs-CZ" sz="2100" dirty="0" smtClean="0"/>
              <a:t> chatu, na které pobývali až do konce života – Hrabal tam choval milované kočky </a:t>
            </a:r>
          </a:p>
          <a:p>
            <a:r>
              <a:rPr lang="cs-CZ" sz="2100" dirty="0" smtClean="0"/>
              <a:t>jeho texty jsou </a:t>
            </a:r>
            <a:r>
              <a:rPr lang="cs-CZ" sz="2100" b="1" dirty="0" smtClean="0"/>
              <a:t>autobiografické</a:t>
            </a:r>
          </a:p>
          <a:p>
            <a:r>
              <a:rPr lang="cs-CZ" sz="2100" b="1" dirty="0" smtClean="0"/>
              <a:t>jazyk</a:t>
            </a:r>
            <a:r>
              <a:rPr lang="cs-CZ" sz="2100" dirty="0" smtClean="0"/>
              <a:t> jeho děl je charakteristický tím, </a:t>
            </a:r>
          </a:p>
          <a:p>
            <a:pPr>
              <a:buNone/>
            </a:pPr>
            <a:r>
              <a:rPr lang="cs-CZ" sz="2100" dirty="0" smtClean="0"/>
              <a:t>	co jej ovlivňovalo - po vzoru strýce </a:t>
            </a:r>
          </a:p>
          <a:p>
            <a:pPr>
              <a:buNone/>
            </a:pPr>
            <a:r>
              <a:rPr lang="cs-CZ" sz="2100" dirty="0" smtClean="0"/>
              <a:t>	Pepina jsou jeho texty hovorové, </a:t>
            </a:r>
          </a:p>
          <a:p>
            <a:pPr>
              <a:buNone/>
            </a:pPr>
            <a:r>
              <a:rPr lang="cs-CZ" sz="2100" dirty="0" smtClean="0"/>
              <a:t>	nespisovné, místy slangové, používá </a:t>
            </a:r>
          </a:p>
          <a:p>
            <a:pPr>
              <a:buNone/>
            </a:pPr>
            <a:r>
              <a:rPr lang="cs-CZ" sz="2100" dirty="0" smtClean="0"/>
              <a:t>	dlouhá souvětí</a:t>
            </a:r>
          </a:p>
          <a:p>
            <a:r>
              <a:rPr lang="cs-CZ" sz="2100" dirty="0" smtClean="0"/>
              <a:t>díla se odehrávají </a:t>
            </a:r>
            <a:r>
              <a:rPr lang="cs-CZ" sz="2100" b="1" dirty="0" smtClean="0"/>
              <a:t>v místech</a:t>
            </a:r>
            <a:r>
              <a:rPr lang="cs-CZ" sz="2100" dirty="0" smtClean="0"/>
              <a:t>, kde žil – Nymburk, </a:t>
            </a:r>
          </a:p>
          <a:p>
            <a:pPr>
              <a:buNone/>
            </a:pPr>
            <a:r>
              <a:rPr lang="cs-CZ" sz="2100" dirty="0" smtClean="0"/>
              <a:t>	</a:t>
            </a:r>
            <a:r>
              <a:rPr lang="cs-CZ" sz="2100" dirty="0" err="1" smtClean="0"/>
              <a:t>Kersko</a:t>
            </a:r>
            <a:r>
              <a:rPr lang="cs-CZ" sz="2100" dirty="0" smtClean="0"/>
              <a:t>, Libeň; oblíbená hospoda – U Zlatého tygra</a:t>
            </a:r>
          </a:p>
        </p:txBody>
      </p:sp>
      <p:pic>
        <p:nvPicPr>
          <p:cNvPr id="4" name="Obrázek 3" descr="obr.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501008"/>
            <a:ext cx="3140639" cy="2355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7740352" y="594928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obr.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BOHUMIL HRABAL (1914-1997)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196752"/>
            <a:ext cx="8503920" cy="4902296"/>
          </a:xfrm>
        </p:spPr>
        <p:txBody>
          <a:bodyPr>
            <a:noAutofit/>
          </a:bodyPr>
          <a:lstStyle/>
          <a:p>
            <a:r>
              <a:rPr lang="cs-CZ" sz="2200" dirty="0" smtClean="0"/>
              <a:t>průřez některými texty:</a:t>
            </a:r>
          </a:p>
          <a:p>
            <a:pPr>
              <a:buNone/>
            </a:pPr>
            <a:r>
              <a:rPr lang="cs-CZ" sz="2200" dirty="0" smtClean="0"/>
              <a:t>	1. POVÍDKY </a:t>
            </a:r>
          </a:p>
          <a:p>
            <a:pPr>
              <a:buNone/>
            </a:pPr>
            <a:r>
              <a:rPr lang="cs-CZ" sz="2200" dirty="0" smtClean="0"/>
              <a:t>	</a:t>
            </a:r>
            <a:r>
              <a:rPr lang="cs-CZ" sz="2200" b="1" dirty="0" smtClean="0"/>
              <a:t>Perlička na dně </a:t>
            </a:r>
            <a:r>
              <a:rPr lang="cs-CZ" sz="2200" dirty="0" smtClean="0"/>
              <a:t>(1963) - název symbolický - Hrabal věřil, že v každém člověku se skrývá dobro</a:t>
            </a:r>
          </a:p>
          <a:p>
            <a:pPr>
              <a:buNone/>
            </a:pPr>
            <a:r>
              <a:rPr lang="cs-CZ" sz="2200" b="1" dirty="0" smtClean="0"/>
              <a:t>	</a:t>
            </a:r>
            <a:r>
              <a:rPr lang="cs-CZ" sz="2200" b="1" dirty="0" err="1" smtClean="0"/>
              <a:t>Pábitelé</a:t>
            </a:r>
            <a:r>
              <a:rPr lang="cs-CZ" sz="2200" dirty="0" smtClean="0"/>
              <a:t> (1964) - zvláštní osobnosti, které se zdají být </a:t>
            </a:r>
            <a:r>
              <a:rPr lang="cs-CZ" sz="2200" dirty="0" err="1" smtClean="0"/>
              <a:t>přisprostlé</a:t>
            </a:r>
            <a:r>
              <a:rPr lang="cs-CZ" sz="2200" dirty="0" smtClean="0"/>
              <a:t>, ale jsou citliví a mají úžasný dar vyprávění – např. strýc Pepin</a:t>
            </a:r>
          </a:p>
          <a:p>
            <a:pPr>
              <a:buNone/>
            </a:pPr>
            <a:r>
              <a:rPr lang="cs-CZ" sz="2200" b="1" dirty="0" smtClean="0"/>
              <a:t>	Automat Svět</a:t>
            </a:r>
            <a:r>
              <a:rPr lang="cs-CZ" sz="2200" dirty="0" smtClean="0"/>
              <a:t> (1966) - podle </a:t>
            </a:r>
          </a:p>
          <a:p>
            <a:pPr>
              <a:buNone/>
            </a:pPr>
            <a:r>
              <a:rPr lang="cs-CZ" sz="2200" dirty="0" smtClean="0"/>
              <a:t>	bufetu v Libni na Palmovce, </a:t>
            </a:r>
          </a:p>
          <a:p>
            <a:pPr>
              <a:buNone/>
            </a:pPr>
            <a:r>
              <a:rPr lang="cs-CZ" sz="2200" dirty="0" smtClean="0"/>
              <a:t>	do něhož H. rád chodil a </a:t>
            </a:r>
          </a:p>
          <a:p>
            <a:pPr>
              <a:buNone/>
            </a:pPr>
            <a:r>
              <a:rPr lang="cs-CZ" sz="2200" dirty="0" smtClean="0"/>
              <a:t>	v jehož blízkosti dnes stojí </a:t>
            </a:r>
          </a:p>
          <a:p>
            <a:pPr>
              <a:buNone/>
            </a:pPr>
            <a:r>
              <a:rPr lang="cs-CZ" sz="2200" dirty="0" smtClean="0"/>
              <a:t>	tzv. Hrabalova zeď – bydlel		</a:t>
            </a:r>
          </a:p>
          <a:p>
            <a:pPr>
              <a:buNone/>
            </a:pPr>
            <a:r>
              <a:rPr lang="cs-CZ" sz="2200" dirty="0" smtClean="0"/>
              <a:t>	v ulici Na hrázi (doplňoval -</a:t>
            </a:r>
          </a:p>
          <a:p>
            <a:pPr>
              <a:buNone/>
            </a:pPr>
            <a:r>
              <a:rPr lang="cs-CZ" sz="2200" dirty="0" smtClean="0"/>
              <a:t>	věčnosti)</a:t>
            </a:r>
            <a:endParaRPr lang="cs-CZ" sz="2200" dirty="0"/>
          </a:p>
        </p:txBody>
      </p:sp>
      <p:pic>
        <p:nvPicPr>
          <p:cNvPr id="4" name="Obrázek 3" descr="obr. 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753036"/>
            <a:ext cx="3947931" cy="2960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3851920" y="60932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obr. 4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BOHUMIL HRABAL (1914-1997)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 smtClean="0"/>
              <a:t>	2. NOVELY </a:t>
            </a:r>
          </a:p>
          <a:p>
            <a:pPr>
              <a:buNone/>
            </a:pPr>
            <a:r>
              <a:rPr lang="cs-CZ" dirty="0" smtClean="0"/>
              <a:t>	např. </a:t>
            </a:r>
            <a:r>
              <a:rPr lang="cs-CZ" b="1" dirty="0" smtClean="0"/>
              <a:t>Ostře sledované vlaky </a:t>
            </a:r>
            <a:r>
              <a:rPr lang="cs-CZ" dirty="0" smtClean="0"/>
              <a:t>(1965):</a:t>
            </a:r>
          </a:p>
          <a:p>
            <a:r>
              <a:rPr lang="cs-CZ" dirty="0" smtClean="0"/>
              <a:t>děj se odehrává v únorových dnech roku 1945 na malém nádraží </a:t>
            </a:r>
            <a:r>
              <a:rPr lang="cs-CZ" dirty="0" err="1" smtClean="0"/>
              <a:t>Kostomlaty</a:t>
            </a:r>
            <a:endParaRPr lang="cs-CZ" dirty="0" smtClean="0"/>
          </a:p>
          <a:p>
            <a:r>
              <a:rPr lang="cs-CZ" dirty="0" smtClean="0"/>
              <a:t>hlavní postavou je elév Miloš Hrma - nezajímá ho válka, nechce být hrdinou</a:t>
            </a:r>
          </a:p>
          <a:p>
            <a:r>
              <a:rPr lang="cs-CZ" dirty="0" smtClean="0"/>
              <a:t>je zamilovaný do konduktérky </a:t>
            </a:r>
          </a:p>
          <a:p>
            <a:pPr>
              <a:buNone/>
            </a:pPr>
            <a:r>
              <a:rPr lang="cs-CZ" dirty="0" smtClean="0"/>
              <a:t>	Máši – selže při první milostné </a:t>
            </a:r>
          </a:p>
          <a:p>
            <a:pPr>
              <a:buNone/>
            </a:pPr>
            <a:r>
              <a:rPr lang="cs-CZ" dirty="0" smtClean="0"/>
              <a:t>	zkušenosti</a:t>
            </a:r>
          </a:p>
          <a:p>
            <a:r>
              <a:rPr lang="cs-CZ" dirty="0" smtClean="0"/>
              <a:t>pokusí se o sebevraždu, </a:t>
            </a:r>
          </a:p>
          <a:p>
            <a:pPr>
              <a:buNone/>
            </a:pPr>
            <a:r>
              <a:rPr lang="cs-CZ" dirty="0" smtClean="0"/>
              <a:t>	je zachráněn</a:t>
            </a:r>
          </a:p>
          <a:p>
            <a:r>
              <a:rPr lang="cs-CZ" dirty="0" smtClean="0"/>
              <a:t>příběh začíná den </a:t>
            </a:r>
          </a:p>
          <a:p>
            <a:pPr>
              <a:buNone/>
            </a:pPr>
            <a:r>
              <a:rPr lang="cs-CZ" dirty="0" smtClean="0"/>
              <a:t>	před jeho návratem do práce</a:t>
            </a:r>
          </a:p>
        </p:txBody>
      </p:sp>
      <p:pic>
        <p:nvPicPr>
          <p:cNvPr id="4" name="Obrázek 3" descr="obr. 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284984"/>
            <a:ext cx="3333750" cy="2371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7452320" y="573325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obr. 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BOHUMIL HRABAL (1914-1997)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při návratu se dozvídá, že výpravčí Hubička má problém – při noční službě orazítkoval telegrafistce Zdeničce celou zadnici razítky</a:t>
            </a:r>
          </a:p>
          <a:p>
            <a:r>
              <a:rPr lang="cs-CZ" dirty="0" smtClean="0"/>
              <a:t>za to jej čeká disciplinární řízení</a:t>
            </a:r>
          </a:p>
          <a:p>
            <a:r>
              <a:rPr lang="cs-CZ" dirty="0" smtClean="0"/>
              <a:t>také se dozví, že následujícího dne má stanicí projet ostře sledovaný transport, který poveze na frontu zbraně a střelivo – domluví se spolu, že jej vyhodí do vzduchu</a:t>
            </a:r>
          </a:p>
          <a:p>
            <a:r>
              <a:rPr lang="cs-CZ" dirty="0" smtClean="0"/>
              <a:t>balíček s výbušninou přiveze pracovnice odboje Viktoria </a:t>
            </a:r>
            <a:r>
              <a:rPr lang="cs-CZ" dirty="0" err="1" smtClean="0"/>
              <a:t>Freie</a:t>
            </a:r>
            <a:endParaRPr lang="cs-CZ" dirty="0" smtClean="0"/>
          </a:p>
          <a:p>
            <a:r>
              <a:rPr lang="cs-CZ" dirty="0" smtClean="0"/>
              <a:t>s ní prožije první úspěšnou milostnou zkušenost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BOHUMIL HRABAL (1914-1997)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4231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když vlak přijíždí, vyleze Miloš na semafor a hodí bombu doprostřed čtrnáctého vagónu – pak sleduje, co se bude dít</a:t>
            </a:r>
          </a:p>
          <a:p>
            <a:r>
              <a:rPr lang="cs-CZ" dirty="0" smtClean="0"/>
              <a:t>voják z posledního vagónu jej uvidí a vystřelí</a:t>
            </a:r>
          </a:p>
          <a:p>
            <a:r>
              <a:rPr lang="cs-CZ" dirty="0" smtClean="0"/>
              <a:t>vystřelí i Miloš a oba skončí zraněni v příkopu u trati</a:t>
            </a:r>
          </a:p>
          <a:p>
            <a:r>
              <a:rPr lang="cs-CZ" dirty="0" smtClean="0"/>
              <a:t>Němec trpí, tak ho Miloš střelí ještě jednou, aby ukončil jeho trápení</a:t>
            </a:r>
          </a:p>
          <a:p>
            <a:r>
              <a:rPr lang="cs-CZ" dirty="0" smtClean="0"/>
              <a:t>pak uslyší výbuch vlaku, bere Němce za ruku a také umírá</a:t>
            </a:r>
          </a:p>
          <a:p>
            <a:r>
              <a:rPr lang="cs-CZ" dirty="0" smtClean="0"/>
              <a:t>příběh byl zfilmován </a:t>
            </a:r>
            <a:r>
              <a:rPr lang="cs-CZ" b="1" dirty="0" smtClean="0"/>
              <a:t>Jiřím </a:t>
            </a:r>
            <a:r>
              <a:rPr lang="cs-CZ" b="1" dirty="0" err="1" smtClean="0"/>
              <a:t>Menzelem</a:t>
            </a:r>
            <a:r>
              <a:rPr lang="cs-CZ" b="1" dirty="0" smtClean="0"/>
              <a:t> </a:t>
            </a:r>
            <a:r>
              <a:rPr lang="cs-CZ" dirty="0" smtClean="0"/>
              <a:t>v roce 1966 s Václavem </a:t>
            </a:r>
            <a:r>
              <a:rPr lang="cs-CZ" dirty="0" err="1" smtClean="0"/>
              <a:t>Neckářem</a:t>
            </a:r>
            <a:r>
              <a:rPr lang="cs-CZ" dirty="0" smtClean="0"/>
              <a:t> v hlavní roli</a:t>
            </a:r>
          </a:p>
          <a:p>
            <a:r>
              <a:rPr lang="cs-CZ" dirty="0" smtClean="0"/>
              <a:t>v roce 1968 získává film </a:t>
            </a:r>
            <a:r>
              <a:rPr lang="cs-CZ" b="1" dirty="0" smtClean="0"/>
              <a:t>Oscara</a:t>
            </a:r>
            <a:r>
              <a:rPr lang="cs-CZ" dirty="0" smtClean="0"/>
              <a:t> za nejlepší cizojazyčný film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242</TotalTime>
  <Words>841</Words>
  <Application>Microsoft Office PowerPoint</Application>
  <PresentationFormat>Předvádění na obrazovce (4:3)</PresentationFormat>
  <Paragraphs>173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Administrativní</vt:lpstr>
      <vt:lpstr>Snímek 1</vt:lpstr>
      <vt:lpstr>BOHUMIL HRABAL (1914-1997)</vt:lpstr>
      <vt:lpstr>BOHUMIL HRABAL (1914-1997)</vt:lpstr>
      <vt:lpstr>BOHUMIL HRABAL (1914-1997)</vt:lpstr>
      <vt:lpstr>BOHUMIL HRABAL (1914-1997)</vt:lpstr>
      <vt:lpstr>BOHUMIL HRABAL (1914-1997)</vt:lpstr>
      <vt:lpstr>BOHUMIL HRABAL (1914-1997)</vt:lpstr>
      <vt:lpstr>BOHUMIL HRABAL (1914-1997)</vt:lpstr>
      <vt:lpstr>BOHUMIL HRABAL (1914-1997)</vt:lpstr>
      <vt:lpstr>BOHUMIL HRABAL (1914-1997)</vt:lpstr>
      <vt:lpstr>BOHUMIL HRABAL (1914-1997)</vt:lpstr>
      <vt:lpstr>BOHUMIL HRABAL (1914-1997)</vt:lpstr>
      <vt:lpstr>BOHUMIL HRABAL (1914-1997)</vt:lpstr>
      <vt:lpstr>BOHUMIL HRABAL (1914-1997)</vt:lpstr>
      <vt:lpstr>BOHUMIL HRABAL (1914-1997)</vt:lpstr>
      <vt:lpstr>Snímek 16</vt:lpstr>
      <vt:lpstr>Snímek 17</vt:lpstr>
      <vt:lpstr>Snímek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Petra</dc:creator>
  <cp:lastModifiedBy>Petra</cp:lastModifiedBy>
  <cp:revision>32</cp:revision>
  <dcterms:created xsi:type="dcterms:W3CDTF">2013-03-13T17:04:48Z</dcterms:created>
  <dcterms:modified xsi:type="dcterms:W3CDTF">2013-03-31T12:46:29Z</dcterms:modified>
</cp:coreProperties>
</file>