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E4847B-4B1F-4F39-9CCC-00EE3D4E7433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49DD31-70C2-4154-AF48-A0D2CFBB9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847B-4B1F-4F39-9CCC-00EE3D4E7433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DD31-70C2-4154-AF48-A0D2CFBB9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847B-4B1F-4F39-9CCC-00EE3D4E7433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DD31-70C2-4154-AF48-A0D2CFBB9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E4847B-4B1F-4F39-9CCC-00EE3D4E7433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49DD31-70C2-4154-AF48-A0D2CFBB9B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E4847B-4B1F-4F39-9CCC-00EE3D4E7433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49DD31-70C2-4154-AF48-A0D2CFBB9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847B-4B1F-4F39-9CCC-00EE3D4E7433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DD31-70C2-4154-AF48-A0D2CFBB9B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847B-4B1F-4F39-9CCC-00EE3D4E7433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DD31-70C2-4154-AF48-A0D2CFBB9B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E4847B-4B1F-4F39-9CCC-00EE3D4E7433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49DD31-70C2-4154-AF48-A0D2CFBB9B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847B-4B1F-4F39-9CCC-00EE3D4E7433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DD31-70C2-4154-AF48-A0D2CFBB9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E4847B-4B1F-4F39-9CCC-00EE3D4E7433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49DD31-70C2-4154-AF48-A0D2CFBB9B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E4847B-4B1F-4F39-9CCC-00EE3D4E7433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49DD31-70C2-4154-AF48-A0D2CFBB9B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E4847B-4B1F-4F39-9CCC-00EE3D4E7433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49DD31-70C2-4154-AF48-A0D2CFBB9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186140"/>
            <a:ext cx="8229600" cy="1143000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</a:t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29406" y="834559"/>
            <a:ext cx="813593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cs-CZ" b="1" dirty="0">
                <a:latin typeface="+mj-lt"/>
              </a:rPr>
              <a:t>Výukový materiál v rámci projektu OPVK 1.5 Peníze středním školám</a:t>
            </a:r>
          </a:p>
          <a:p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Číslo projektu:		CZ.1.07/1.5.00/34.0883 </a:t>
            </a:r>
          </a:p>
          <a:p>
            <a:r>
              <a:rPr kumimoji="0" lang="cs-CZ" b="1" dirty="0">
                <a:latin typeface="+mj-lt"/>
              </a:rPr>
              <a:t>Název projektu:	</a:t>
            </a:r>
            <a:r>
              <a:rPr kumimoji="0" lang="cs-CZ" b="1" dirty="0" smtClean="0">
                <a:latin typeface="+mj-lt"/>
              </a:rPr>
              <a:t>Rozvoj </a:t>
            </a:r>
            <a:r>
              <a:rPr kumimoji="0" lang="cs-CZ" b="1" dirty="0">
                <a:latin typeface="+mj-lt"/>
              </a:rPr>
              <a:t>vzdělanosti</a:t>
            </a:r>
          </a:p>
          <a:p>
            <a:r>
              <a:rPr kumimoji="0" lang="cs-CZ" b="1" dirty="0">
                <a:latin typeface="+mj-lt"/>
              </a:rPr>
              <a:t>Číslo šablony:   	</a:t>
            </a:r>
            <a:r>
              <a:rPr kumimoji="0" lang="cs-CZ" b="1" dirty="0" smtClean="0">
                <a:latin typeface="+mj-lt"/>
              </a:rPr>
              <a:t>III/2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Datum vytvoření:	</a:t>
            </a:r>
            <a:r>
              <a:rPr lang="cs-CZ" b="1" dirty="0" smtClean="0">
                <a:latin typeface="+mj-lt"/>
              </a:rPr>
              <a:t>13</a:t>
            </a:r>
            <a:r>
              <a:rPr kumimoji="0" lang="cs-CZ" b="1" dirty="0" smtClean="0">
                <a:latin typeface="+mj-lt"/>
              </a:rPr>
              <a:t>.03.2013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Autor:			Mgr. Petra Zemánková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Určeno pro předmět:    </a:t>
            </a:r>
            <a:r>
              <a:rPr kumimoji="0" lang="cs-CZ" b="1" dirty="0" smtClean="0">
                <a:latin typeface="+mj-lt"/>
              </a:rPr>
              <a:t>	Český jazyk a literatura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Tematická oblast:	</a:t>
            </a:r>
            <a:r>
              <a:rPr kumimoji="0" lang="cs-CZ" b="1" dirty="0" smtClean="0">
                <a:latin typeface="+mj-lt"/>
              </a:rPr>
              <a:t>Česká literatura </a:t>
            </a:r>
            <a:r>
              <a:rPr kumimoji="0" lang="cs-CZ" b="1" dirty="0">
                <a:latin typeface="+mj-lt"/>
              </a:rPr>
              <a:t>po roce 1945	 </a:t>
            </a:r>
          </a:p>
          <a:p>
            <a:r>
              <a:rPr kumimoji="0" lang="cs-CZ" b="1" dirty="0">
                <a:latin typeface="+mj-lt"/>
              </a:rPr>
              <a:t>Obor vzdělání:		</a:t>
            </a:r>
            <a:r>
              <a:rPr lang="cs-CZ" b="1" dirty="0" smtClean="0">
                <a:latin typeface="+mn-lt"/>
              </a:rPr>
              <a:t>Masér sportovní a rekondiční (69-41-L/02)</a:t>
            </a:r>
            <a:endParaRPr kumimoji="0" lang="cs-CZ" b="1" dirty="0">
              <a:latin typeface="+mn-lt"/>
            </a:endParaRPr>
          </a:p>
          <a:p>
            <a:r>
              <a:rPr kumimoji="0" lang="cs-CZ" b="1" dirty="0">
                <a:latin typeface="+mj-lt"/>
              </a:rPr>
              <a:t>			4. ročník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                                            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Název výukového </a:t>
            </a:r>
            <a:r>
              <a:rPr kumimoji="0" lang="cs-CZ" b="1" dirty="0" smtClean="0">
                <a:latin typeface="+mj-lt"/>
              </a:rPr>
              <a:t>materiálu:								Josef </a:t>
            </a:r>
            <a:r>
              <a:rPr kumimoji="0" lang="cs-CZ" b="1" dirty="0" err="1" smtClean="0">
                <a:latin typeface="+mj-lt"/>
              </a:rPr>
              <a:t>Škvorecký</a:t>
            </a:r>
            <a:r>
              <a:rPr lang="cs-CZ" b="1" dirty="0" smtClean="0">
                <a:latin typeface="+mj-lt"/>
              </a:rPr>
              <a:t> - </a:t>
            </a:r>
            <a:r>
              <a:rPr kumimoji="0" lang="cs-CZ" b="1" dirty="0" smtClean="0">
                <a:latin typeface="+mj-lt"/>
              </a:rPr>
              <a:t>učební materiál</a:t>
            </a:r>
            <a:r>
              <a:rPr lang="cs-CZ" b="1" dirty="0" smtClean="0">
                <a:latin typeface="+mj-lt"/>
              </a:rPr>
              <a:t> </a:t>
            </a:r>
            <a:r>
              <a:rPr kumimoji="0" lang="cs-CZ" b="1" dirty="0" smtClean="0">
                <a:latin typeface="+mj-lt"/>
              </a:rPr>
              <a:t>s úkoly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Popis využití: 		prezentace </a:t>
            </a:r>
            <a:r>
              <a:rPr kumimoji="0" lang="cs-CZ" b="1" dirty="0" smtClean="0">
                <a:latin typeface="+mj-lt"/>
              </a:rPr>
              <a:t>s </a:t>
            </a:r>
            <a:r>
              <a:rPr kumimoji="0" lang="cs-CZ" b="1" dirty="0">
                <a:latin typeface="+mj-lt"/>
              </a:rPr>
              <a:t>využitím </a:t>
            </a:r>
            <a:r>
              <a:rPr kumimoji="0" lang="cs-CZ" b="1" dirty="0" err="1">
                <a:latin typeface="+mj-lt"/>
              </a:rPr>
              <a:t>dataprojektoru</a:t>
            </a:r>
            <a:r>
              <a:rPr kumimoji="0" lang="cs-CZ" b="1" dirty="0">
                <a:latin typeface="+mj-lt"/>
              </a:rPr>
              <a:t> a </a:t>
            </a:r>
            <a:r>
              <a:rPr kumimoji="0" lang="cs-CZ" b="1" dirty="0" smtClean="0">
                <a:latin typeface="+mj-lt"/>
              </a:rPr>
              <a:t>			notebooku</a:t>
            </a:r>
            <a:endParaRPr kumimoji="0" lang="cs-CZ" b="1" dirty="0">
              <a:latin typeface="+mj-lt"/>
            </a:endParaRPr>
          </a:p>
          <a:p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Čas:  </a:t>
            </a:r>
            <a:r>
              <a:rPr kumimoji="0" lang="cs-CZ" b="1" dirty="0" smtClean="0">
                <a:latin typeface="+mj-lt"/>
              </a:rPr>
              <a:t>			</a:t>
            </a:r>
            <a:r>
              <a:rPr kumimoji="0" lang="cs-CZ" b="1" dirty="0" smtClean="0">
                <a:latin typeface="+mj-lt"/>
              </a:rPr>
              <a:t>20 </a:t>
            </a:r>
            <a:r>
              <a:rPr kumimoji="0" lang="cs-CZ" b="1" dirty="0">
                <a:latin typeface="+mj-lt"/>
              </a:rPr>
              <a:t>minut</a:t>
            </a:r>
            <a:br>
              <a:rPr kumimoji="0" lang="cs-CZ" b="1" dirty="0">
                <a:latin typeface="+mj-lt"/>
              </a:rPr>
            </a:br>
            <a:endParaRPr kumimoji="0" lang="cs-CZ" b="1" dirty="0">
              <a:latin typeface="+mj-lt"/>
            </a:endParaRPr>
          </a:p>
        </p:txBody>
      </p:sp>
      <p:sp>
        <p:nvSpPr>
          <p:cNvPr id="10" name="TextovéPole 7"/>
          <p:cNvSpPr txBox="1">
            <a:spLocks noChangeArrowheads="1"/>
          </p:cNvSpPr>
          <p:nvPr/>
        </p:nvSpPr>
        <p:spPr bwMode="auto">
          <a:xfrm>
            <a:off x="4201616" y="329734"/>
            <a:ext cx="4247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/>
              <a:t>VY_32_INOVACE_ČJM4_5360_ZEM</a:t>
            </a:r>
            <a:endParaRPr lang="cs-CZ" dirty="0"/>
          </a:p>
        </p:txBody>
      </p:sp>
      <p:pic>
        <p:nvPicPr>
          <p:cNvPr id="11" name="Obrázek 10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" y="114132"/>
            <a:ext cx="3635896" cy="8096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3528" y="260648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</a:t>
            </a:r>
          </a:p>
          <a:p>
            <a:endParaRPr lang="cs-CZ" b="1" dirty="0" smtClean="0"/>
          </a:p>
          <a:p>
            <a:r>
              <a:rPr lang="cs-CZ" dirty="0" smtClean="0"/>
              <a:t>SLANAŘ, O. A KOL.: </a:t>
            </a:r>
            <a:r>
              <a:rPr lang="cs-CZ" i="1" dirty="0" smtClean="0"/>
              <a:t>Obsahy a rozbory děl (k LITERATUŘE – přehledu SŠ učiva). </a:t>
            </a:r>
            <a:r>
              <a:rPr lang="cs-CZ" dirty="0" smtClean="0"/>
              <a:t>Třebíč 2006.</a:t>
            </a:r>
          </a:p>
          <a:p>
            <a:r>
              <a:rPr lang="cs-CZ" dirty="0" smtClean="0"/>
              <a:t>PROKOP, V.:  </a:t>
            </a:r>
            <a:r>
              <a:rPr lang="cs-CZ" i="1" dirty="0" smtClean="0"/>
              <a:t>Přehled české literatury 20. století</a:t>
            </a:r>
            <a:r>
              <a:rPr lang="cs-CZ" dirty="0" smtClean="0"/>
              <a:t>. Sokolov 2001.</a:t>
            </a:r>
          </a:p>
          <a:p>
            <a:r>
              <a:rPr lang="cs-CZ" dirty="0" smtClean="0"/>
              <a:t>NOVÁKOVÁ, D. A KOL.: </a:t>
            </a:r>
            <a:r>
              <a:rPr lang="cs-CZ" i="1" dirty="0" smtClean="0"/>
              <a:t>Literární obsahy (nejen) pro maturanty. </a:t>
            </a:r>
            <a:r>
              <a:rPr lang="cs-CZ" dirty="0" err="1" smtClean="0"/>
              <a:t>Regia</a:t>
            </a:r>
            <a:r>
              <a:rPr lang="cs-CZ" dirty="0" smtClean="0"/>
              <a:t> Praha 1998.</a:t>
            </a:r>
          </a:p>
          <a:p>
            <a:r>
              <a:rPr lang="cs-CZ" dirty="0" smtClean="0"/>
              <a:t>SOCHROVÁ, M.: </a:t>
            </a:r>
            <a:r>
              <a:rPr lang="cs-CZ" i="1" dirty="0" smtClean="0"/>
              <a:t>Čtenářský deník k Literatuře v kostce pro střední školy. </a:t>
            </a:r>
            <a:r>
              <a:rPr lang="cs-CZ" dirty="0" smtClean="0"/>
              <a:t>Fragment Havlíčkův Brod 1998.</a:t>
            </a:r>
          </a:p>
          <a:p>
            <a:r>
              <a:rPr lang="cs-CZ" dirty="0" smtClean="0"/>
              <a:t>KLIMEŠ, L.: </a:t>
            </a:r>
            <a:r>
              <a:rPr lang="cs-CZ" i="1" dirty="0" smtClean="0"/>
              <a:t>Slovník cizích slov. </a:t>
            </a:r>
            <a:r>
              <a:rPr lang="cs-CZ" dirty="0" smtClean="0"/>
              <a:t>Praha 1995.</a:t>
            </a:r>
          </a:p>
          <a:p>
            <a:r>
              <a:rPr lang="cs-CZ" dirty="0" smtClean="0"/>
              <a:t>http://cs.wikipedia.org/wiki/Josef_%C5%A0kvoreck%C3%BD</a:t>
            </a:r>
          </a:p>
          <a:p>
            <a:endParaRPr lang="cs-CZ" dirty="0" smtClean="0"/>
          </a:p>
          <a:p>
            <a:r>
              <a:rPr lang="cs-CZ" b="1" dirty="0" smtClean="0"/>
              <a:t>Obrázky [cit. 13.03.2013]</a:t>
            </a:r>
          </a:p>
          <a:p>
            <a:endParaRPr lang="cs-CZ" b="1" dirty="0" smtClean="0"/>
          </a:p>
          <a:p>
            <a:r>
              <a:rPr lang="cs-CZ" dirty="0" smtClean="0"/>
              <a:t>obr. 1 - http://cs.wikipedia.org/wiki/Soubor:Josef_skvorecky.jpg</a:t>
            </a:r>
          </a:p>
          <a:p>
            <a:r>
              <a:rPr lang="cs-CZ" dirty="0" smtClean="0"/>
              <a:t>obr. 2 - http://www.</a:t>
            </a:r>
            <a:r>
              <a:rPr lang="cs-CZ" dirty="0" err="1" smtClean="0"/>
              <a:t>czsk.net</a:t>
            </a:r>
            <a:r>
              <a:rPr lang="cs-CZ" dirty="0" smtClean="0"/>
              <a:t>/</a:t>
            </a:r>
            <a:r>
              <a:rPr lang="cs-CZ" dirty="0" err="1" smtClean="0"/>
              <a:t>svet</a:t>
            </a:r>
            <a:r>
              <a:rPr lang="cs-CZ" dirty="0" smtClean="0"/>
              <a:t>/</a:t>
            </a:r>
            <a:r>
              <a:rPr lang="cs-CZ" dirty="0" err="1" smtClean="0"/>
              <a:t>clanky</a:t>
            </a:r>
            <a:r>
              <a:rPr lang="cs-CZ" dirty="0" smtClean="0"/>
              <a:t>/kultura/</a:t>
            </a:r>
            <a:r>
              <a:rPr lang="cs-CZ" dirty="0" err="1" smtClean="0"/>
              <a:t>skvoreckyroz.html</a:t>
            </a:r>
            <a:endParaRPr lang="cs-CZ" dirty="0" smtClean="0"/>
          </a:p>
          <a:p>
            <a:r>
              <a:rPr lang="cs-CZ" dirty="0" smtClean="0"/>
              <a:t>obr. 3 - http://www.</a:t>
            </a:r>
            <a:r>
              <a:rPr lang="cs-CZ" dirty="0" err="1" smtClean="0"/>
              <a:t>bookfan.eu</a:t>
            </a:r>
            <a:r>
              <a:rPr lang="cs-CZ" dirty="0" smtClean="0"/>
              <a:t>/kniha/86445/Prima-sezona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josef</a:t>
            </a:r>
            <a:r>
              <a:rPr lang="cs-CZ" b="1" dirty="0" smtClean="0"/>
              <a:t> </a:t>
            </a:r>
            <a:r>
              <a:rPr lang="cs-CZ" b="1" dirty="0" err="1" smtClean="0"/>
              <a:t>škvorecký</a:t>
            </a:r>
            <a:r>
              <a:rPr lang="cs-CZ" b="1" dirty="0" smtClean="0"/>
              <a:t> </a:t>
            </a:r>
            <a:r>
              <a:rPr lang="cs-CZ" dirty="0" smtClean="0"/>
              <a:t>(1924-2012)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narozen v Náchodě (v knihách označeno </a:t>
            </a:r>
          </a:p>
          <a:p>
            <a:pPr>
              <a:buNone/>
            </a:pPr>
            <a:r>
              <a:rPr lang="cs-CZ" dirty="0" smtClean="0"/>
              <a:t>	jako Kostelec)</a:t>
            </a:r>
          </a:p>
          <a:p>
            <a:r>
              <a:rPr lang="cs-CZ" dirty="0" smtClean="0"/>
              <a:t>prozaik, překladatel</a:t>
            </a:r>
          </a:p>
          <a:p>
            <a:r>
              <a:rPr lang="cs-CZ" dirty="0" smtClean="0"/>
              <a:t>po srpnové okupaci v roce 1968 emigroval </a:t>
            </a:r>
          </a:p>
          <a:p>
            <a:pPr>
              <a:buNone/>
            </a:pPr>
            <a:r>
              <a:rPr lang="cs-CZ" dirty="0" smtClean="0"/>
              <a:t>	do kanadského Toronta</a:t>
            </a:r>
          </a:p>
          <a:p>
            <a:r>
              <a:rPr lang="cs-CZ" dirty="0" smtClean="0"/>
              <a:t>stal se zde profesorem americké literatury</a:t>
            </a:r>
          </a:p>
          <a:p>
            <a:r>
              <a:rPr lang="cs-CZ" dirty="0" smtClean="0"/>
              <a:t>s manželkou Zdenou </a:t>
            </a:r>
            <a:r>
              <a:rPr lang="cs-CZ" dirty="0" err="1" smtClean="0"/>
              <a:t>Salivarovou</a:t>
            </a:r>
            <a:r>
              <a:rPr lang="cs-CZ" dirty="0" smtClean="0"/>
              <a:t> zde založili </a:t>
            </a:r>
          </a:p>
          <a:p>
            <a:pPr>
              <a:buNone/>
            </a:pPr>
            <a:r>
              <a:rPr lang="cs-CZ" dirty="0" smtClean="0"/>
              <a:t>	v roce 1971 exilové nakladatelství </a:t>
            </a:r>
            <a:r>
              <a:rPr lang="cs-CZ" dirty="0" err="1" smtClean="0"/>
              <a:t>Sixty</a:t>
            </a:r>
            <a:r>
              <a:rPr lang="cs-CZ" dirty="0" smtClean="0"/>
              <a:t>-</a:t>
            </a:r>
            <a:r>
              <a:rPr lang="cs-CZ" dirty="0" err="1" smtClean="0"/>
              <a:t>Eight</a:t>
            </a:r>
            <a:r>
              <a:rPr lang="cs-CZ" dirty="0" smtClean="0"/>
              <a:t> </a:t>
            </a:r>
            <a:r>
              <a:rPr lang="cs-CZ" dirty="0" err="1" smtClean="0"/>
              <a:t>Publishers</a:t>
            </a:r>
            <a:r>
              <a:rPr lang="cs-CZ" dirty="0" smtClean="0"/>
              <a:t> (nakladatelství ukončilo svou činnost v roce 1993)</a:t>
            </a:r>
          </a:p>
          <a:p>
            <a:r>
              <a:rPr lang="cs-CZ" dirty="0" smtClean="0"/>
              <a:t>jeho knihy jsou silně autobiografické – hovoří se o tzv. alter-egu v postavě </a:t>
            </a:r>
            <a:r>
              <a:rPr lang="cs-CZ" dirty="0" err="1" smtClean="0"/>
              <a:t>Dannyho</a:t>
            </a:r>
            <a:r>
              <a:rPr lang="cs-CZ" dirty="0" smtClean="0"/>
              <a:t> Smiřického</a:t>
            </a:r>
          </a:p>
          <a:p>
            <a:endParaRPr lang="cs-CZ" dirty="0"/>
          </a:p>
        </p:txBody>
      </p:sp>
      <p:pic>
        <p:nvPicPr>
          <p:cNvPr id="4" name="Obrázek 3" descr="obr.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052736"/>
            <a:ext cx="1818599" cy="296016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884368" y="40770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1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josef</a:t>
            </a:r>
            <a:r>
              <a:rPr lang="cs-CZ" b="1" dirty="0" smtClean="0"/>
              <a:t> </a:t>
            </a:r>
            <a:r>
              <a:rPr lang="cs-CZ" b="1" dirty="0" err="1" smtClean="0"/>
              <a:t>škvorecký</a:t>
            </a:r>
            <a:r>
              <a:rPr lang="cs-CZ" b="1" dirty="0" smtClean="0"/>
              <a:t> </a:t>
            </a:r>
            <a:r>
              <a:rPr lang="cs-CZ" dirty="0" smtClean="0"/>
              <a:t>(1924-2012)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stal se spisovatelem z povolání</a:t>
            </a:r>
          </a:p>
          <a:p>
            <a:r>
              <a:rPr lang="cs-CZ" dirty="0" smtClean="0"/>
              <a:t>jeho prvotinou se stal román </a:t>
            </a:r>
            <a:r>
              <a:rPr lang="cs-CZ" b="1" dirty="0" smtClean="0"/>
              <a:t>ZBABĚLCI</a:t>
            </a:r>
            <a:r>
              <a:rPr lang="cs-CZ" dirty="0" smtClean="0"/>
              <a:t> (1958)</a:t>
            </a:r>
          </a:p>
          <a:p>
            <a:r>
              <a:rPr lang="cs-CZ" dirty="0" smtClean="0"/>
              <a:t>příběh zachycuje posledních osm dnů války v roce 1945 v Kostelci – každá kapitola je jeden den</a:t>
            </a:r>
          </a:p>
          <a:p>
            <a:r>
              <a:rPr lang="cs-CZ" dirty="0" smtClean="0"/>
              <a:t>hlavní postavou je gymnaziální student Daniel (</a:t>
            </a:r>
            <a:r>
              <a:rPr lang="cs-CZ" dirty="0" err="1" smtClean="0"/>
              <a:t>Danny</a:t>
            </a:r>
            <a:r>
              <a:rPr lang="cs-CZ" dirty="0" smtClean="0"/>
              <a:t>) Smiřický – vypravěč příběhu – psáno </a:t>
            </a:r>
            <a:r>
              <a:rPr lang="cs-CZ" dirty="0" err="1" smtClean="0"/>
              <a:t>ich</a:t>
            </a:r>
            <a:r>
              <a:rPr lang="cs-CZ" dirty="0" smtClean="0"/>
              <a:t>-formou</a:t>
            </a:r>
          </a:p>
          <a:p>
            <a:r>
              <a:rPr lang="cs-CZ" dirty="0" smtClean="0"/>
              <a:t>jeho kamarády jsou např. </a:t>
            </a:r>
            <a:r>
              <a:rPr lang="cs-CZ" dirty="0" err="1" smtClean="0"/>
              <a:t>Benno</a:t>
            </a:r>
            <a:r>
              <a:rPr lang="cs-CZ" dirty="0" smtClean="0"/>
              <a:t>, </a:t>
            </a:r>
            <a:r>
              <a:rPr lang="cs-CZ" dirty="0" err="1" smtClean="0"/>
              <a:t>Harýk</a:t>
            </a:r>
            <a:r>
              <a:rPr lang="cs-CZ" dirty="0" smtClean="0"/>
              <a:t>, </a:t>
            </a:r>
            <a:r>
              <a:rPr lang="cs-CZ" dirty="0" err="1" smtClean="0"/>
              <a:t>Fonda</a:t>
            </a:r>
            <a:endParaRPr lang="cs-CZ" dirty="0" smtClean="0"/>
          </a:p>
          <a:p>
            <a:r>
              <a:rPr lang="cs-CZ" dirty="0" err="1" smtClean="0"/>
              <a:t>Danny</a:t>
            </a:r>
            <a:r>
              <a:rPr lang="cs-CZ" dirty="0" smtClean="0"/>
              <a:t> hraje v americké jazzové skupině  na saxofon (stejně jako </a:t>
            </a:r>
            <a:r>
              <a:rPr lang="cs-CZ" dirty="0" err="1" smtClean="0"/>
              <a:t>Škvorecký</a:t>
            </a:r>
            <a:r>
              <a:rPr lang="cs-CZ" dirty="0" smtClean="0"/>
              <a:t>), snaží se sbalit holku Irenu (ta ale chodí s horolezcem Zdeňkem, takže o něj nemá zájem), chvílemi se chová jako </a:t>
            </a:r>
            <a:r>
              <a:rPr lang="cs-CZ" dirty="0" err="1" smtClean="0"/>
              <a:t>frajer</a:t>
            </a:r>
            <a:r>
              <a:rPr lang="cs-CZ" dirty="0" smtClean="0"/>
              <a:t>, má smysl pro humor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josef</a:t>
            </a:r>
            <a:r>
              <a:rPr lang="cs-CZ" b="1" dirty="0" smtClean="0"/>
              <a:t> </a:t>
            </a:r>
            <a:r>
              <a:rPr lang="cs-CZ" b="1" dirty="0" err="1" smtClean="0"/>
              <a:t>škvorecký</a:t>
            </a:r>
            <a:r>
              <a:rPr lang="cs-CZ" b="1" dirty="0" smtClean="0"/>
              <a:t> </a:t>
            </a:r>
            <a:r>
              <a:rPr lang="cs-CZ" dirty="0" smtClean="0"/>
              <a:t>(1924-2012)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Autofit/>
          </a:bodyPr>
          <a:lstStyle/>
          <a:p>
            <a:r>
              <a:rPr lang="cs-CZ" sz="2300" dirty="0" smtClean="0"/>
              <a:t>v Kostelci se schyluje k revoluci</a:t>
            </a:r>
          </a:p>
          <a:p>
            <a:r>
              <a:rPr lang="cs-CZ" sz="2300" dirty="0" smtClean="0"/>
              <a:t>místními obyvateli jsou </a:t>
            </a:r>
          </a:p>
          <a:p>
            <a:pPr>
              <a:buNone/>
            </a:pPr>
            <a:r>
              <a:rPr lang="cs-CZ" sz="2300" dirty="0" smtClean="0"/>
              <a:t>	pronásledováni a mučeni němečtí </a:t>
            </a:r>
          </a:p>
          <a:p>
            <a:pPr>
              <a:buNone/>
            </a:pPr>
            <a:r>
              <a:rPr lang="cs-CZ" sz="2300" dirty="0" smtClean="0"/>
              <a:t>	vojáci (i nevinní) a očekává se </a:t>
            </a:r>
          </a:p>
          <a:p>
            <a:pPr>
              <a:buNone/>
            </a:pPr>
            <a:r>
              <a:rPr lang="cs-CZ" sz="2300" dirty="0" smtClean="0"/>
              <a:t>	příjezd spojeneckých vojsk</a:t>
            </a:r>
          </a:p>
          <a:p>
            <a:r>
              <a:rPr lang="cs-CZ" sz="2300" dirty="0" err="1" smtClean="0"/>
              <a:t>Danny</a:t>
            </a:r>
            <a:r>
              <a:rPr lang="cs-CZ" sz="2300" dirty="0" smtClean="0"/>
              <a:t> se přihlásí do armády (aby oslnil Irenu), ovšem po několika hodinách jsou s kamarády unaveni, vyčerpáni, nevyspalí, hladoví – rozhodnou se dezertovat</a:t>
            </a:r>
          </a:p>
          <a:p>
            <a:r>
              <a:rPr lang="cs-CZ" sz="2300" dirty="0" err="1" smtClean="0"/>
              <a:t>Danny</a:t>
            </a:r>
            <a:r>
              <a:rPr lang="cs-CZ" sz="2300" dirty="0" smtClean="0"/>
              <a:t> ale za pár dní potká kamaráda a jeho kulometem zlikvidují německý tank – </a:t>
            </a:r>
            <a:r>
              <a:rPr lang="cs-CZ" sz="2300" dirty="0" err="1" smtClean="0"/>
              <a:t>Danny</a:t>
            </a:r>
            <a:r>
              <a:rPr lang="cs-CZ" sz="2300" dirty="0" smtClean="0"/>
              <a:t> se tak stává hrdinou, aniž by o to stál</a:t>
            </a:r>
          </a:p>
          <a:p>
            <a:r>
              <a:rPr lang="cs-CZ" sz="2300" dirty="0" smtClean="0"/>
              <a:t>vše končí oficiálním vítáním Rudé armády</a:t>
            </a:r>
          </a:p>
          <a:p>
            <a:endParaRPr lang="cs-CZ" sz="2300" dirty="0"/>
          </a:p>
        </p:txBody>
      </p:sp>
      <p:pic>
        <p:nvPicPr>
          <p:cNvPr id="4" name="Obrázek 3" descr="obr.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412776"/>
            <a:ext cx="2667000" cy="1905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596336" y="33569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josef</a:t>
            </a:r>
            <a:r>
              <a:rPr lang="cs-CZ" b="1" dirty="0" smtClean="0"/>
              <a:t> </a:t>
            </a:r>
            <a:r>
              <a:rPr lang="cs-CZ" b="1" dirty="0" err="1" smtClean="0"/>
              <a:t>škvorecký</a:t>
            </a:r>
            <a:r>
              <a:rPr lang="cs-CZ" b="1" dirty="0" smtClean="0"/>
              <a:t> </a:t>
            </a:r>
            <a:r>
              <a:rPr lang="cs-CZ" dirty="0" smtClean="0"/>
              <a:t>(1924-2012)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300" dirty="0" smtClean="0"/>
              <a:t>román byl napsán už v roce 1948, ale vyjít mohl až o deset let později</a:t>
            </a:r>
          </a:p>
          <a:p>
            <a:r>
              <a:rPr lang="cs-CZ" sz="2300" dirty="0" smtClean="0"/>
              <a:t>kritika vládnoucí KSČ byla nemilosrdná – </a:t>
            </a:r>
            <a:r>
              <a:rPr lang="cs-CZ" sz="2300" dirty="0" err="1" smtClean="0"/>
              <a:t>Škvorecký</a:t>
            </a:r>
            <a:r>
              <a:rPr lang="cs-CZ" sz="2300" dirty="0" smtClean="0"/>
              <a:t> musel knihu přepracovat</a:t>
            </a:r>
          </a:p>
          <a:p>
            <a:r>
              <a:rPr lang="cs-CZ" sz="2300" dirty="0" smtClean="0"/>
              <a:t>vadilo zachycení pocitů nastupující mladé generace, jimž nešlo o vlastenectví, ale vlastní prospěch</a:t>
            </a:r>
          </a:p>
          <a:p>
            <a:r>
              <a:rPr lang="cs-CZ" sz="2300" dirty="0" smtClean="0"/>
              <a:t>vadily anglické varianty českých jmen a míst, použitých v románu</a:t>
            </a:r>
          </a:p>
          <a:p>
            <a:r>
              <a:rPr lang="cs-CZ" sz="2300" dirty="0" smtClean="0"/>
              <a:t>vadil studentský slang, prokládaný němčinou a angličtinou</a:t>
            </a:r>
          </a:p>
          <a:p>
            <a:r>
              <a:rPr lang="cs-CZ" sz="2300" dirty="0" err="1" smtClean="0"/>
              <a:t>Škvorecký</a:t>
            </a:r>
            <a:r>
              <a:rPr lang="cs-CZ" sz="2300" dirty="0" smtClean="0"/>
              <a:t> otevřeně píše i o sexu</a:t>
            </a:r>
          </a:p>
          <a:p>
            <a:r>
              <a:rPr lang="cs-CZ" sz="2300" dirty="0" smtClean="0"/>
              <a:t>polemizuje o tom, jestli by nás neměla raději osvobodit americká armáda</a:t>
            </a:r>
            <a:endParaRPr lang="cs-CZ" sz="2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josef</a:t>
            </a:r>
            <a:r>
              <a:rPr lang="cs-CZ" b="1" dirty="0" smtClean="0"/>
              <a:t> </a:t>
            </a:r>
            <a:r>
              <a:rPr lang="cs-CZ" b="1" dirty="0" err="1" smtClean="0"/>
              <a:t>škvorecký</a:t>
            </a:r>
            <a:r>
              <a:rPr lang="cs-CZ" b="1" dirty="0" smtClean="0"/>
              <a:t> </a:t>
            </a:r>
            <a:r>
              <a:rPr lang="cs-CZ" dirty="0" smtClean="0"/>
              <a:t>(1924-2012)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300" dirty="0" smtClean="0"/>
              <a:t>dalšími knihami, které vyšly už v exilu a vystupuje v nich postava </a:t>
            </a:r>
            <a:r>
              <a:rPr lang="cs-CZ" sz="2300" dirty="0" err="1" smtClean="0"/>
              <a:t>Dannyho</a:t>
            </a:r>
            <a:r>
              <a:rPr lang="cs-CZ" sz="2300" dirty="0" smtClean="0"/>
              <a:t> Smiřického, jsou např. román </a:t>
            </a:r>
            <a:r>
              <a:rPr lang="cs-CZ" sz="2300" b="1" dirty="0" smtClean="0"/>
              <a:t>TANKOVÝ PRAPOR </a:t>
            </a:r>
            <a:r>
              <a:rPr lang="cs-CZ" sz="2300" dirty="0" smtClean="0"/>
              <a:t>(1971) či povídková kniha </a:t>
            </a:r>
            <a:r>
              <a:rPr lang="cs-CZ" sz="2300" b="1" dirty="0" smtClean="0"/>
              <a:t>PRIMA SEZÓNA </a:t>
            </a:r>
            <a:r>
              <a:rPr lang="cs-CZ" sz="2300" dirty="0" smtClean="0"/>
              <a:t>(1975)</a:t>
            </a:r>
          </a:p>
          <a:p>
            <a:r>
              <a:rPr lang="cs-CZ" sz="2300" b="1" dirty="0" smtClean="0"/>
              <a:t>PRIMA SEZÓNA </a:t>
            </a:r>
            <a:r>
              <a:rPr lang="cs-CZ" sz="2300" dirty="0" smtClean="0"/>
              <a:t>je cyklus šesti povídek:</a:t>
            </a:r>
          </a:p>
          <a:p>
            <a:pPr>
              <a:buNone/>
            </a:pPr>
            <a:r>
              <a:rPr lang="cs-CZ" sz="2300" b="1" dirty="0" smtClean="0"/>
              <a:t>	1. Zimní příhoda</a:t>
            </a:r>
          </a:p>
          <a:p>
            <a:pPr>
              <a:buNone/>
            </a:pPr>
            <a:r>
              <a:rPr lang="cs-CZ" sz="2300" b="1" dirty="0" smtClean="0"/>
              <a:t>	2. Májová kouzelnice</a:t>
            </a:r>
          </a:p>
          <a:p>
            <a:pPr>
              <a:buNone/>
            </a:pPr>
            <a:r>
              <a:rPr lang="cs-CZ" sz="2300" b="1" dirty="0" smtClean="0"/>
              <a:t>	3. Zamřížovaný charleston</a:t>
            </a:r>
          </a:p>
          <a:p>
            <a:pPr>
              <a:buNone/>
            </a:pPr>
            <a:r>
              <a:rPr lang="cs-CZ" sz="2300" b="1" dirty="0" smtClean="0"/>
              <a:t>	4. Vyhlídka z věže</a:t>
            </a:r>
          </a:p>
          <a:p>
            <a:pPr>
              <a:buNone/>
            </a:pPr>
            <a:r>
              <a:rPr lang="cs-CZ" sz="2300" b="1" dirty="0" smtClean="0"/>
              <a:t>	5. Hotel pro sourozence</a:t>
            </a:r>
          </a:p>
          <a:p>
            <a:pPr>
              <a:buNone/>
            </a:pPr>
            <a:r>
              <a:rPr lang="cs-CZ" sz="2300" b="1" dirty="0" smtClean="0"/>
              <a:t>	6. Smutné podzimní blues</a:t>
            </a:r>
          </a:p>
        </p:txBody>
      </p:sp>
      <p:pic>
        <p:nvPicPr>
          <p:cNvPr id="4" name="Obrázek 3" descr="obr.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645024"/>
            <a:ext cx="2088232" cy="300465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380312" y="41490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josef</a:t>
            </a:r>
            <a:r>
              <a:rPr lang="cs-CZ" b="1" dirty="0" smtClean="0"/>
              <a:t> </a:t>
            </a:r>
            <a:r>
              <a:rPr lang="cs-CZ" b="1" dirty="0" err="1" smtClean="0"/>
              <a:t>škvorecký</a:t>
            </a:r>
            <a:r>
              <a:rPr lang="cs-CZ" b="1" dirty="0" smtClean="0"/>
              <a:t> </a:t>
            </a:r>
            <a:r>
              <a:rPr lang="cs-CZ" dirty="0" smtClean="0"/>
              <a:t>(1924-2012)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300" dirty="0" smtClean="0"/>
              <a:t>děj – 1 rok (zima až podzim) v Protektorátu v Kostelci</a:t>
            </a:r>
          </a:p>
          <a:p>
            <a:r>
              <a:rPr lang="cs-CZ" sz="2300" dirty="0" smtClean="0"/>
              <a:t>hlavní postava </a:t>
            </a:r>
            <a:r>
              <a:rPr lang="cs-CZ" sz="2300" dirty="0" err="1" smtClean="0"/>
              <a:t>Danny</a:t>
            </a:r>
            <a:r>
              <a:rPr lang="cs-CZ" sz="2300" dirty="0" smtClean="0"/>
              <a:t> Smiřický – studuje na gymnáziu, vypomáhá jako ministrant v kostele, ochotnicky hraje divadlo, hraje na saxofon v kapele</a:t>
            </a:r>
          </a:p>
          <a:p>
            <a:r>
              <a:rPr lang="cs-CZ" sz="2300" dirty="0" smtClean="0"/>
              <a:t>název – myšlen ironicky – povídky zachycují jeden rok neúspěšného randění</a:t>
            </a:r>
          </a:p>
          <a:p>
            <a:r>
              <a:rPr lang="cs-CZ" sz="2300" dirty="0" smtClean="0"/>
              <a:t>povídky se odehrávají během války – není však zachyceno utrpení, smutek, záznamy z bojů</a:t>
            </a:r>
          </a:p>
          <a:p>
            <a:r>
              <a:rPr lang="cs-CZ" sz="2300" dirty="0" smtClean="0"/>
              <a:t>jediný dopad války je znázorněn v poslední povídce – v jejím závěru Lexovi, </a:t>
            </a:r>
            <a:r>
              <a:rPr lang="cs-CZ" sz="2300" dirty="0" err="1" smtClean="0"/>
              <a:t>Dannymu</a:t>
            </a:r>
            <a:r>
              <a:rPr lang="cs-CZ" sz="2300" dirty="0" smtClean="0"/>
              <a:t> nejlepšímu kamarádovi, zastřelí otce</a:t>
            </a:r>
          </a:p>
          <a:p>
            <a:endParaRPr lang="cs-CZ" sz="2300" dirty="0" smtClean="0"/>
          </a:p>
          <a:p>
            <a:endParaRPr lang="cs-CZ" sz="2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josef</a:t>
            </a:r>
            <a:r>
              <a:rPr lang="cs-CZ" b="1" dirty="0" smtClean="0"/>
              <a:t> </a:t>
            </a:r>
            <a:r>
              <a:rPr lang="cs-CZ" b="1" dirty="0" err="1" smtClean="0"/>
              <a:t>škvorecký</a:t>
            </a:r>
            <a:r>
              <a:rPr lang="cs-CZ" b="1" dirty="0" smtClean="0"/>
              <a:t> </a:t>
            </a:r>
            <a:r>
              <a:rPr lang="cs-CZ" dirty="0" smtClean="0"/>
              <a:t>(1924-2012)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300" dirty="0" smtClean="0"/>
              <a:t>společné téma – v každé povídce se </a:t>
            </a:r>
            <a:r>
              <a:rPr lang="cs-CZ" sz="2300" dirty="0" err="1" smtClean="0"/>
              <a:t>Danny</a:t>
            </a:r>
            <a:r>
              <a:rPr lang="cs-CZ" sz="2300" dirty="0" smtClean="0"/>
              <a:t> snaží sbalit nějakou holku</a:t>
            </a:r>
          </a:p>
          <a:p>
            <a:r>
              <a:rPr lang="cs-CZ" sz="2300" dirty="0" smtClean="0"/>
              <a:t>jazyk – výrazně nespisovný – odpovídá věku hlavního hrdiny, časté dialogy</a:t>
            </a:r>
          </a:p>
          <a:p>
            <a:r>
              <a:rPr lang="cs-CZ" sz="2300" dirty="0" err="1" smtClean="0"/>
              <a:t>Škvorecký</a:t>
            </a:r>
            <a:r>
              <a:rPr lang="cs-CZ" sz="2300" dirty="0" smtClean="0"/>
              <a:t> tvrdil, že to je jeho nejlepší kniha</a:t>
            </a:r>
          </a:p>
          <a:p>
            <a:r>
              <a:rPr lang="cs-CZ" sz="2300" dirty="0" smtClean="0"/>
              <a:t>zfilmováno v roce 1994 Karlem </a:t>
            </a:r>
            <a:r>
              <a:rPr lang="cs-CZ" sz="2300" dirty="0" err="1" smtClean="0"/>
              <a:t>Kachyňou</a:t>
            </a:r>
            <a:endParaRPr lang="cs-CZ" sz="2300" dirty="0" smtClean="0"/>
          </a:p>
          <a:p>
            <a:r>
              <a:rPr lang="cs-CZ" sz="2300" dirty="0" smtClean="0"/>
              <a:t>dalším velkým tématem byly u </a:t>
            </a:r>
            <a:r>
              <a:rPr lang="cs-CZ" sz="2300" dirty="0" err="1" smtClean="0"/>
              <a:t>Škvoreckého</a:t>
            </a:r>
            <a:r>
              <a:rPr lang="cs-CZ" sz="2300" dirty="0" smtClean="0"/>
              <a:t> detektivky – např. </a:t>
            </a:r>
            <a:r>
              <a:rPr lang="cs-CZ" sz="2300" b="1" dirty="0" smtClean="0"/>
              <a:t>HŘÍCHY PRO PÁTERA KNOXE</a:t>
            </a:r>
            <a:r>
              <a:rPr lang="cs-CZ" sz="2300" dirty="0" smtClean="0"/>
              <a:t> (1973), </a:t>
            </a:r>
            <a:r>
              <a:rPr lang="cs-CZ" sz="2300" b="1" dirty="0" smtClean="0"/>
              <a:t>SMUTEK PORUČÍKA BORŮVKY </a:t>
            </a:r>
            <a:r>
              <a:rPr lang="cs-CZ" sz="2300" dirty="0" smtClean="0"/>
              <a:t>(1966), </a:t>
            </a:r>
            <a:r>
              <a:rPr lang="cs-CZ" sz="2300" b="1" dirty="0" smtClean="0"/>
              <a:t>KONEC PORUČÍKA BORŮVKY</a:t>
            </a:r>
            <a:r>
              <a:rPr lang="cs-CZ" sz="2300" dirty="0" smtClean="0"/>
              <a:t> (1975) a </a:t>
            </a:r>
            <a:r>
              <a:rPr lang="cs-CZ" sz="2300" b="1" dirty="0" smtClean="0"/>
              <a:t>NÁVRAT PORUČÍKA BORŮVKY </a:t>
            </a:r>
            <a:r>
              <a:rPr lang="cs-CZ" sz="2300" dirty="0" smtClean="0"/>
              <a:t>(1981)</a:t>
            </a:r>
            <a:endParaRPr lang="cs-CZ" dirty="0" smtClean="0"/>
          </a:p>
          <a:p>
            <a:endParaRPr lang="cs-CZ" sz="2300" dirty="0" smtClean="0"/>
          </a:p>
          <a:p>
            <a:endParaRPr lang="cs-CZ" sz="23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528" y="1600200"/>
            <a:ext cx="7992888" cy="48736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200" b="1" dirty="0" smtClean="0"/>
              <a:t>ÚKOL</a:t>
            </a:r>
          </a:p>
          <a:p>
            <a:pPr algn="r">
              <a:buNone/>
            </a:pPr>
            <a:endParaRPr lang="cs-CZ" sz="3200" dirty="0" smtClean="0"/>
          </a:p>
          <a:p>
            <a:pPr algn="ctr">
              <a:buNone/>
            </a:pPr>
            <a:r>
              <a:rPr lang="cs-CZ" sz="3200" dirty="0" smtClean="0"/>
              <a:t>NAJDĚTE VŠECHNY </a:t>
            </a:r>
          </a:p>
          <a:p>
            <a:pPr algn="ctr">
              <a:buNone/>
            </a:pPr>
            <a:r>
              <a:rPr lang="cs-CZ" sz="3200" dirty="0" smtClean="0"/>
              <a:t>SPOLEČNÉ ZNAKY KNIH </a:t>
            </a:r>
          </a:p>
          <a:p>
            <a:pPr algn="ctr">
              <a:buNone/>
            </a:pPr>
            <a:r>
              <a:rPr lang="cs-CZ" sz="3200" dirty="0" smtClean="0"/>
              <a:t>ZBABĚLCI A PRIMA SEZÓNA </a:t>
            </a:r>
          </a:p>
          <a:p>
            <a:pPr algn="ctr">
              <a:buNone/>
            </a:pPr>
            <a:r>
              <a:rPr lang="cs-CZ" sz="3200" dirty="0" smtClean="0"/>
              <a:t>(PŘÍP. TANKOVÉHO PRAPORU)</a:t>
            </a:r>
            <a:endParaRPr lang="cs-CZ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</TotalTime>
  <Words>583</Words>
  <Application>Microsoft Office PowerPoint</Application>
  <PresentationFormat>Předvádění na obrazovce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Snímek 1</vt:lpstr>
      <vt:lpstr>josef škvorecký (1924-2012)</vt:lpstr>
      <vt:lpstr>josef škvorecký (1924-2012)</vt:lpstr>
      <vt:lpstr>josef škvorecký (1924-2012)</vt:lpstr>
      <vt:lpstr>josef škvorecký (1924-2012)</vt:lpstr>
      <vt:lpstr>josef škvorecký (1924-2012)</vt:lpstr>
      <vt:lpstr>josef škvorecký (1924-2012)</vt:lpstr>
      <vt:lpstr>josef škvorecký (1924-2012)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14</cp:revision>
  <dcterms:created xsi:type="dcterms:W3CDTF">2013-03-31T12:45:02Z</dcterms:created>
  <dcterms:modified xsi:type="dcterms:W3CDTF">2013-03-31T15:29:13Z</dcterms:modified>
</cp:coreProperties>
</file>