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C0CA3-824E-49C0-AD57-820730A2EF27}" type="datetimeFigureOut">
              <a:rPr lang="cs-CZ" smtClean="0"/>
              <a:t>31.3.2013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1D0C2-8884-4386-A9E1-EE381008B2C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17C5-EDA2-4B87-A92F-E4F0C41B9787}" type="datetimeFigureOut">
              <a:rPr lang="cs-CZ" smtClean="0"/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27CE-44E7-4066-B3E9-3023572F46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17C5-EDA2-4B87-A92F-E4F0C41B9787}" type="datetimeFigureOut">
              <a:rPr lang="cs-CZ" smtClean="0"/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27CE-44E7-4066-B3E9-3023572F46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17C5-EDA2-4B87-A92F-E4F0C41B9787}" type="datetimeFigureOut">
              <a:rPr lang="cs-CZ" smtClean="0"/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27CE-44E7-4066-B3E9-3023572F46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17C5-EDA2-4B87-A92F-E4F0C41B9787}" type="datetimeFigureOut">
              <a:rPr lang="cs-CZ" smtClean="0"/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27CE-44E7-4066-B3E9-3023572F46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17C5-EDA2-4B87-A92F-E4F0C41B9787}" type="datetimeFigureOut">
              <a:rPr lang="cs-CZ" smtClean="0"/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27CE-44E7-4066-B3E9-3023572F46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17C5-EDA2-4B87-A92F-E4F0C41B9787}" type="datetimeFigureOut">
              <a:rPr lang="cs-CZ" smtClean="0"/>
              <a:t>31.3.2013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27CE-44E7-4066-B3E9-3023572F46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17C5-EDA2-4B87-A92F-E4F0C41B9787}" type="datetimeFigureOut">
              <a:rPr lang="cs-CZ" smtClean="0"/>
              <a:t>31.3.2013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27CE-44E7-4066-B3E9-3023572F46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17C5-EDA2-4B87-A92F-E4F0C41B9787}" type="datetimeFigureOut">
              <a:rPr lang="cs-CZ" smtClean="0"/>
              <a:t>31.3.2013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27CE-44E7-4066-B3E9-3023572F46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17C5-EDA2-4B87-A92F-E4F0C41B9787}" type="datetimeFigureOut">
              <a:rPr lang="cs-CZ" smtClean="0"/>
              <a:t>31.3.2013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27CE-44E7-4066-B3E9-3023572F46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17C5-EDA2-4B87-A92F-E4F0C41B9787}" type="datetimeFigureOut">
              <a:rPr lang="cs-CZ" smtClean="0"/>
              <a:t>31.3.2013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27CE-44E7-4066-B3E9-3023572F46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17C5-EDA2-4B87-A92F-E4F0C41B9787}" type="datetimeFigureOut">
              <a:rPr lang="cs-CZ" smtClean="0"/>
              <a:t>31.3.2013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27CE-44E7-4066-B3E9-3023572F46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517C5-EDA2-4B87-A92F-E4F0C41B9787}" type="datetimeFigureOut">
              <a:rPr lang="cs-CZ" smtClean="0"/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D27CE-44E7-4066-B3E9-3023572F46C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186140"/>
            <a:ext cx="8229600" cy="1143000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</a:t>
            </a:r>
            <a:b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29406" y="834559"/>
            <a:ext cx="813593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cs-CZ" b="1" dirty="0"/>
              <a:t>Výukový materiál v rámci projektu OPVK 1.5 Peníze středním školám</a:t>
            </a:r>
          </a:p>
          <a:p>
            <a:r>
              <a:rPr kumimoji="0" lang="cs-CZ" b="1" dirty="0"/>
              <a:t/>
            </a:r>
            <a:br>
              <a:rPr kumimoji="0" lang="cs-CZ" b="1" dirty="0"/>
            </a:br>
            <a:r>
              <a:rPr kumimoji="0" lang="cs-CZ" b="1" dirty="0"/>
              <a:t>Číslo projektu:		CZ.1.07/1.5.00/34.0883 </a:t>
            </a:r>
          </a:p>
          <a:p>
            <a:r>
              <a:rPr kumimoji="0" lang="cs-CZ" b="1" dirty="0"/>
              <a:t>Název projektu:	</a:t>
            </a:r>
            <a:r>
              <a:rPr kumimoji="0" lang="cs-CZ" b="1" dirty="0" smtClean="0"/>
              <a:t>	Rozvoj </a:t>
            </a:r>
            <a:r>
              <a:rPr kumimoji="0" lang="cs-CZ" b="1" dirty="0"/>
              <a:t>vzdělanosti</a:t>
            </a:r>
          </a:p>
          <a:p>
            <a:r>
              <a:rPr kumimoji="0" lang="cs-CZ" b="1" dirty="0"/>
              <a:t>Číslo šablony:   	</a:t>
            </a:r>
            <a:r>
              <a:rPr kumimoji="0" lang="cs-CZ" b="1" dirty="0" smtClean="0"/>
              <a:t>	III/2</a:t>
            </a:r>
            <a:r>
              <a:rPr kumimoji="0" lang="cs-CZ" b="1" dirty="0"/>
              <a:t/>
            </a:r>
            <a:br>
              <a:rPr kumimoji="0" lang="cs-CZ" b="1" dirty="0"/>
            </a:br>
            <a:r>
              <a:rPr kumimoji="0" lang="cs-CZ" b="1" dirty="0"/>
              <a:t>Datum vytvoření:	</a:t>
            </a:r>
            <a:r>
              <a:rPr kumimoji="0" lang="cs-CZ" b="1" dirty="0" smtClean="0"/>
              <a:t>	</a:t>
            </a:r>
            <a:r>
              <a:rPr lang="cs-CZ" b="1" dirty="0" smtClean="0"/>
              <a:t>18</a:t>
            </a:r>
            <a:r>
              <a:rPr kumimoji="0" lang="cs-CZ" b="1" dirty="0" smtClean="0"/>
              <a:t>.03.2013</a:t>
            </a:r>
            <a:r>
              <a:rPr kumimoji="0" lang="cs-CZ" b="1" dirty="0"/>
              <a:t/>
            </a:r>
            <a:br>
              <a:rPr kumimoji="0" lang="cs-CZ" b="1" dirty="0"/>
            </a:br>
            <a:r>
              <a:rPr kumimoji="0" lang="cs-CZ" b="1" dirty="0"/>
              <a:t>Autor:			Mgr. Petra Zemánková</a:t>
            </a:r>
            <a:br>
              <a:rPr kumimoji="0" lang="cs-CZ" b="1" dirty="0"/>
            </a:br>
            <a:r>
              <a:rPr kumimoji="0" lang="cs-CZ" b="1" dirty="0"/>
              <a:t>Určeno pro předmět:    </a:t>
            </a:r>
            <a:r>
              <a:rPr kumimoji="0" lang="cs-CZ" b="1" dirty="0" smtClean="0"/>
              <a:t>	Český jazyk a literatura</a:t>
            </a:r>
            <a:r>
              <a:rPr kumimoji="0" lang="cs-CZ" b="1" dirty="0"/>
              <a:t/>
            </a:r>
            <a:br>
              <a:rPr kumimoji="0" lang="cs-CZ" b="1" dirty="0"/>
            </a:br>
            <a:r>
              <a:rPr kumimoji="0" lang="cs-CZ" b="1" dirty="0"/>
              <a:t>Tematická oblast:	</a:t>
            </a:r>
            <a:r>
              <a:rPr kumimoji="0" lang="cs-CZ" b="1" dirty="0" smtClean="0"/>
              <a:t>	Česká </a:t>
            </a:r>
            <a:r>
              <a:rPr kumimoji="0" lang="cs-CZ" b="1" dirty="0" smtClean="0"/>
              <a:t>literatura </a:t>
            </a:r>
            <a:r>
              <a:rPr kumimoji="0" lang="cs-CZ" b="1" dirty="0"/>
              <a:t>po roce 1945	 </a:t>
            </a:r>
          </a:p>
          <a:p>
            <a:r>
              <a:rPr kumimoji="0" lang="cs-CZ" b="1" dirty="0"/>
              <a:t>Obor vzdělání:		</a:t>
            </a:r>
            <a:r>
              <a:rPr lang="cs-CZ" b="1" dirty="0" smtClean="0"/>
              <a:t>Masér sportovní a rekondiční (69-41-L/02)</a:t>
            </a:r>
            <a:endParaRPr kumimoji="0" lang="cs-CZ" b="1" dirty="0"/>
          </a:p>
          <a:p>
            <a:r>
              <a:rPr kumimoji="0" lang="cs-CZ" b="1" dirty="0"/>
              <a:t>			4. ročník</a:t>
            </a:r>
            <a:br>
              <a:rPr kumimoji="0" lang="cs-CZ" b="1" dirty="0"/>
            </a:br>
            <a:r>
              <a:rPr kumimoji="0" lang="cs-CZ" b="1" dirty="0"/>
              <a:t>                                            </a:t>
            </a:r>
            <a:br>
              <a:rPr kumimoji="0" lang="cs-CZ" b="1" dirty="0"/>
            </a:br>
            <a:r>
              <a:rPr kumimoji="0" lang="cs-CZ" b="1" dirty="0"/>
              <a:t>Název výukového </a:t>
            </a:r>
            <a:r>
              <a:rPr kumimoji="0" lang="cs-CZ" b="1" dirty="0" smtClean="0"/>
              <a:t>materiálu:								</a:t>
            </a:r>
            <a:r>
              <a:rPr kumimoji="0" lang="cs-CZ" b="1" dirty="0" smtClean="0"/>
              <a:t>	</a:t>
            </a:r>
            <a:r>
              <a:rPr lang="cs-CZ" b="1" dirty="0" smtClean="0"/>
              <a:t>Bohumil Hrabal, Josef </a:t>
            </a:r>
            <a:r>
              <a:rPr lang="cs-CZ" b="1" dirty="0" err="1" smtClean="0"/>
              <a:t>Škvorecký</a:t>
            </a:r>
            <a:r>
              <a:rPr lang="cs-CZ" b="1" dirty="0" smtClean="0"/>
              <a:t>, </a:t>
            </a:r>
            <a:r>
              <a:rPr lang="cs-CZ" b="1" dirty="0" smtClean="0"/>
              <a:t>Milan </a:t>
            </a:r>
            <a:r>
              <a:rPr lang="cs-CZ" b="1" dirty="0" smtClean="0"/>
              <a:t>Kundera </a:t>
            </a:r>
            <a:r>
              <a:rPr lang="cs-CZ" b="1" dirty="0" smtClean="0"/>
              <a:t>– test</a:t>
            </a:r>
            <a:r>
              <a:rPr kumimoji="0" lang="cs-CZ" b="1" dirty="0"/>
              <a:t/>
            </a:r>
            <a:br>
              <a:rPr kumimoji="0" lang="cs-CZ" b="1" dirty="0"/>
            </a:br>
            <a:endParaRPr kumimoji="0" lang="cs-CZ" b="1" dirty="0"/>
          </a:p>
          <a:p>
            <a:r>
              <a:rPr kumimoji="0" lang="cs-CZ" b="1" dirty="0"/>
              <a:t>Popis využití: 		prezentace </a:t>
            </a:r>
            <a:r>
              <a:rPr kumimoji="0" lang="cs-CZ" b="1" dirty="0" smtClean="0"/>
              <a:t>s </a:t>
            </a:r>
            <a:r>
              <a:rPr kumimoji="0" lang="cs-CZ" b="1" dirty="0"/>
              <a:t>využitím </a:t>
            </a:r>
            <a:r>
              <a:rPr kumimoji="0" lang="cs-CZ" b="1" dirty="0" err="1"/>
              <a:t>dataprojektoru</a:t>
            </a:r>
            <a:r>
              <a:rPr kumimoji="0" lang="cs-CZ" b="1" dirty="0"/>
              <a:t> a </a:t>
            </a:r>
            <a:r>
              <a:rPr kumimoji="0" lang="cs-CZ" b="1" dirty="0" smtClean="0"/>
              <a:t>				notebooku</a:t>
            </a:r>
            <a:endParaRPr kumimoji="0" lang="cs-CZ" b="1" dirty="0"/>
          </a:p>
          <a:p>
            <a:endParaRPr kumimoji="0" lang="cs-CZ" b="1" dirty="0"/>
          </a:p>
          <a:p>
            <a:r>
              <a:rPr kumimoji="0" lang="cs-CZ" b="1" dirty="0"/>
              <a:t>Čas:  </a:t>
            </a:r>
            <a:r>
              <a:rPr kumimoji="0" lang="cs-CZ" b="1" dirty="0" smtClean="0"/>
              <a:t>			</a:t>
            </a:r>
            <a:r>
              <a:rPr lang="cs-CZ" b="1" dirty="0" smtClean="0"/>
              <a:t>15</a:t>
            </a:r>
            <a:r>
              <a:rPr kumimoji="0" lang="cs-CZ" b="1" dirty="0" smtClean="0"/>
              <a:t> </a:t>
            </a:r>
            <a:r>
              <a:rPr kumimoji="0" lang="cs-CZ" b="1" dirty="0"/>
              <a:t>minut</a:t>
            </a:r>
            <a:br>
              <a:rPr kumimoji="0" lang="cs-CZ" b="1" dirty="0"/>
            </a:br>
            <a:endParaRPr kumimoji="0" lang="cs-CZ" b="1" dirty="0"/>
          </a:p>
        </p:txBody>
      </p:sp>
      <p:sp>
        <p:nvSpPr>
          <p:cNvPr id="6" name="TextovéPole 7"/>
          <p:cNvSpPr txBox="1">
            <a:spLocks noChangeArrowheads="1"/>
          </p:cNvSpPr>
          <p:nvPr/>
        </p:nvSpPr>
        <p:spPr bwMode="auto">
          <a:xfrm>
            <a:off x="4201616" y="329734"/>
            <a:ext cx="42478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 smtClean="0"/>
              <a:t>VY_32_INOVACE_ČJM4_5560_ZEM</a:t>
            </a:r>
            <a:endParaRPr lang="cs-CZ" dirty="0"/>
          </a:p>
        </p:txBody>
      </p:sp>
      <p:pic>
        <p:nvPicPr>
          <p:cNvPr id="7" name="Obrázek 6" descr="loga_sablony_pruhled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" y="114132"/>
            <a:ext cx="3635896" cy="8096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908720"/>
            <a:ext cx="84249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/>
              <a:t>Na následujících třech stránkách </a:t>
            </a:r>
          </a:p>
          <a:p>
            <a:pPr algn="ctr"/>
            <a:r>
              <a:rPr lang="cs-CZ" sz="3600" dirty="0" smtClean="0"/>
              <a:t>najdete testy na vybrané knihy </a:t>
            </a:r>
          </a:p>
          <a:p>
            <a:pPr algn="ctr"/>
            <a:r>
              <a:rPr lang="cs-CZ" sz="3600" dirty="0" smtClean="0"/>
              <a:t>jednotlivých spisovatelů </a:t>
            </a:r>
          </a:p>
          <a:p>
            <a:pPr algn="ctr"/>
            <a:r>
              <a:rPr lang="cs-CZ" sz="3600" dirty="0" smtClean="0"/>
              <a:t>či informace o těchto autorech </a:t>
            </a:r>
          </a:p>
          <a:p>
            <a:pPr algn="ctr"/>
            <a:r>
              <a:rPr lang="cs-CZ" sz="3600" dirty="0" smtClean="0"/>
              <a:t>a jejich tvorbě </a:t>
            </a:r>
          </a:p>
          <a:p>
            <a:pPr algn="ctr"/>
            <a:r>
              <a:rPr lang="cs-CZ" sz="3600" dirty="0" smtClean="0"/>
              <a:t>(s ohledem na četbu k maturitě). </a:t>
            </a:r>
          </a:p>
          <a:p>
            <a:pPr algn="ctr"/>
            <a:r>
              <a:rPr lang="cs-CZ" sz="3600" dirty="0" smtClean="0"/>
              <a:t>Ke každému tvrzení napište, </a:t>
            </a:r>
          </a:p>
          <a:p>
            <a:pPr algn="ctr"/>
            <a:r>
              <a:rPr lang="cs-CZ" sz="3600" dirty="0" smtClean="0"/>
              <a:t>zda je toto tvrzení správné (ANO), </a:t>
            </a:r>
          </a:p>
          <a:p>
            <a:pPr algn="ctr"/>
            <a:r>
              <a:rPr lang="cs-CZ" sz="3600" dirty="0" smtClean="0"/>
              <a:t>či nikoliv (NE).</a:t>
            </a:r>
            <a:endParaRPr lang="cs-CZ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39552" y="620688"/>
            <a:ext cx="784887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cs-CZ" sz="2200" b="1" dirty="0" smtClean="0"/>
              <a:t>BOHUMIL HRABAL – OSTŘE SLEDOVANÉ VLAKY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200" dirty="0" smtClean="0"/>
              <a:t>Elév je přezdívka hlavního hrdiny.			ANO-NE</a:t>
            </a:r>
            <a:endParaRPr lang="cs-CZ" sz="2200" dirty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200" dirty="0" smtClean="0"/>
              <a:t>Hlavní postava v závěru příběhu umírá. </a:t>
            </a:r>
            <a:r>
              <a:rPr lang="cs-CZ" sz="2200" dirty="0"/>
              <a:t>	</a:t>
            </a:r>
            <a:r>
              <a:rPr lang="cs-CZ" sz="2200" dirty="0" smtClean="0"/>
              <a:t>	ANO-NE</a:t>
            </a:r>
            <a:endParaRPr lang="cs-CZ" sz="2200" dirty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200" dirty="0" smtClean="0"/>
              <a:t>B. Hrabal dostal za filmové zpracování příběhu Oscara.</a:t>
            </a:r>
            <a:r>
              <a:rPr lang="cs-CZ" sz="2200" dirty="0"/>
              <a:t>	</a:t>
            </a:r>
            <a:r>
              <a:rPr lang="cs-CZ" sz="2200" dirty="0" smtClean="0"/>
              <a:t>							ANO-NE</a:t>
            </a:r>
            <a:endParaRPr lang="cs-CZ" sz="2200" dirty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200" dirty="0" smtClean="0"/>
              <a:t>Jedná se o novelu.</a:t>
            </a:r>
            <a:r>
              <a:rPr lang="cs-CZ" sz="2200" dirty="0"/>
              <a:t>			</a:t>
            </a:r>
            <a:r>
              <a:rPr lang="cs-CZ" sz="2200" dirty="0" smtClean="0"/>
              <a:t>		ANO-NE</a:t>
            </a:r>
            <a:endParaRPr lang="cs-CZ" sz="2200" dirty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200" dirty="0" smtClean="0"/>
              <a:t>B. Hrabal vycházel při tvorbě příběhu z vlastních zkušeností.							</a:t>
            </a:r>
            <a:r>
              <a:rPr lang="cs-CZ" sz="2200" dirty="0"/>
              <a:t>	</a:t>
            </a:r>
            <a:r>
              <a:rPr lang="cs-CZ" sz="2200" dirty="0" smtClean="0"/>
              <a:t>ANO-NE</a:t>
            </a:r>
            <a:endParaRPr lang="cs-CZ" sz="2200" dirty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200" dirty="0" smtClean="0"/>
              <a:t>Příběh je zasazen do posledních měsíců 2. světové války.</a:t>
            </a:r>
            <a:r>
              <a:rPr lang="cs-CZ" sz="2200" dirty="0"/>
              <a:t>	</a:t>
            </a:r>
            <a:r>
              <a:rPr lang="cs-CZ" sz="2200" dirty="0" smtClean="0"/>
              <a:t>				</a:t>
            </a:r>
            <a:r>
              <a:rPr lang="cs-CZ" sz="2200" dirty="0"/>
              <a:t>			</a:t>
            </a:r>
            <a:r>
              <a:rPr lang="cs-CZ" sz="2200" dirty="0" smtClean="0"/>
              <a:t>ANO-NE</a:t>
            </a:r>
            <a:endParaRPr lang="cs-CZ" sz="2200" dirty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200" dirty="0" smtClean="0"/>
              <a:t>Příběh je psán v </a:t>
            </a:r>
            <a:r>
              <a:rPr lang="cs-CZ" sz="2200" dirty="0" err="1" smtClean="0"/>
              <a:t>er</a:t>
            </a:r>
            <a:r>
              <a:rPr lang="cs-CZ" sz="2200" dirty="0" smtClean="0"/>
              <a:t>-formě.</a:t>
            </a:r>
            <a:r>
              <a:rPr lang="cs-CZ" sz="2200" dirty="0"/>
              <a:t>	</a:t>
            </a:r>
            <a:r>
              <a:rPr lang="cs-CZ" sz="2200" dirty="0" smtClean="0"/>
              <a:t>			ANO-NE</a:t>
            </a:r>
            <a:endParaRPr lang="cs-CZ" sz="2200" dirty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200" dirty="0" smtClean="0"/>
              <a:t>Typickým znakem H. knih jsou dlouhá souvětí a nespisovná čeština.					</a:t>
            </a:r>
            <a:r>
              <a:rPr lang="cs-CZ" sz="2200" dirty="0"/>
              <a:t>	</a:t>
            </a:r>
            <a:r>
              <a:rPr lang="cs-CZ" sz="2200" dirty="0" smtClean="0"/>
              <a:t>ANO-NE</a:t>
            </a:r>
            <a:endParaRPr lang="cs-CZ" sz="2200" dirty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200" dirty="0" smtClean="0"/>
              <a:t>Příběh je vybudován na kontrastech.</a:t>
            </a:r>
            <a:r>
              <a:rPr lang="cs-CZ" sz="2200" dirty="0"/>
              <a:t>	</a:t>
            </a:r>
            <a:r>
              <a:rPr lang="cs-CZ" sz="2200" dirty="0" smtClean="0"/>
              <a:t>	</a:t>
            </a:r>
            <a:r>
              <a:rPr lang="cs-CZ" sz="2200" dirty="0"/>
              <a:t>	</a:t>
            </a:r>
            <a:r>
              <a:rPr lang="cs-CZ" sz="2200" dirty="0" smtClean="0"/>
              <a:t>ANO-NE</a:t>
            </a:r>
            <a:endParaRPr lang="cs-CZ" sz="2200" dirty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200" dirty="0" smtClean="0"/>
              <a:t> Příběh začíná neúspěšným pokusem o sebevraždu.	ANO-NE</a:t>
            </a:r>
            <a:endParaRPr lang="cs-CZ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39552" y="620688"/>
            <a:ext cx="784887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cs-CZ" sz="2200" b="1" smtClean="0"/>
              <a:t>JOSEF ŠKVORECKÝ – PRIMA SEZÓNA</a:t>
            </a:r>
            <a:endParaRPr lang="cs-CZ" sz="2200" b="1" dirty="0" smtClean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200" dirty="0" smtClean="0"/>
              <a:t>Jedna </a:t>
            </a:r>
            <a:r>
              <a:rPr lang="cs-CZ" sz="2200" dirty="0"/>
              <a:t>z povídek se jmenuje Zamilovaný charleston</a:t>
            </a:r>
            <a:r>
              <a:rPr lang="cs-CZ" sz="2200" dirty="0" smtClean="0"/>
              <a:t>. 	ANO-NE</a:t>
            </a:r>
            <a:endParaRPr lang="cs-CZ" sz="2200" dirty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200" dirty="0"/>
              <a:t>Celkem je v knize pět povídek.			</a:t>
            </a:r>
            <a:r>
              <a:rPr lang="cs-CZ" sz="2200" dirty="0" smtClean="0"/>
              <a:t>ANO-NE</a:t>
            </a:r>
            <a:endParaRPr lang="cs-CZ" sz="2200" dirty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200" dirty="0"/>
              <a:t>Autor je současně hlavní postavou všech příběhů v knize.	</a:t>
            </a:r>
            <a:r>
              <a:rPr lang="cs-CZ" sz="2200" dirty="0" smtClean="0"/>
              <a:t>							ANO-NE</a:t>
            </a:r>
            <a:endParaRPr lang="cs-CZ" sz="2200" dirty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200" dirty="0"/>
              <a:t>Povídky jsou vyprávěny v </a:t>
            </a:r>
            <a:r>
              <a:rPr lang="cs-CZ" sz="2200" dirty="0" err="1"/>
              <a:t>ich</a:t>
            </a:r>
            <a:r>
              <a:rPr lang="cs-CZ" sz="2200" dirty="0"/>
              <a:t>-formě.			</a:t>
            </a:r>
            <a:r>
              <a:rPr lang="cs-CZ" sz="2200" dirty="0" smtClean="0"/>
              <a:t>ANO-NE</a:t>
            </a:r>
            <a:endParaRPr lang="cs-CZ" sz="2200" dirty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200" dirty="0"/>
              <a:t>Děj povídek se odehrává na konci druhé světové války</a:t>
            </a:r>
            <a:r>
              <a:rPr lang="cs-CZ" sz="2200" dirty="0" smtClean="0"/>
              <a:t>.							</a:t>
            </a:r>
            <a:r>
              <a:rPr lang="cs-CZ" sz="2200" dirty="0"/>
              <a:t>	</a:t>
            </a:r>
            <a:r>
              <a:rPr lang="cs-CZ" sz="2200" dirty="0" smtClean="0"/>
              <a:t>ANO-NE</a:t>
            </a:r>
            <a:endParaRPr lang="cs-CZ" sz="2200" dirty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200" dirty="0"/>
              <a:t>Název je myšlen ironicky.				</a:t>
            </a:r>
            <a:r>
              <a:rPr lang="cs-CZ" sz="2200" dirty="0" smtClean="0"/>
              <a:t>ANO-NE</a:t>
            </a:r>
            <a:endParaRPr lang="cs-CZ" sz="2200" dirty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200" dirty="0"/>
              <a:t>Sám Josef </a:t>
            </a:r>
            <a:r>
              <a:rPr lang="cs-CZ" sz="2200" dirty="0" err="1"/>
              <a:t>Škvorecký</a:t>
            </a:r>
            <a:r>
              <a:rPr lang="cs-CZ" sz="2200" dirty="0"/>
              <a:t> označil tuto knihu za svou nejlepší</a:t>
            </a:r>
            <a:r>
              <a:rPr lang="cs-CZ" sz="2200" dirty="0" smtClean="0"/>
              <a:t>.</a:t>
            </a:r>
            <a:r>
              <a:rPr lang="cs-CZ" sz="2200" dirty="0"/>
              <a:t>	</a:t>
            </a:r>
            <a:r>
              <a:rPr lang="cs-CZ" sz="2200" dirty="0" smtClean="0"/>
              <a:t>							ANO-NE</a:t>
            </a:r>
            <a:endParaRPr lang="cs-CZ" sz="2200" dirty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200" dirty="0"/>
              <a:t>Povídky jsou psány spisovnou formou češtiny.		</a:t>
            </a:r>
            <a:r>
              <a:rPr lang="cs-CZ" sz="2200" dirty="0" smtClean="0"/>
              <a:t>ANO-NE</a:t>
            </a:r>
            <a:endParaRPr lang="cs-CZ" sz="2200" dirty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200" dirty="0"/>
              <a:t>Z povídek lze vyčíst americký vliv a obdiv.		</a:t>
            </a:r>
            <a:r>
              <a:rPr lang="cs-CZ" sz="2200" dirty="0" smtClean="0"/>
              <a:t>ANO-NE</a:t>
            </a:r>
            <a:endParaRPr lang="cs-CZ" sz="2200" dirty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200" dirty="0"/>
              <a:t>Hlavní postava vystupuje i v jiných </a:t>
            </a:r>
            <a:r>
              <a:rPr lang="cs-CZ" sz="2200" dirty="0" err="1"/>
              <a:t>Škvoreckého</a:t>
            </a:r>
            <a:r>
              <a:rPr lang="cs-CZ" sz="2200" dirty="0"/>
              <a:t> knihách</a:t>
            </a:r>
            <a:r>
              <a:rPr lang="cs-CZ" sz="2200" dirty="0" smtClean="0"/>
              <a:t>.							</a:t>
            </a:r>
            <a:r>
              <a:rPr lang="cs-CZ" sz="2200" dirty="0"/>
              <a:t>	</a:t>
            </a:r>
            <a:r>
              <a:rPr lang="cs-CZ" sz="2200" dirty="0" smtClean="0"/>
              <a:t>ANO-NE</a:t>
            </a:r>
            <a:endParaRPr lang="cs-CZ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39552" y="620688"/>
            <a:ext cx="784887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cs-CZ" sz="2200" b="1" dirty="0" smtClean="0"/>
              <a:t>MILAN KUNDERA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200" dirty="0" smtClean="0"/>
              <a:t>Jedná se o žijícího autora.			 	ANO-NE</a:t>
            </a:r>
            <a:endParaRPr lang="cs-CZ" sz="2200" dirty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200" dirty="0" smtClean="0"/>
              <a:t>Kniha s názvem Žert je autorovým posledním dílem.</a:t>
            </a:r>
            <a:r>
              <a:rPr lang="cs-CZ" sz="2200" dirty="0"/>
              <a:t>	</a:t>
            </a:r>
            <a:r>
              <a:rPr lang="cs-CZ" sz="2200" dirty="0" smtClean="0"/>
              <a:t>ANO-NE</a:t>
            </a:r>
            <a:endParaRPr lang="cs-CZ" sz="2200" dirty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200" dirty="0"/>
              <a:t>Autor je současně hlavní postavou všech příběhů v knize.	</a:t>
            </a:r>
            <a:r>
              <a:rPr lang="cs-CZ" sz="2200" dirty="0" smtClean="0"/>
              <a:t>							ANO-NE</a:t>
            </a:r>
            <a:endParaRPr lang="cs-CZ" sz="2200" dirty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200" dirty="0" smtClean="0"/>
              <a:t>Všechny Kunderovy knihy byly zfilmovány.</a:t>
            </a:r>
            <a:r>
              <a:rPr lang="cs-CZ" sz="2200" dirty="0"/>
              <a:t>		</a:t>
            </a:r>
            <a:r>
              <a:rPr lang="cs-CZ" sz="2200" dirty="0" smtClean="0"/>
              <a:t>ANO-NE</a:t>
            </a:r>
            <a:endParaRPr lang="cs-CZ" sz="2200" dirty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200" dirty="0" smtClean="0"/>
              <a:t>Směšné lásky jsou souborem pěti povídek.	</a:t>
            </a:r>
            <a:r>
              <a:rPr lang="cs-CZ" sz="2200" dirty="0"/>
              <a:t>	</a:t>
            </a:r>
            <a:r>
              <a:rPr lang="cs-CZ" sz="2200" dirty="0" smtClean="0"/>
              <a:t>ANO-NE</a:t>
            </a:r>
            <a:endParaRPr lang="cs-CZ" sz="2200" dirty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200" dirty="0" smtClean="0"/>
              <a:t>Autor píše v současnosti česky i francouzsky.</a:t>
            </a:r>
            <a:r>
              <a:rPr lang="cs-CZ" sz="2200" dirty="0"/>
              <a:t>		</a:t>
            </a:r>
            <a:r>
              <a:rPr lang="cs-CZ" sz="2200" dirty="0" smtClean="0"/>
              <a:t>ANO-NE</a:t>
            </a:r>
            <a:endParaRPr lang="cs-CZ" sz="2200" dirty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200" dirty="0" smtClean="0"/>
              <a:t>Kundera bývá přiřazován k postmoderním autorům.	ANO-NE</a:t>
            </a:r>
            <a:endParaRPr lang="cs-CZ" sz="2200" dirty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200" dirty="0" smtClean="0"/>
              <a:t>Jedna z povídek Směšných lásek se jmenuje Falešný autobus.							</a:t>
            </a:r>
            <a:r>
              <a:rPr lang="cs-CZ" sz="2200" dirty="0"/>
              <a:t>	</a:t>
            </a:r>
            <a:r>
              <a:rPr lang="cs-CZ" sz="2200" dirty="0" smtClean="0"/>
              <a:t>ANO-NE</a:t>
            </a:r>
            <a:endParaRPr lang="cs-CZ" sz="2200" dirty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200" dirty="0" smtClean="0"/>
              <a:t>Na překlady a vydávání knih v češtině se specializuje nakladatelství Atlantis.</a:t>
            </a:r>
            <a:r>
              <a:rPr lang="cs-CZ" sz="2200" dirty="0"/>
              <a:t>	</a:t>
            </a:r>
            <a:r>
              <a:rPr lang="cs-CZ" sz="2200" dirty="0" smtClean="0"/>
              <a:t>			ANO-NE</a:t>
            </a:r>
            <a:endParaRPr lang="cs-CZ" sz="2200" dirty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200" dirty="0" smtClean="0"/>
              <a:t> Román Nesnesitelná lehkost bytí se vyznačuje přesnou matematickou strukturou. 			</a:t>
            </a:r>
            <a:r>
              <a:rPr lang="cs-CZ" sz="2200" dirty="0"/>
              <a:t>	</a:t>
            </a:r>
            <a:r>
              <a:rPr lang="cs-CZ" sz="2200" dirty="0" smtClean="0"/>
              <a:t>ANO-NE</a:t>
            </a:r>
            <a:endParaRPr lang="cs-CZ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332656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Použitá literatura:</a:t>
            </a:r>
          </a:p>
          <a:p>
            <a:endParaRPr lang="cs-CZ" dirty="0" smtClean="0"/>
          </a:p>
          <a:p>
            <a:r>
              <a:rPr lang="cs-CZ" dirty="0" smtClean="0"/>
              <a:t>PROKOP, V.:  </a:t>
            </a:r>
            <a:r>
              <a:rPr lang="cs-CZ" i="1" dirty="0" smtClean="0"/>
              <a:t>Přehled české literatury 20. století</a:t>
            </a:r>
            <a:r>
              <a:rPr lang="cs-CZ" dirty="0" smtClean="0"/>
              <a:t>. Sokolov 2001.</a:t>
            </a:r>
          </a:p>
          <a:p>
            <a:r>
              <a:rPr lang="cs-CZ" dirty="0" smtClean="0"/>
              <a:t>NOVÁKOVÁ, D. A KOL.: </a:t>
            </a:r>
            <a:r>
              <a:rPr lang="cs-CZ" i="1" dirty="0" smtClean="0"/>
              <a:t>Literární obsahy (nejen) pro maturanty. </a:t>
            </a:r>
            <a:r>
              <a:rPr lang="cs-CZ" dirty="0" err="1" smtClean="0"/>
              <a:t>Regia</a:t>
            </a:r>
            <a:r>
              <a:rPr lang="cs-CZ" dirty="0" smtClean="0"/>
              <a:t> Praha 1998.</a:t>
            </a:r>
          </a:p>
          <a:p>
            <a:r>
              <a:rPr lang="cs-CZ" dirty="0" smtClean="0"/>
              <a:t>SOCHROVÁ, M.: </a:t>
            </a:r>
            <a:r>
              <a:rPr lang="cs-CZ" i="1" dirty="0" smtClean="0"/>
              <a:t>Čtenářský deník k Literatuře v kostce pro střední školy. </a:t>
            </a:r>
            <a:r>
              <a:rPr lang="cs-CZ" dirty="0" smtClean="0"/>
              <a:t>Fragment Havlíčkův Brod 1998.</a:t>
            </a:r>
          </a:p>
          <a:p>
            <a:r>
              <a:rPr lang="cs-CZ" dirty="0" smtClean="0"/>
              <a:t>http://cs.wikipedia.org/wiki/Bohumil_Hrabal</a:t>
            </a:r>
          </a:p>
          <a:p>
            <a:r>
              <a:rPr lang="cs-CZ" dirty="0" smtClean="0"/>
              <a:t>http://cs.wikipedia.org/wiki/Josef_%C5%A0kvoreck%C3%BD</a:t>
            </a:r>
          </a:p>
          <a:p>
            <a:r>
              <a:rPr lang="cs-CZ" dirty="0" smtClean="0"/>
              <a:t>http://cs.wikipedia.org/wiki/Milan_Kundera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149</Words>
  <Application>Microsoft Office PowerPoint</Application>
  <PresentationFormat>Předvádění na obrazovce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Petra</dc:creator>
  <cp:lastModifiedBy>Petra</cp:lastModifiedBy>
  <cp:revision>6</cp:revision>
  <dcterms:created xsi:type="dcterms:W3CDTF">2013-03-31T18:45:28Z</dcterms:created>
  <dcterms:modified xsi:type="dcterms:W3CDTF">2013-03-31T19:23:41Z</dcterms:modified>
</cp:coreProperties>
</file>