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72" r:id="rId16"/>
    <p:sldId id="273" r:id="rId17"/>
    <p:sldId id="270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EC38072-6B4E-4F38-A406-CCF5517ED252}" type="datetimeFigureOut">
              <a:rPr lang="cs-CZ" smtClean="0"/>
              <a:pPr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47AC9F-57F6-4F19-86AE-B9647DE8D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27139"/>
            <a:ext cx="8229600" cy="1143000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9062" y="973058"/>
            <a:ext cx="81359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cs-CZ" b="1" dirty="0"/>
              <a:t>Výukový materiál v rámci projektu OPVK 1.5 Peníze středním školám</a:t>
            </a:r>
          </a:p>
          <a:p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Číslo projektu:		CZ.1.07/1.5.00/34.0883 </a:t>
            </a:r>
          </a:p>
          <a:p>
            <a:r>
              <a:rPr kumimoji="0" lang="cs-CZ" b="1" dirty="0"/>
              <a:t>Název projektu:	</a:t>
            </a:r>
            <a:r>
              <a:rPr kumimoji="0" lang="cs-CZ" b="1" dirty="0" smtClean="0"/>
              <a:t>	Rozvoj </a:t>
            </a:r>
            <a:r>
              <a:rPr kumimoji="0" lang="cs-CZ" b="1" dirty="0"/>
              <a:t>vzdělanosti</a:t>
            </a:r>
          </a:p>
          <a:p>
            <a:r>
              <a:rPr kumimoji="0" lang="cs-CZ" b="1" dirty="0"/>
              <a:t>Číslo šablony:   	</a:t>
            </a:r>
            <a:r>
              <a:rPr kumimoji="0" lang="cs-CZ" b="1" dirty="0" smtClean="0"/>
              <a:t>	III/2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Datum vytvoření:	</a:t>
            </a:r>
            <a:r>
              <a:rPr kumimoji="0" lang="cs-CZ" b="1" dirty="0" smtClean="0"/>
              <a:t>	02.04.2013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Autor:			Mgr. Petra Zemánková</a:t>
            </a:r>
            <a:br>
              <a:rPr kumimoji="0" lang="cs-CZ" b="1" dirty="0"/>
            </a:br>
            <a:r>
              <a:rPr kumimoji="0" lang="cs-CZ" b="1" dirty="0"/>
              <a:t>Určeno pro předmět:    </a:t>
            </a:r>
            <a:r>
              <a:rPr kumimoji="0" lang="cs-CZ" b="1" dirty="0" smtClean="0"/>
              <a:t>	Český jazyk a literatura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Tematická oblast:	</a:t>
            </a:r>
            <a:r>
              <a:rPr kumimoji="0" lang="cs-CZ" b="1" dirty="0" smtClean="0"/>
              <a:t>	Česká literatura </a:t>
            </a:r>
            <a:r>
              <a:rPr kumimoji="0" lang="cs-CZ" b="1" dirty="0"/>
              <a:t>po roce 1945	 </a:t>
            </a:r>
          </a:p>
          <a:p>
            <a:r>
              <a:rPr kumimoji="0" lang="cs-CZ" b="1" dirty="0"/>
              <a:t>Obor vzdělání:		</a:t>
            </a:r>
            <a:r>
              <a:rPr lang="cs-CZ" b="1" dirty="0" smtClean="0"/>
              <a:t>Masér sportovní a rekondiční (69-41-L/02)</a:t>
            </a:r>
            <a:endParaRPr kumimoji="0" lang="cs-CZ" b="1" dirty="0"/>
          </a:p>
          <a:p>
            <a:r>
              <a:rPr kumimoji="0" lang="cs-CZ" b="1" dirty="0"/>
              <a:t>			4. ročník</a:t>
            </a:r>
            <a:br>
              <a:rPr kumimoji="0" lang="cs-CZ" b="1" dirty="0"/>
            </a:br>
            <a:r>
              <a:rPr kumimoji="0" lang="cs-CZ" b="1" dirty="0"/>
              <a:t>                                            </a:t>
            </a:r>
            <a:br>
              <a:rPr kumimoji="0" lang="cs-CZ" b="1" dirty="0"/>
            </a:br>
            <a:r>
              <a:rPr kumimoji="0" lang="cs-CZ" b="1" dirty="0"/>
              <a:t>Název výukového </a:t>
            </a:r>
            <a:r>
              <a:rPr kumimoji="0" lang="cs-CZ" b="1" dirty="0" smtClean="0"/>
              <a:t>materiálu:								</a:t>
            </a:r>
            <a:r>
              <a:rPr kumimoji="0" lang="cs-CZ" b="1" dirty="0" smtClean="0"/>
              <a:t>Michal </a:t>
            </a:r>
            <a:r>
              <a:rPr kumimoji="0" lang="cs-CZ" b="1" dirty="0" err="1" smtClean="0"/>
              <a:t>Viewegh</a:t>
            </a:r>
            <a:r>
              <a:rPr kumimoji="0" lang="cs-CZ" b="1" dirty="0" smtClean="0"/>
              <a:t> – učební materiál s úkoly</a:t>
            </a:r>
            <a:r>
              <a:rPr kumimoji="0" lang="cs-CZ" b="1" dirty="0"/>
              <a:t/>
            </a:r>
            <a:br>
              <a:rPr kumimoji="0" lang="cs-CZ" b="1" dirty="0"/>
            </a:br>
            <a:endParaRPr kumimoji="0" lang="cs-CZ" b="1" dirty="0"/>
          </a:p>
          <a:p>
            <a:r>
              <a:rPr kumimoji="0" lang="cs-CZ" b="1" dirty="0"/>
              <a:t>Popis využití: 		prezentace </a:t>
            </a:r>
            <a:r>
              <a:rPr kumimoji="0" lang="cs-CZ" b="1" dirty="0" smtClean="0"/>
              <a:t>s </a:t>
            </a:r>
            <a:r>
              <a:rPr kumimoji="0" lang="cs-CZ" b="1" dirty="0"/>
              <a:t>využitím </a:t>
            </a:r>
            <a:r>
              <a:rPr kumimoji="0" lang="cs-CZ" b="1" dirty="0" err="1"/>
              <a:t>dataprojektoru</a:t>
            </a:r>
            <a:r>
              <a:rPr kumimoji="0" lang="cs-CZ" b="1" dirty="0"/>
              <a:t> a </a:t>
            </a:r>
            <a:r>
              <a:rPr kumimoji="0" lang="cs-CZ" b="1" dirty="0" smtClean="0"/>
              <a:t>				notebooku</a:t>
            </a:r>
            <a:endParaRPr kumimoji="0" lang="cs-CZ" b="1" dirty="0"/>
          </a:p>
          <a:p>
            <a:endParaRPr kumimoji="0" lang="cs-CZ" b="1" dirty="0"/>
          </a:p>
          <a:p>
            <a:r>
              <a:rPr kumimoji="0" lang="cs-CZ" b="1" dirty="0"/>
              <a:t>Čas:  </a:t>
            </a:r>
            <a:r>
              <a:rPr kumimoji="0" lang="cs-CZ" b="1" dirty="0" smtClean="0"/>
              <a:t>			</a:t>
            </a:r>
            <a:r>
              <a:rPr lang="cs-CZ" b="1" dirty="0" smtClean="0"/>
              <a:t>20</a:t>
            </a:r>
            <a:r>
              <a:rPr kumimoji="0" lang="cs-CZ" b="1" dirty="0" smtClean="0"/>
              <a:t> </a:t>
            </a:r>
            <a:r>
              <a:rPr kumimoji="0" lang="cs-CZ" b="1" dirty="0"/>
              <a:t>minut</a:t>
            </a:r>
            <a:br>
              <a:rPr kumimoji="0" lang="cs-CZ" b="1" dirty="0"/>
            </a:br>
            <a:endParaRPr kumimoji="0" lang="cs-CZ" b="1" dirty="0"/>
          </a:p>
        </p:txBody>
      </p:sp>
      <p:sp>
        <p:nvSpPr>
          <p:cNvPr id="6" name="TextovéPole 7"/>
          <p:cNvSpPr txBox="1">
            <a:spLocks noChangeArrowheads="1"/>
          </p:cNvSpPr>
          <p:nvPr/>
        </p:nvSpPr>
        <p:spPr bwMode="auto">
          <a:xfrm>
            <a:off x="4191272" y="468233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/>
              <a:t>VY_32_INOVACE_ČJM4_5660_ZEM</a:t>
            </a:r>
            <a:endParaRPr lang="cs-CZ" dirty="0"/>
          </a:p>
        </p:txBody>
      </p:sp>
      <p:pic>
        <p:nvPicPr>
          <p:cNvPr id="7" name="Obrázek 6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872" y="252631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zde musejí rodiče dělat ústupky – protože nejsou členové KSČ - otec začne hrát fotbal, pořídí si (proti nesouhlasu Kvidovy matky) fenu německého ovčáka Něhu, do rodiny se narodí syn </a:t>
            </a:r>
            <a:r>
              <a:rPr lang="cs-CZ" dirty="0" err="1" smtClean="0"/>
              <a:t>Paco</a:t>
            </a:r>
            <a:endParaRPr lang="cs-CZ" dirty="0" smtClean="0"/>
          </a:p>
          <a:p>
            <a:r>
              <a:rPr lang="cs-CZ" dirty="0" smtClean="0"/>
              <a:t>poté, co jsou přistiženi, že se kamarádí s Pavlem Kohoutem, je otec sesazen z pozice zástupce vedoucího obchodní skupiny na vrátného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otec se z toho zhroutí – straní se rodiny, zavírá se do kůlny a tam si vyrábí podomácku rakev</a:t>
            </a:r>
          </a:p>
          <a:p>
            <a:r>
              <a:rPr lang="cs-CZ" dirty="0" smtClean="0"/>
              <a:t>Kvido po domluvě s maminkou zanechává studia na vysoké škole a počne s Jaruškou (ve 20 letech) dceru, aby otce z jeho stavu dostali</a:t>
            </a:r>
          </a:p>
          <a:p>
            <a:r>
              <a:rPr lang="cs-CZ" dirty="0" smtClean="0"/>
              <a:t>jeho stav se zlepší až po listopadovém převratu v roce 1989</a:t>
            </a:r>
          </a:p>
          <a:p>
            <a:r>
              <a:rPr lang="cs-CZ" dirty="0" smtClean="0"/>
              <a:t>jazyk – v řeči vypravěče spisovný, v řeči postav nespisovný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916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300" u="sng" dirty="0" smtClean="0"/>
              <a:t>HLAVNÍ POSTAVY:</a:t>
            </a:r>
            <a:endParaRPr lang="cs-CZ" sz="2300" b="1" dirty="0" smtClean="0"/>
          </a:p>
          <a:p>
            <a:r>
              <a:rPr lang="cs-CZ" sz="2300" b="1" dirty="0" smtClean="0"/>
              <a:t>Kvido - </a:t>
            </a:r>
            <a:r>
              <a:rPr lang="cs-CZ" sz="2300" dirty="0" smtClean="0"/>
              <a:t>nadprůměrný</a:t>
            </a:r>
            <a:r>
              <a:rPr lang="cs-CZ" sz="2300" dirty="0" smtClean="0"/>
              <a:t>, inteligentní kluk, který už jako malý svými řečmi každého šokuje. Uměl číst a psát již před nástupem do školy. Má zálibu v psaní. Ve škole se zamiluje do Jarušky. </a:t>
            </a:r>
          </a:p>
          <a:p>
            <a:r>
              <a:rPr lang="cs-CZ" sz="2300" b="1" dirty="0" smtClean="0"/>
              <a:t>Jaruška - </a:t>
            </a:r>
            <a:r>
              <a:rPr lang="cs-CZ" sz="2300" dirty="0" smtClean="0"/>
              <a:t>Kvidova </a:t>
            </a:r>
            <a:r>
              <a:rPr lang="cs-CZ" sz="2300" dirty="0" smtClean="0"/>
              <a:t>nejlepší kamarádka, později dívka (v pubertě se poohlíží po přitažlivějších klucích; Kvido je zavalitý neohrabaný), jíž si Kvido později vezme za manželku. </a:t>
            </a:r>
          </a:p>
          <a:p>
            <a:r>
              <a:rPr lang="cs-CZ" sz="2300" b="1" dirty="0" smtClean="0"/>
              <a:t>Kvidův </a:t>
            </a:r>
            <a:r>
              <a:rPr lang="cs-CZ" sz="2300" b="1" dirty="0" smtClean="0"/>
              <a:t>otec - </a:t>
            </a:r>
            <a:r>
              <a:rPr lang="cs-CZ" sz="2300" dirty="0" smtClean="0"/>
              <a:t>inteligentní </a:t>
            </a:r>
            <a:r>
              <a:rPr lang="cs-CZ" sz="2300" dirty="0" smtClean="0"/>
              <a:t>člověk (inženýr ekonomie, červený diplom, státnice z němčiny a angličtiny). Pochází z chudé pražské rodiny. Odmítá vstoupit do strany. "Zblázní se" z režimu. </a:t>
            </a:r>
          </a:p>
          <a:p>
            <a:r>
              <a:rPr lang="cs-CZ" sz="2300" b="1" dirty="0" smtClean="0"/>
              <a:t>Kvidova </a:t>
            </a:r>
            <a:r>
              <a:rPr lang="cs-CZ" sz="2300" b="1" dirty="0" smtClean="0"/>
              <a:t>matka - </a:t>
            </a:r>
            <a:r>
              <a:rPr lang="cs-CZ" sz="2300" dirty="0" smtClean="0"/>
              <a:t>právnička</a:t>
            </a:r>
            <a:r>
              <a:rPr lang="cs-CZ" sz="2300" dirty="0" smtClean="0"/>
              <a:t>, divadelní herečka. Má strach ze psů. </a:t>
            </a:r>
          </a:p>
          <a:p>
            <a:r>
              <a:rPr lang="cs-CZ" sz="2300" b="1" dirty="0" err="1" smtClean="0"/>
              <a:t>Paco</a:t>
            </a:r>
            <a:r>
              <a:rPr lang="cs-CZ" sz="2300" b="1" dirty="0" smtClean="0"/>
              <a:t> - </a:t>
            </a:r>
            <a:r>
              <a:rPr lang="cs-CZ" sz="2300" dirty="0" smtClean="0"/>
              <a:t>Kvidův </a:t>
            </a:r>
            <a:r>
              <a:rPr lang="cs-CZ" sz="2300" dirty="0" smtClean="0"/>
              <a:t>bratr, ve škole je průměrný. Opak Kvida.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300" u="sng" dirty="0" smtClean="0"/>
              <a:t>VEDLEJŠÍ POSTAVY:</a:t>
            </a:r>
            <a:r>
              <a:rPr lang="cs-CZ" sz="3300" dirty="0" smtClean="0"/>
              <a:t> </a:t>
            </a:r>
          </a:p>
          <a:p>
            <a:r>
              <a:rPr lang="cs-CZ" sz="3300" b="1" dirty="0" smtClean="0"/>
              <a:t>ing. </a:t>
            </a:r>
            <a:r>
              <a:rPr lang="cs-CZ" sz="3300" b="1" dirty="0" err="1" smtClean="0"/>
              <a:t>Zvára</a:t>
            </a:r>
            <a:r>
              <a:rPr lang="cs-CZ" sz="3300" b="1" dirty="0" smtClean="0"/>
              <a:t> - </a:t>
            </a:r>
            <a:r>
              <a:rPr lang="cs-CZ" sz="3300" dirty="0" smtClean="0"/>
              <a:t>nejlepší kamarád Kvidova otce. Není dobrý jako otec. Vstoupí do strany a je otcův nadřízený. </a:t>
            </a:r>
          </a:p>
          <a:p>
            <a:r>
              <a:rPr lang="cs-CZ" sz="3300" b="1" dirty="0" smtClean="0"/>
              <a:t>babička Líba - </a:t>
            </a:r>
            <a:r>
              <a:rPr lang="cs-CZ" sz="3300" dirty="0" smtClean="0"/>
              <a:t>matka Kvidova otce, manželka dědy Josefa. Posedlá zdravím, nekupuje maso, vaří levně, aby ušetřila na cestování. </a:t>
            </a:r>
          </a:p>
          <a:p>
            <a:r>
              <a:rPr lang="cs-CZ" sz="3300" b="1" dirty="0" smtClean="0"/>
              <a:t>prarodiče Věra a Jiří</a:t>
            </a:r>
            <a:r>
              <a:rPr lang="cs-CZ" sz="3300" dirty="0" smtClean="0"/>
              <a:t> (rodiče matky) </a:t>
            </a:r>
          </a:p>
          <a:p>
            <a:r>
              <a:rPr lang="cs-CZ" sz="3300" b="1" dirty="0" smtClean="0"/>
              <a:t>Zita</a:t>
            </a:r>
            <a:r>
              <a:rPr lang="cs-CZ" sz="3300" dirty="0" smtClean="0"/>
              <a:t> - rodinná známá, matčina gynekoložka. Za totality pracuje v kině. </a:t>
            </a:r>
          </a:p>
          <a:p>
            <a:r>
              <a:rPr lang="cs-CZ" sz="3300" b="1" dirty="0" smtClean="0"/>
              <a:t>Šperk - </a:t>
            </a:r>
            <a:r>
              <a:rPr lang="cs-CZ" sz="3300" dirty="0" smtClean="0"/>
              <a:t>ředitel skláren, kde pracují Kvidovi rodiče. Velký komunista. </a:t>
            </a:r>
          </a:p>
          <a:p>
            <a:r>
              <a:rPr lang="cs-CZ" sz="3300" b="1" dirty="0" smtClean="0"/>
              <a:t>Kohout - </a:t>
            </a:r>
            <a:r>
              <a:rPr lang="cs-CZ" sz="3300" dirty="0" smtClean="0"/>
              <a:t>autor divadelních her, ve kterých účinkovala Kvidova matka. Chartista.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dirty="0" smtClean="0"/>
              <a:t>v knize se objevuje humor, nadsázka, jsou tu zvýrazněny a zesměšněny prvky komunistického režimu </a:t>
            </a:r>
          </a:p>
          <a:p>
            <a:r>
              <a:rPr lang="cs-CZ" sz="3500" dirty="0" smtClean="0"/>
              <a:t>rychlý spád děje, některé kapitoly </a:t>
            </a:r>
          </a:p>
          <a:p>
            <a:pPr>
              <a:buNone/>
            </a:pPr>
            <a:r>
              <a:rPr lang="cs-CZ" sz="3500" dirty="0" smtClean="0"/>
              <a:t>	jsou jako divadelní scénář = </a:t>
            </a:r>
          </a:p>
          <a:p>
            <a:pPr>
              <a:buNone/>
            </a:pPr>
            <a:r>
              <a:rPr lang="cs-CZ" sz="3500" dirty="0" smtClean="0"/>
              <a:t>	originalita</a:t>
            </a:r>
          </a:p>
          <a:p>
            <a:r>
              <a:rPr lang="cs-CZ" sz="3500" dirty="0" smtClean="0"/>
              <a:t> psáno formou deníku z pohledu </a:t>
            </a:r>
          </a:p>
          <a:p>
            <a:pPr>
              <a:buNone/>
            </a:pPr>
            <a:r>
              <a:rPr lang="cs-CZ" sz="3500" dirty="0" smtClean="0"/>
              <a:t>	Kvida (občas má podobu scénáře, </a:t>
            </a:r>
          </a:p>
          <a:p>
            <a:pPr>
              <a:buNone/>
            </a:pPr>
            <a:r>
              <a:rPr lang="cs-CZ" sz="3500" dirty="0" smtClean="0"/>
              <a:t>	scénické poznámky)</a:t>
            </a:r>
          </a:p>
          <a:p>
            <a:r>
              <a:rPr lang="cs-CZ" sz="3500" dirty="0" smtClean="0"/>
              <a:t>Kvidova kniha se měla jmenovat </a:t>
            </a:r>
          </a:p>
          <a:p>
            <a:pPr>
              <a:buNone/>
            </a:pPr>
            <a:r>
              <a:rPr lang="cs-CZ" sz="3500" dirty="0" smtClean="0"/>
              <a:t>	Případ dvanáctého patra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5" name="Obrázek 4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2636912"/>
            <a:ext cx="2203445" cy="324036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308304" y="59492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4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pic>
        <p:nvPicPr>
          <p:cNvPr id="4" name="Zástupný symbol pro obsah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3083983" cy="4625975"/>
          </a:xfrm>
        </p:spPr>
      </p:pic>
      <p:pic>
        <p:nvPicPr>
          <p:cNvPr id="5" name="Obrázek 4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708920"/>
            <a:ext cx="3810000" cy="21431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635896" y="17728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5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486916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6 – </a:t>
            </a:r>
            <a:r>
              <a:rPr lang="cs-CZ" dirty="0" err="1" smtClean="0"/>
              <a:t>Vieweghův</a:t>
            </a:r>
            <a:r>
              <a:rPr lang="cs-CZ" dirty="0" smtClean="0"/>
              <a:t> dům na Sázavě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pic>
        <p:nvPicPr>
          <p:cNvPr id="4" name="Zástupný symbol pro obsah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3" y="1556793"/>
            <a:ext cx="4320479" cy="3018934"/>
          </a:xfrm>
        </p:spPr>
      </p:pic>
      <p:pic>
        <p:nvPicPr>
          <p:cNvPr id="5" name="Obrázek 4" descr="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41912" y="3768848"/>
            <a:ext cx="4602088" cy="308915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79512" y="46531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7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08304" y="33569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8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822161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cs-CZ" sz="5500" b="1" dirty="0" smtClean="0"/>
              <a:t>TEST - VYBERTE KE KAŽDÉMU TVRZENÍ, </a:t>
            </a:r>
          </a:p>
          <a:p>
            <a:pPr algn="ctr">
              <a:buNone/>
            </a:pPr>
            <a:r>
              <a:rPr lang="cs-CZ" sz="5500" b="1" dirty="0" smtClean="0"/>
              <a:t>ZDA JE PRAVDIVÉ, ČI NIKOLIV:</a:t>
            </a:r>
          </a:p>
          <a:p>
            <a:pPr>
              <a:buNone/>
            </a:pPr>
            <a:endParaRPr lang="cs-CZ" dirty="0" smtClean="0"/>
          </a:p>
          <a:p>
            <a:pPr marL="633222" lvl="0" indent="-514350">
              <a:spcAft>
                <a:spcPts val="600"/>
              </a:spcAft>
              <a:buNone/>
            </a:pPr>
            <a:r>
              <a:rPr lang="cs-CZ" sz="6300" dirty="0" smtClean="0"/>
              <a:t>1. Kniha končí převratem v roce 1989. 			ANO – NE</a:t>
            </a:r>
          </a:p>
          <a:p>
            <a:pPr marL="633222" lvl="0" indent="-514350">
              <a:spcAft>
                <a:spcPts val="600"/>
              </a:spcAft>
              <a:buNone/>
            </a:pPr>
            <a:r>
              <a:rPr lang="cs-CZ" sz="6300" dirty="0" smtClean="0"/>
              <a:t>2. Vypravěčem </a:t>
            </a:r>
            <a:r>
              <a:rPr lang="cs-CZ" sz="6300" dirty="0" smtClean="0"/>
              <a:t>příběhu je postava jménem </a:t>
            </a:r>
            <a:r>
              <a:rPr lang="cs-CZ" sz="6300" dirty="0" smtClean="0"/>
              <a:t>Kvido.	ANO </a:t>
            </a:r>
            <a:r>
              <a:rPr lang="cs-CZ" sz="6300" dirty="0" smtClean="0"/>
              <a:t>– NE</a:t>
            </a:r>
          </a:p>
          <a:p>
            <a:pPr marL="633222" lvl="0" indent="-514350">
              <a:spcAft>
                <a:spcPts val="600"/>
              </a:spcAft>
              <a:buNone/>
            </a:pPr>
            <a:r>
              <a:rPr lang="cs-CZ" sz="6300" dirty="0" smtClean="0"/>
              <a:t>3. Hlavní </a:t>
            </a:r>
            <a:r>
              <a:rPr lang="cs-CZ" sz="6300" dirty="0" smtClean="0"/>
              <a:t>postava je autorovým alter-egem.	</a:t>
            </a:r>
            <a:r>
              <a:rPr lang="cs-CZ" sz="6300" dirty="0" smtClean="0"/>
              <a:t>	ANO </a:t>
            </a:r>
            <a:r>
              <a:rPr lang="cs-CZ" sz="6300" dirty="0" smtClean="0"/>
              <a:t>– NE</a:t>
            </a:r>
          </a:p>
          <a:p>
            <a:pPr marL="633222" lvl="0" indent="-514350">
              <a:spcAft>
                <a:spcPts val="600"/>
              </a:spcAft>
              <a:buNone/>
            </a:pPr>
            <a:r>
              <a:rPr lang="cs-CZ" sz="6300" dirty="0" smtClean="0"/>
              <a:t>4. Báječnými </a:t>
            </a:r>
            <a:r>
              <a:rPr lang="cs-CZ" sz="6300" dirty="0" smtClean="0"/>
              <a:t>léty myslí </a:t>
            </a:r>
            <a:r>
              <a:rPr lang="cs-CZ" sz="6300" dirty="0" err="1" smtClean="0"/>
              <a:t>Viewegh</a:t>
            </a:r>
            <a:r>
              <a:rPr lang="cs-CZ" sz="6300" dirty="0" smtClean="0"/>
              <a:t> dobu </a:t>
            </a:r>
            <a:r>
              <a:rPr lang="cs-CZ" sz="6300" dirty="0" smtClean="0"/>
              <a:t>normalizace.	ANO </a:t>
            </a:r>
            <a:r>
              <a:rPr lang="cs-CZ" sz="6300" dirty="0" smtClean="0"/>
              <a:t>– NE</a:t>
            </a:r>
          </a:p>
          <a:p>
            <a:pPr marL="633222" lvl="0" indent="-514350">
              <a:spcAft>
                <a:spcPts val="600"/>
              </a:spcAft>
              <a:buNone/>
            </a:pPr>
            <a:r>
              <a:rPr lang="cs-CZ" sz="6300" dirty="0" smtClean="0"/>
              <a:t>5. Kniha </a:t>
            </a:r>
            <a:r>
              <a:rPr lang="cs-CZ" sz="6300" dirty="0" smtClean="0"/>
              <a:t>je román.					</a:t>
            </a:r>
            <a:r>
              <a:rPr lang="cs-CZ" sz="6300" dirty="0" smtClean="0"/>
              <a:t>	ANO </a:t>
            </a:r>
            <a:r>
              <a:rPr lang="cs-CZ" sz="6300" dirty="0" smtClean="0"/>
              <a:t>– NE</a:t>
            </a:r>
          </a:p>
          <a:p>
            <a:pPr marL="633222" lvl="0" indent="-514350">
              <a:spcAft>
                <a:spcPts val="600"/>
              </a:spcAft>
              <a:buNone/>
            </a:pPr>
            <a:r>
              <a:rPr lang="cs-CZ" sz="6300" dirty="0" smtClean="0"/>
              <a:t>6. Kniha </a:t>
            </a:r>
            <a:r>
              <a:rPr lang="cs-CZ" sz="6300" dirty="0" smtClean="0"/>
              <a:t>byla oceněna prestižní cenou </a:t>
            </a:r>
            <a:r>
              <a:rPr lang="cs-CZ" sz="6300" dirty="0" smtClean="0"/>
              <a:t>Jiřího </a:t>
            </a:r>
            <a:r>
              <a:rPr lang="cs-CZ" sz="6300" dirty="0" err="1" smtClean="0"/>
              <a:t>Ortena</a:t>
            </a:r>
            <a:r>
              <a:rPr lang="cs-CZ" sz="6300" dirty="0" smtClean="0"/>
              <a:t>.	ANO </a:t>
            </a:r>
            <a:r>
              <a:rPr lang="cs-CZ" sz="6300" dirty="0" smtClean="0"/>
              <a:t>– NE</a:t>
            </a:r>
          </a:p>
          <a:p>
            <a:pPr marL="633222" lvl="0" indent="-514350">
              <a:spcAft>
                <a:spcPts val="600"/>
              </a:spcAft>
              <a:buNone/>
            </a:pPr>
            <a:r>
              <a:rPr lang="cs-CZ" sz="6300" dirty="0" smtClean="0"/>
              <a:t>7. Filmové zpracování věrně kopíruje knihu.		ANO – NE</a:t>
            </a:r>
          </a:p>
          <a:p>
            <a:pPr marL="633222" lvl="0" indent="-514350">
              <a:spcAft>
                <a:spcPts val="600"/>
              </a:spcAft>
              <a:buNone/>
            </a:pPr>
            <a:r>
              <a:rPr lang="cs-CZ" sz="6300" dirty="0" smtClean="0"/>
              <a:t>8. Otec </a:t>
            </a:r>
            <a:r>
              <a:rPr lang="cs-CZ" sz="6300" dirty="0" smtClean="0"/>
              <a:t>hlavního hrdiny pracuje mj. jako vrátný.	</a:t>
            </a:r>
            <a:r>
              <a:rPr lang="cs-CZ" sz="6300" dirty="0" smtClean="0"/>
              <a:t>	ANO </a:t>
            </a:r>
            <a:r>
              <a:rPr lang="cs-CZ" sz="6300" dirty="0" smtClean="0"/>
              <a:t>– NE</a:t>
            </a:r>
          </a:p>
          <a:p>
            <a:pPr marL="633222" lvl="0" indent="-514350">
              <a:spcAft>
                <a:spcPts val="600"/>
              </a:spcAft>
              <a:buNone/>
            </a:pPr>
            <a:r>
              <a:rPr lang="cs-CZ" sz="6300" dirty="0" smtClean="0"/>
              <a:t>9. Děj </a:t>
            </a:r>
            <a:r>
              <a:rPr lang="cs-CZ" sz="6300" dirty="0" smtClean="0"/>
              <a:t>knihy se odehrává ve dvou městech.	</a:t>
            </a:r>
            <a:r>
              <a:rPr lang="cs-CZ" sz="6300" dirty="0" smtClean="0"/>
              <a:t>	ANO </a:t>
            </a:r>
            <a:r>
              <a:rPr lang="cs-CZ" sz="6300" dirty="0" smtClean="0"/>
              <a:t>– NE</a:t>
            </a:r>
          </a:p>
          <a:p>
            <a:pPr marL="633222" lvl="0" indent="-514350">
              <a:spcAft>
                <a:spcPts val="600"/>
              </a:spcAft>
              <a:buNone/>
            </a:pPr>
            <a:r>
              <a:rPr lang="cs-CZ" sz="6300" dirty="0" smtClean="0"/>
              <a:t>10. Babička </a:t>
            </a:r>
            <a:r>
              <a:rPr lang="cs-CZ" sz="6300" dirty="0" smtClean="0"/>
              <a:t>hlavního hrdiny je vegetariánka.	</a:t>
            </a:r>
            <a:r>
              <a:rPr lang="cs-CZ" sz="6300" dirty="0" smtClean="0"/>
              <a:t>	ANO </a:t>
            </a:r>
            <a:r>
              <a:rPr lang="cs-CZ" sz="6300" dirty="0" smtClean="0"/>
              <a:t>– </a:t>
            </a:r>
            <a:r>
              <a:rPr lang="cs-CZ" sz="6300" dirty="0" smtClean="0"/>
              <a:t>NE</a:t>
            </a:r>
            <a:endParaRPr lang="cs-CZ" sz="63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ceskatelevize.cz</a:t>
            </a:r>
            <a:r>
              <a:rPr lang="cs-CZ" dirty="0" smtClean="0"/>
              <a:t>/porady/10169663406-</a:t>
            </a:r>
            <a:r>
              <a:rPr lang="cs-CZ" dirty="0" err="1" smtClean="0"/>
              <a:t>ctenarsky</a:t>
            </a:r>
            <a:r>
              <a:rPr lang="cs-CZ" dirty="0" smtClean="0"/>
              <a:t>-</a:t>
            </a:r>
            <a:r>
              <a:rPr lang="cs-CZ" dirty="0" err="1" smtClean="0"/>
              <a:t>denik</a:t>
            </a:r>
            <a:r>
              <a:rPr lang="cs-CZ" dirty="0" smtClean="0"/>
              <a:t>/308292320020019-</a:t>
            </a:r>
            <a:r>
              <a:rPr lang="cs-CZ" dirty="0" err="1" smtClean="0"/>
              <a:t>ctenarsky</a:t>
            </a:r>
            <a:r>
              <a:rPr lang="cs-CZ" dirty="0" smtClean="0"/>
              <a:t>-</a:t>
            </a:r>
            <a:r>
              <a:rPr lang="cs-CZ" dirty="0" err="1" smtClean="0"/>
              <a:t>denik</a:t>
            </a:r>
            <a:r>
              <a:rPr lang="cs-CZ" dirty="0" smtClean="0"/>
              <a:t>-</a:t>
            </a:r>
            <a:r>
              <a:rPr lang="cs-CZ" dirty="0" err="1" smtClean="0"/>
              <a:t>michal</a:t>
            </a:r>
            <a:r>
              <a:rPr lang="cs-CZ" dirty="0" smtClean="0"/>
              <a:t>-</a:t>
            </a:r>
            <a:r>
              <a:rPr lang="cs-CZ" dirty="0" err="1" smtClean="0"/>
              <a:t>viewegh</a:t>
            </a:r>
            <a:r>
              <a:rPr lang="cs-CZ" dirty="0" smtClean="0"/>
              <a:t>-</a:t>
            </a:r>
            <a:r>
              <a:rPr lang="cs-CZ" dirty="0" err="1" smtClean="0"/>
              <a:t>bajecna</a:t>
            </a:r>
            <a:r>
              <a:rPr lang="cs-CZ" dirty="0" smtClean="0"/>
              <a:t>-</a:t>
            </a:r>
            <a:r>
              <a:rPr lang="cs-CZ" dirty="0" err="1" smtClean="0"/>
              <a:t>leta</a:t>
            </a:r>
            <a:r>
              <a:rPr lang="cs-CZ" dirty="0" smtClean="0"/>
              <a:t>-pod-psa/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viewegh.cz</a:t>
            </a:r>
            <a:r>
              <a:rPr lang="cs-CZ" dirty="0" smtClean="0"/>
              <a:t>/filmy.</a:t>
            </a:r>
            <a:r>
              <a:rPr lang="cs-CZ" dirty="0" err="1" smtClean="0"/>
              <a:t>php</a:t>
            </a:r>
            <a:endParaRPr lang="cs-CZ" dirty="0" smtClean="0"/>
          </a:p>
          <a:p>
            <a:r>
              <a:rPr lang="cs-CZ" dirty="0" smtClean="0"/>
              <a:t>http://cs.wikipedia.org/wiki/Michal_Viewegh</a:t>
            </a:r>
          </a:p>
          <a:p>
            <a:r>
              <a:rPr lang="cs-CZ" dirty="0" smtClean="0"/>
              <a:t>http</a:t>
            </a:r>
            <a:r>
              <a:rPr lang="cs-CZ" dirty="0" smtClean="0"/>
              <a:t>://www.</a:t>
            </a:r>
            <a:r>
              <a:rPr lang="cs-CZ" dirty="0" err="1" smtClean="0"/>
              <a:t>cesky</a:t>
            </a:r>
            <a:r>
              <a:rPr lang="cs-CZ" dirty="0" smtClean="0"/>
              <a:t>-jazyk.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ctenarsky</a:t>
            </a:r>
            <a:r>
              <a:rPr lang="cs-CZ" dirty="0" smtClean="0"/>
              <a:t>-</a:t>
            </a:r>
            <a:r>
              <a:rPr lang="cs-CZ" dirty="0" err="1" smtClean="0"/>
              <a:t>denik</a:t>
            </a:r>
            <a:r>
              <a:rPr lang="cs-CZ" dirty="0" smtClean="0"/>
              <a:t>/</a:t>
            </a:r>
            <a:r>
              <a:rPr lang="cs-CZ" dirty="0" err="1" smtClean="0"/>
              <a:t>michal</a:t>
            </a:r>
            <a:r>
              <a:rPr lang="cs-CZ" dirty="0" smtClean="0"/>
              <a:t>-</a:t>
            </a:r>
            <a:r>
              <a:rPr lang="cs-CZ" dirty="0" err="1" smtClean="0"/>
              <a:t>viewegh</a:t>
            </a:r>
            <a:r>
              <a:rPr lang="cs-CZ" dirty="0" smtClean="0"/>
              <a:t>/</a:t>
            </a:r>
            <a:r>
              <a:rPr lang="cs-CZ" dirty="0" err="1" smtClean="0"/>
              <a:t>bajecna</a:t>
            </a:r>
            <a:r>
              <a:rPr lang="cs-CZ" dirty="0" smtClean="0"/>
              <a:t>-</a:t>
            </a:r>
            <a:r>
              <a:rPr lang="cs-CZ" dirty="0" err="1" smtClean="0"/>
              <a:t>leta</a:t>
            </a:r>
            <a:r>
              <a:rPr lang="cs-CZ" dirty="0" smtClean="0"/>
              <a:t>-pod-psa.</a:t>
            </a:r>
            <a:r>
              <a:rPr lang="cs-CZ" dirty="0" err="1" smtClean="0"/>
              <a:t>html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cesky</a:t>
            </a:r>
            <a:r>
              <a:rPr lang="cs-CZ" dirty="0" smtClean="0"/>
              <a:t>-jazyk.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ctenarsky</a:t>
            </a:r>
            <a:r>
              <a:rPr lang="cs-CZ" dirty="0" smtClean="0"/>
              <a:t>-</a:t>
            </a:r>
            <a:r>
              <a:rPr lang="cs-CZ" dirty="0" err="1" smtClean="0"/>
              <a:t>denik</a:t>
            </a:r>
            <a:r>
              <a:rPr lang="cs-CZ" dirty="0" smtClean="0"/>
              <a:t>/</a:t>
            </a:r>
            <a:r>
              <a:rPr lang="cs-CZ" dirty="0" err="1" smtClean="0"/>
              <a:t>michal</a:t>
            </a:r>
            <a:r>
              <a:rPr lang="cs-CZ" dirty="0" smtClean="0"/>
              <a:t>-</a:t>
            </a:r>
            <a:r>
              <a:rPr lang="cs-CZ" dirty="0" err="1" smtClean="0"/>
              <a:t>viewegh</a:t>
            </a:r>
            <a:r>
              <a:rPr lang="cs-CZ" dirty="0" smtClean="0"/>
              <a:t>/</a:t>
            </a:r>
            <a:r>
              <a:rPr lang="cs-CZ" dirty="0" err="1" smtClean="0"/>
              <a:t>bajecna</a:t>
            </a:r>
            <a:r>
              <a:rPr lang="cs-CZ" dirty="0" smtClean="0"/>
              <a:t>-</a:t>
            </a:r>
            <a:r>
              <a:rPr lang="cs-CZ" dirty="0" err="1" smtClean="0"/>
              <a:t>leta</a:t>
            </a:r>
            <a:r>
              <a:rPr lang="cs-CZ" dirty="0" smtClean="0"/>
              <a:t>-pod-psa-11.html</a:t>
            </a:r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</a:t>
            </a:r>
          </a:p>
          <a:p>
            <a:r>
              <a:rPr lang="cs-CZ" dirty="0" smtClean="0"/>
              <a:t>NOVÁKOVÁ, D.: </a:t>
            </a:r>
            <a:r>
              <a:rPr lang="cs-CZ" i="1" dirty="0" smtClean="0"/>
              <a:t>Literární </a:t>
            </a:r>
            <a:r>
              <a:rPr lang="cs-CZ" i="1" dirty="0" smtClean="0"/>
              <a:t>obsahy (nejen) pro </a:t>
            </a:r>
            <a:r>
              <a:rPr lang="cs-CZ" i="1" dirty="0" smtClean="0"/>
              <a:t>maturanty. </a:t>
            </a:r>
            <a:r>
              <a:rPr lang="cs-CZ" dirty="0" err="1" smtClean="0"/>
              <a:t>Regia</a:t>
            </a:r>
            <a:r>
              <a:rPr lang="cs-CZ" dirty="0" smtClean="0"/>
              <a:t> Praha 1998.</a:t>
            </a:r>
          </a:p>
          <a:p>
            <a:endParaRPr lang="cs-CZ" dirty="0" smtClean="0"/>
          </a:p>
          <a:p>
            <a:r>
              <a:rPr lang="cs-CZ" b="1" dirty="0" smtClean="0"/>
              <a:t>OBRÁZKY [cit. 02.04.2013</a:t>
            </a:r>
            <a:r>
              <a:rPr lang="cs-CZ" b="1" dirty="0" smtClean="0"/>
              <a:t>]: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obr. 1 – http://www.novinky.</a:t>
            </a:r>
            <a:r>
              <a:rPr lang="cs-CZ" dirty="0" err="1" smtClean="0"/>
              <a:t>cz</a:t>
            </a:r>
            <a:r>
              <a:rPr lang="cs-CZ" dirty="0" smtClean="0"/>
              <a:t>/zena/styl/263827-</a:t>
            </a:r>
            <a:r>
              <a:rPr lang="cs-CZ" dirty="0" err="1" smtClean="0"/>
              <a:t>michal</a:t>
            </a:r>
            <a:r>
              <a:rPr lang="cs-CZ" dirty="0" smtClean="0"/>
              <a:t>-</a:t>
            </a:r>
            <a:r>
              <a:rPr lang="cs-CZ" dirty="0" err="1" smtClean="0"/>
              <a:t>viewegh</a:t>
            </a:r>
            <a:r>
              <a:rPr lang="cs-CZ" dirty="0" smtClean="0"/>
              <a:t>-</a:t>
            </a:r>
            <a:r>
              <a:rPr lang="cs-CZ" dirty="0" err="1" smtClean="0"/>
              <a:t>psani</a:t>
            </a:r>
            <a:r>
              <a:rPr lang="cs-CZ" dirty="0" smtClean="0"/>
              <a:t>-</a:t>
            </a:r>
            <a:r>
              <a:rPr lang="cs-CZ" dirty="0" err="1" smtClean="0"/>
              <a:t>neni</a:t>
            </a:r>
            <a:r>
              <a:rPr lang="cs-CZ" dirty="0" smtClean="0"/>
              <a:t>-</a:t>
            </a:r>
            <a:r>
              <a:rPr lang="cs-CZ" dirty="0" err="1" smtClean="0"/>
              <a:t>tajny</a:t>
            </a:r>
            <a:r>
              <a:rPr lang="cs-CZ" dirty="0" smtClean="0"/>
              <a:t>-recept-na-becherovku.</a:t>
            </a:r>
            <a:r>
              <a:rPr lang="cs-CZ" dirty="0" err="1" smtClean="0"/>
              <a:t>html</a:t>
            </a:r>
            <a:endParaRPr lang="cs-CZ" dirty="0" smtClean="0"/>
          </a:p>
          <a:p>
            <a:r>
              <a:rPr lang="cs-CZ" dirty="0" smtClean="0"/>
              <a:t>obr. 2 – http://www.novinky.</a:t>
            </a:r>
            <a:r>
              <a:rPr lang="cs-CZ" dirty="0" err="1" smtClean="0"/>
              <a:t>cz</a:t>
            </a:r>
            <a:r>
              <a:rPr lang="cs-CZ" dirty="0" smtClean="0"/>
              <a:t>/zena/styl/263827-</a:t>
            </a:r>
            <a:r>
              <a:rPr lang="cs-CZ" dirty="0" err="1" smtClean="0"/>
              <a:t>michal</a:t>
            </a:r>
            <a:r>
              <a:rPr lang="cs-CZ" dirty="0" smtClean="0"/>
              <a:t>-</a:t>
            </a:r>
            <a:r>
              <a:rPr lang="cs-CZ" dirty="0" err="1" smtClean="0"/>
              <a:t>viewegh</a:t>
            </a:r>
            <a:r>
              <a:rPr lang="cs-CZ" dirty="0" smtClean="0"/>
              <a:t>-</a:t>
            </a:r>
            <a:r>
              <a:rPr lang="cs-CZ" dirty="0" err="1" smtClean="0"/>
              <a:t>psani</a:t>
            </a:r>
            <a:r>
              <a:rPr lang="cs-CZ" dirty="0" smtClean="0"/>
              <a:t>-</a:t>
            </a:r>
            <a:r>
              <a:rPr lang="cs-CZ" dirty="0" err="1" smtClean="0"/>
              <a:t>neni</a:t>
            </a:r>
            <a:r>
              <a:rPr lang="cs-CZ" dirty="0" smtClean="0"/>
              <a:t>-</a:t>
            </a:r>
            <a:r>
              <a:rPr lang="cs-CZ" dirty="0" err="1" smtClean="0"/>
              <a:t>tajny</a:t>
            </a:r>
            <a:r>
              <a:rPr lang="cs-CZ" dirty="0" smtClean="0"/>
              <a:t>-recept-na-becherovku.</a:t>
            </a:r>
            <a:r>
              <a:rPr lang="cs-CZ" dirty="0" err="1" smtClean="0"/>
              <a:t>html</a:t>
            </a:r>
            <a:endParaRPr lang="cs-CZ" dirty="0" smtClean="0"/>
          </a:p>
          <a:p>
            <a:r>
              <a:rPr lang="cs-CZ" dirty="0" smtClean="0"/>
              <a:t>obr. 3 – http://www.novinky.</a:t>
            </a:r>
            <a:r>
              <a:rPr lang="cs-CZ" dirty="0" err="1" smtClean="0"/>
              <a:t>cz</a:t>
            </a:r>
            <a:r>
              <a:rPr lang="cs-CZ" dirty="0" smtClean="0"/>
              <a:t>/kultura/144785-italsky-</a:t>
            </a:r>
            <a:r>
              <a:rPr lang="cs-CZ" dirty="0" err="1" smtClean="0"/>
              <a:t>reziser</a:t>
            </a:r>
            <a:r>
              <a:rPr lang="cs-CZ" dirty="0" smtClean="0"/>
              <a:t>-</a:t>
            </a:r>
            <a:r>
              <a:rPr lang="cs-CZ" dirty="0" err="1" smtClean="0"/>
              <a:t>faenza</a:t>
            </a:r>
            <a:r>
              <a:rPr lang="cs-CZ" dirty="0" smtClean="0"/>
              <a:t>-</a:t>
            </a:r>
            <a:r>
              <a:rPr lang="cs-CZ" dirty="0" err="1" smtClean="0"/>
              <a:t>toci</a:t>
            </a:r>
            <a:r>
              <a:rPr lang="cs-CZ" dirty="0" smtClean="0"/>
              <a:t>-</a:t>
            </a:r>
            <a:r>
              <a:rPr lang="cs-CZ" dirty="0" err="1" smtClean="0"/>
              <a:t>viewegha.html</a:t>
            </a:r>
            <a:endParaRPr lang="cs-CZ" dirty="0" smtClean="0"/>
          </a:p>
          <a:p>
            <a:r>
              <a:rPr lang="cs-CZ" dirty="0" smtClean="0"/>
              <a:t>obr. 4 – http://</a:t>
            </a:r>
            <a:r>
              <a:rPr lang="cs-CZ" dirty="0" smtClean="0"/>
              <a:t>www.</a:t>
            </a:r>
            <a:r>
              <a:rPr lang="cs-CZ" dirty="0" err="1" smtClean="0"/>
              <a:t>kinobox.cz</a:t>
            </a:r>
            <a:r>
              <a:rPr lang="cs-CZ" dirty="0" smtClean="0"/>
              <a:t>/film/3469-</a:t>
            </a:r>
            <a:r>
              <a:rPr lang="cs-CZ" dirty="0" err="1" smtClean="0"/>
              <a:t>bajecna</a:t>
            </a:r>
            <a:r>
              <a:rPr lang="cs-CZ" dirty="0" smtClean="0"/>
              <a:t>-</a:t>
            </a:r>
            <a:r>
              <a:rPr lang="cs-CZ" dirty="0" err="1" smtClean="0"/>
              <a:t>leta</a:t>
            </a:r>
            <a:r>
              <a:rPr lang="cs-CZ" dirty="0" smtClean="0"/>
              <a:t>-pod-psa</a:t>
            </a:r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OBRÁZKY [cit. </a:t>
            </a:r>
            <a:r>
              <a:rPr lang="cs-CZ" b="1" smtClean="0"/>
              <a:t>02.04.2013]: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obr. 5 – </a:t>
            </a:r>
            <a:r>
              <a:rPr lang="cs-CZ" dirty="0" smtClean="0"/>
              <a:t>http://www.novinky.</a:t>
            </a:r>
            <a:r>
              <a:rPr lang="cs-CZ" dirty="0" err="1" smtClean="0"/>
              <a:t>cz</a:t>
            </a:r>
            <a:r>
              <a:rPr lang="cs-CZ" dirty="0" smtClean="0"/>
              <a:t>/zena/styl/234179-</a:t>
            </a:r>
            <a:r>
              <a:rPr lang="cs-CZ" dirty="0" err="1" smtClean="0"/>
              <a:t>viewegh</a:t>
            </a:r>
            <a:r>
              <a:rPr lang="cs-CZ" dirty="0" smtClean="0"/>
              <a:t>-</a:t>
            </a:r>
            <a:r>
              <a:rPr lang="cs-CZ" dirty="0" err="1" smtClean="0"/>
              <a:t>stasova</a:t>
            </a:r>
            <a:r>
              <a:rPr lang="cs-CZ" dirty="0" smtClean="0"/>
              <a:t>-</a:t>
            </a:r>
            <a:r>
              <a:rPr lang="cs-CZ" dirty="0" err="1" smtClean="0"/>
              <a:t>vacek</a:t>
            </a:r>
            <a:r>
              <a:rPr lang="cs-CZ" dirty="0" smtClean="0"/>
              <a:t>-</a:t>
            </a:r>
            <a:r>
              <a:rPr lang="cs-CZ" dirty="0" err="1" smtClean="0"/>
              <a:t>sverak</a:t>
            </a:r>
            <a:r>
              <a:rPr lang="cs-CZ" dirty="0" smtClean="0"/>
              <a:t>-</a:t>
            </a:r>
            <a:r>
              <a:rPr lang="cs-CZ" dirty="0" err="1" smtClean="0"/>
              <a:t>proc</a:t>
            </a:r>
            <a:r>
              <a:rPr lang="cs-CZ" dirty="0" smtClean="0"/>
              <a:t>-propadli-ekologii.</a:t>
            </a:r>
            <a:r>
              <a:rPr lang="cs-CZ" dirty="0" err="1" smtClean="0"/>
              <a:t>html</a:t>
            </a:r>
            <a:endParaRPr lang="cs-CZ" dirty="0" smtClean="0"/>
          </a:p>
          <a:p>
            <a:r>
              <a:rPr lang="cs-CZ" dirty="0" smtClean="0"/>
              <a:t>obr. 6 – </a:t>
            </a:r>
            <a:r>
              <a:rPr lang="cs-CZ" dirty="0" smtClean="0"/>
              <a:t>http://</a:t>
            </a:r>
            <a:r>
              <a:rPr lang="cs-CZ" dirty="0" smtClean="0"/>
              <a:t>www.novinky.</a:t>
            </a:r>
            <a:r>
              <a:rPr lang="cs-CZ" dirty="0" err="1" smtClean="0"/>
              <a:t>cz</a:t>
            </a:r>
            <a:r>
              <a:rPr lang="cs-CZ" dirty="0" smtClean="0"/>
              <a:t>/zena/styl/178087-</a:t>
            </a:r>
            <a:r>
              <a:rPr lang="cs-CZ" dirty="0" err="1" smtClean="0"/>
              <a:t>michal</a:t>
            </a:r>
            <a:r>
              <a:rPr lang="cs-CZ" dirty="0" smtClean="0"/>
              <a:t>-</a:t>
            </a:r>
            <a:r>
              <a:rPr lang="cs-CZ" dirty="0" err="1" smtClean="0"/>
              <a:t>viewegh</a:t>
            </a:r>
            <a:r>
              <a:rPr lang="cs-CZ" dirty="0" smtClean="0"/>
              <a:t>-</a:t>
            </a:r>
            <a:r>
              <a:rPr lang="cs-CZ" dirty="0" err="1" smtClean="0"/>
              <a:t>umim</a:t>
            </a:r>
            <a:r>
              <a:rPr lang="cs-CZ" dirty="0" smtClean="0"/>
              <a:t>-byt-</a:t>
            </a:r>
            <a:r>
              <a:rPr lang="cs-CZ" dirty="0" err="1" smtClean="0"/>
              <a:t>sebejisty</a:t>
            </a:r>
            <a:r>
              <a:rPr lang="cs-CZ" dirty="0" smtClean="0"/>
              <a:t>-ale-kdesi-</a:t>
            </a:r>
            <a:r>
              <a:rPr lang="cs-CZ" dirty="0" err="1" smtClean="0"/>
              <a:t>uvnitr</a:t>
            </a:r>
            <a:r>
              <a:rPr lang="cs-CZ" dirty="0" smtClean="0"/>
              <a:t>-jsem-plachy-introvert.</a:t>
            </a:r>
            <a:r>
              <a:rPr lang="cs-CZ" dirty="0" err="1" smtClean="0"/>
              <a:t>html</a:t>
            </a:r>
            <a:endParaRPr lang="cs-CZ" dirty="0" smtClean="0"/>
          </a:p>
          <a:p>
            <a:r>
              <a:rPr lang="cs-CZ" dirty="0" smtClean="0"/>
              <a:t>obr. 7 –  </a:t>
            </a:r>
            <a:r>
              <a:rPr lang="cs-CZ" dirty="0" smtClean="0"/>
              <a:t>http://www.</a:t>
            </a:r>
            <a:r>
              <a:rPr lang="cs-CZ" dirty="0" err="1" smtClean="0"/>
              <a:t>ceskatelevize.cz</a:t>
            </a:r>
            <a:r>
              <a:rPr lang="cs-CZ" dirty="0" smtClean="0"/>
              <a:t>/porady/153007-film-o-filmu-</a:t>
            </a:r>
            <a:r>
              <a:rPr lang="cs-CZ" dirty="0" err="1" smtClean="0"/>
              <a:t>bajecna</a:t>
            </a:r>
            <a:r>
              <a:rPr lang="cs-CZ" dirty="0" smtClean="0"/>
              <a:t>-</a:t>
            </a:r>
            <a:r>
              <a:rPr lang="cs-CZ" dirty="0" err="1" smtClean="0"/>
              <a:t>leta</a:t>
            </a:r>
            <a:r>
              <a:rPr lang="cs-CZ" dirty="0" smtClean="0"/>
              <a:t>-pod-psa/29735414217/</a:t>
            </a:r>
          </a:p>
          <a:p>
            <a:r>
              <a:rPr lang="cs-CZ" dirty="0" smtClean="0"/>
              <a:t>obr. 8 –  </a:t>
            </a:r>
            <a:r>
              <a:rPr lang="cs-CZ" dirty="0" smtClean="0"/>
              <a:t>http://www.</a:t>
            </a:r>
            <a:r>
              <a:rPr lang="cs-CZ" dirty="0" err="1" smtClean="0"/>
              <a:t>ceskatelevize.cz</a:t>
            </a:r>
            <a:r>
              <a:rPr lang="cs-CZ" dirty="0" smtClean="0"/>
              <a:t>/porady/95045-</a:t>
            </a:r>
            <a:r>
              <a:rPr lang="cs-CZ" dirty="0" err="1" smtClean="0"/>
              <a:t>bajecna</a:t>
            </a:r>
            <a:r>
              <a:rPr lang="cs-CZ" dirty="0" smtClean="0"/>
              <a:t>-</a:t>
            </a:r>
            <a:r>
              <a:rPr lang="cs-CZ" dirty="0" err="1" smtClean="0"/>
              <a:t>leta</a:t>
            </a:r>
            <a:r>
              <a:rPr lang="cs-CZ" dirty="0" smtClean="0"/>
              <a:t>-pod-psa/29635414163/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500" dirty="0" smtClean="0"/>
              <a:t>český spisovatel a publicista</a:t>
            </a:r>
          </a:p>
          <a:p>
            <a:r>
              <a:rPr lang="cs-CZ" sz="3500" dirty="0" smtClean="0"/>
              <a:t>v současnosti nejčtenější </a:t>
            </a:r>
          </a:p>
          <a:p>
            <a:pPr>
              <a:buNone/>
            </a:pPr>
            <a:r>
              <a:rPr lang="cs-CZ" sz="3500" dirty="0" smtClean="0"/>
              <a:t>	</a:t>
            </a:r>
            <a:r>
              <a:rPr lang="cs-CZ" sz="3500" dirty="0" smtClean="0"/>
              <a:t>a nejprodávanější prozaik</a:t>
            </a:r>
          </a:p>
          <a:p>
            <a:r>
              <a:rPr lang="cs-CZ" sz="3500" dirty="0" smtClean="0"/>
              <a:t>nositel ceny Jiřího </a:t>
            </a:r>
            <a:r>
              <a:rPr lang="cs-CZ" sz="3500" dirty="0" err="1" smtClean="0"/>
              <a:t>Ortena</a:t>
            </a:r>
            <a:r>
              <a:rPr lang="cs-CZ" sz="3500" dirty="0" smtClean="0"/>
              <a:t> </a:t>
            </a:r>
          </a:p>
          <a:p>
            <a:pPr>
              <a:buNone/>
            </a:pPr>
            <a:r>
              <a:rPr lang="cs-CZ" sz="3500" dirty="0" smtClean="0"/>
              <a:t>	</a:t>
            </a:r>
            <a:r>
              <a:rPr lang="cs-CZ" sz="3500" dirty="0" smtClean="0"/>
              <a:t>za román </a:t>
            </a:r>
            <a:r>
              <a:rPr lang="cs-CZ" sz="3500" i="1" dirty="0" smtClean="0"/>
              <a:t>Báječná léta </a:t>
            </a:r>
          </a:p>
          <a:p>
            <a:pPr>
              <a:buNone/>
            </a:pPr>
            <a:r>
              <a:rPr lang="cs-CZ" sz="3500" i="1" dirty="0" smtClean="0"/>
              <a:t>	</a:t>
            </a:r>
            <a:r>
              <a:rPr lang="cs-CZ" sz="3500" i="1" dirty="0" smtClean="0"/>
              <a:t>pod psa </a:t>
            </a:r>
            <a:r>
              <a:rPr lang="cs-CZ" sz="3500" dirty="0" smtClean="0"/>
              <a:t>	</a:t>
            </a:r>
            <a:r>
              <a:rPr lang="cs-CZ" sz="3500" dirty="0" smtClean="0"/>
              <a:t>roku 1993</a:t>
            </a:r>
          </a:p>
          <a:p>
            <a:r>
              <a:rPr lang="cs-CZ" sz="3500" dirty="0" smtClean="0"/>
              <a:t>vystudoval češtinu </a:t>
            </a:r>
          </a:p>
          <a:p>
            <a:pPr>
              <a:buNone/>
            </a:pPr>
            <a:r>
              <a:rPr lang="cs-CZ" sz="3500" dirty="0" smtClean="0"/>
              <a:t>	</a:t>
            </a:r>
            <a:r>
              <a:rPr lang="cs-CZ" sz="3500" dirty="0" smtClean="0"/>
              <a:t>a </a:t>
            </a:r>
            <a:r>
              <a:rPr lang="cs-CZ" sz="3500" dirty="0" smtClean="0"/>
              <a:t>pedagogiku na UK</a:t>
            </a:r>
            <a:endParaRPr lang="cs-CZ" sz="3500" dirty="0" smtClean="0"/>
          </a:p>
          <a:p>
            <a:r>
              <a:rPr lang="cs-CZ" sz="3500" dirty="0" smtClean="0"/>
              <a:t>dnes spisovatel z povolání</a:t>
            </a:r>
          </a:p>
          <a:p>
            <a:pPr>
              <a:buNone/>
            </a:pPr>
            <a:r>
              <a:rPr lang="cs-CZ" sz="3500" dirty="0" smtClean="0"/>
              <a:t>	</a:t>
            </a:r>
            <a:r>
              <a:rPr lang="cs-CZ" sz="3500" dirty="0" smtClean="0"/>
              <a:t>(od roku 1995)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4" name="Obrázek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628800"/>
            <a:ext cx="2985864" cy="44787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7308304" y="61653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původně učil na základní škole v Praze na Zbraslavi</a:t>
            </a:r>
          </a:p>
          <a:p>
            <a:r>
              <a:rPr lang="cs-CZ" dirty="0" smtClean="0"/>
              <a:t>už v 80. letech publikoval povídky v Mladé frontě</a:t>
            </a:r>
          </a:p>
          <a:p>
            <a:r>
              <a:rPr lang="cs-CZ" dirty="0" smtClean="0"/>
              <a:t>od roku 1993 pracoval v nakladatelství Český spisovatel</a:t>
            </a:r>
            <a:endParaRPr lang="cs-CZ" dirty="0"/>
          </a:p>
        </p:txBody>
      </p:sp>
      <p:pic>
        <p:nvPicPr>
          <p:cNvPr id="4" name="Obrázek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365104"/>
            <a:ext cx="3854372" cy="2171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6804248" y="61653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průřez některými </a:t>
            </a:r>
            <a:r>
              <a:rPr lang="cs-CZ" dirty="0" err="1" smtClean="0"/>
              <a:t>Vieweghovými</a:t>
            </a:r>
            <a:r>
              <a:rPr lang="cs-CZ" dirty="0" smtClean="0"/>
              <a:t> knihami:</a:t>
            </a:r>
          </a:p>
          <a:p>
            <a:pPr lvl="1"/>
            <a:r>
              <a:rPr lang="cs-CZ" sz="2900" dirty="0" smtClean="0"/>
              <a:t>1990 – </a:t>
            </a:r>
            <a:r>
              <a:rPr lang="cs-CZ" sz="2900" b="1" dirty="0" smtClean="0"/>
              <a:t>Názory na vraždu </a:t>
            </a:r>
            <a:r>
              <a:rPr lang="cs-CZ" sz="2900" dirty="0" smtClean="0"/>
              <a:t>(detektivní novela)</a:t>
            </a:r>
          </a:p>
          <a:p>
            <a:pPr lvl="1"/>
            <a:r>
              <a:rPr lang="cs-CZ" sz="2900" dirty="0" smtClean="0"/>
              <a:t>1992 – </a:t>
            </a:r>
            <a:r>
              <a:rPr lang="cs-CZ" sz="2900" b="1" dirty="0" smtClean="0"/>
              <a:t>Báječná léta pod psa </a:t>
            </a:r>
            <a:r>
              <a:rPr lang="cs-CZ" sz="2900" dirty="0" smtClean="0"/>
              <a:t>(román – prvotina)</a:t>
            </a:r>
            <a:endParaRPr lang="cs-CZ" sz="2900" b="1" dirty="0" smtClean="0"/>
          </a:p>
          <a:p>
            <a:pPr lvl="1"/>
            <a:r>
              <a:rPr lang="cs-CZ" sz="2900" dirty="0" smtClean="0"/>
              <a:t>1993 – </a:t>
            </a:r>
            <a:r>
              <a:rPr lang="cs-CZ" sz="2900" b="1" dirty="0" smtClean="0"/>
              <a:t>Nápady laskavého čtenáře </a:t>
            </a:r>
            <a:r>
              <a:rPr lang="cs-CZ" sz="2900" dirty="0" smtClean="0"/>
              <a:t>(parodie na světové a české spisovatele)</a:t>
            </a:r>
          </a:p>
          <a:p>
            <a:pPr lvl="1"/>
            <a:r>
              <a:rPr lang="cs-CZ" sz="2900" dirty="0" smtClean="0"/>
              <a:t>1994 – </a:t>
            </a:r>
            <a:r>
              <a:rPr lang="cs-CZ" sz="2900" b="1" dirty="0" smtClean="0"/>
              <a:t>Výchova dívek v Čechách </a:t>
            </a:r>
            <a:r>
              <a:rPr lang="cs-CZ" sz="2900" dirty="0" smtClean="0"/>
              <a:t>(román)</a:t>
            </a:r>
          </a:p>
          <a:p>
            <a:pPr lvl="1"/>
            <a:r>
              <a:rPr lang="cs-CZ" sz="2900" dirty="0" smtClean="0"/>
              <a:t>1996 – </a:t>
            </a:r>
            <a:r>
              <a:rPr lang="cs-CZ" sz="2900" b="1" dirty="0" smtClean="0"/>
              <a:t>Účastníci zájezdu </a:t>
            </a:r>
            <a:r>
              <a:rPr lang="cs-CZ" sz="2900" dirty="0" smtClean="0"/>
              <a:t>(román)</a:t>
            </a:r>
          </a:p>
          <a:p>
            <a:pPr lvl="1"/>
            <a:r>
              <a:rPr lang="cs-CZ" sz="2900" dirty="0" smtClean="0"/>
              <a:t>2001 – </a:t>
            </a:r>
            <a:r>
              <a:rPr lang="cs-CZ" sz="2900" b="1" dirty="0" smtClean="0"/>
              <a:t>Román pro ženy </a:t>
            </a:r>
            <a:r>
              <a:rPr lang="cs-CZ" sz="2900" dirty="0" smtClean="0"/>
              <a:t>(román)</a:t>
            </a:r>
          </a:p>
          <a:p>
            <a:pPr lvl="1"/>
            <a:r>
              <a:rPr lang="cs-CZ" sz="2900" dirty="0" smtClean="0"/>
              <a:t>2002 – </a:t>
            </a:r>
            <a:r>
              <a:rPr lang="cs-CZ" sz="2900" b="1" dirty="0" smtClean="0"/>
              <a:t>Báječná léta s Klausem </a:t>
            </a:r>
            <a:r>
              <a:rPr lang="cs-CZ" sz="2900" dirty="0" smtClean="0"/>
              <a:t>(pokračování Báječných let pod psa - román)</a:t>
            </a:r>
          </a:p>
          <a:p>
            <a:pPr lvl="1"/>
            <a:r>
              <a:rPr lang="cs-CZ" sz="2900" dirty="0" smtClean="0"/>
              <a:t>2008 – </a:t>
            </a:r>
            <a:r>
              <a:rPr lang="cs-CZ" sz="2900" b="1" dirty="0" smtClean="0"/>
              <a:t>Román pro muže </a:t>
            </a:r>
            <a:r>
              <a:rPr lang="cs-CZ" sz="2900" dirty="0" smtClean="0"/>
              <a:t>(román)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r>
              <a:rPr lang="cs-CZ" dirty="0" smtClean="0"/>
              <a:t>– KTERÉ Z VIEWEGHOVÝCH KNIH BYLY ZFILMOVÁNY? POD JAKÝMI NÁZVY?</a:t>
            </a:r>
          </a:p>
          <a:p>
            <a:endParaRPr lang="cs-CZ" dirty="0"/>
          </a:p>
        </p:txBody>
      </p:sp>
      <p:pic>
        <p:nvPicPr>
          <p:cNvPr id="4" name="Obrázek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996952"/>
            <a:ext cx="5361385" cy="3015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7308304" y="56612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4535"/>
          </a:xfrm>
        </p:spPr>
        <p:txBody>
          <a:bodyPr>
            <a:normAutofit fontScale="47500" lnSpcReduction="20000"/>
          </a:bodyPr>
          <a:lstStyle/>
          <a:p>
            <a:r>
              <a:rPr lang="cs-CZ" sz="6700" dirty="0" smtClean="0">
                <a:hlinkClick r:id="" action="ppaction://hlinkfile"/>
              </a:rPr>
              <a:t>Román pro </a:t>
            </a:r>
            <a:r>
              <a:rPr lang="cs-CZ" sz="6700" dirty="0" smtClean="0">
                <a:hlinkClick r:id="" action="ppaction://hlinkfile"/>
              </a:rPr>
              <a:t>muže</a:t>
            </a:r>
            <a:r>
              <a:rPr lang="cs-CZ" sz="6700" dirty="0" smtClean="0"/>
              <a:t> (2010, režie Tomáš Bařina)</a:t>
            </a:r>
            <a:endParaRPr lang="cs-CZ" sz="6700" dirty="0" smtClean="0"/>
          </a:p>
          <a:p>
            <a:r>
              <a:rPr lang="cs-CZ" sz="6700" dirty="0" smtClean="0">
                <a:hlinkClick r:id="" action="ppaction://hlinkfile"/>
              </a:rPr>
              <a:t>Případ nevěrné </a:t>
            </a:r>
            <a:r>
              <a:rPr lang="cs-CZ" sz="6700" dirty="0" err="1" smtClean="0">
                <a:hlinkClick r:id="" action="ppaction://hlinkfile"/>
              </a:rPr>
              <a:t>Kláry</a:t>
            </a:r>
            <a:r>
              <a:rPr lang="cs-CZ" sz="6700" dirty="0" smtClean="0">
                <a:hlinkClick r:id="" action="ppaction://hlinkfile"/>
              </a:rPr>
              <a:t>/</a:t>
            </a:r>
            <a:r>
              <a:rPr lang="cs-CZ" sz="6700" dirty="0" err="1" smtClean="0">
                <a:hlinkClick r:id="" action="ppaction://hlinkfile"/>
              </a:rPr>
              <a:t>Il</a:t>
            </a:r>
            <a:r>
              <a:rPr lang="cs-CZ" sz="6700" dirty="0" smtClean="0">
                <a:hlinkClick r:id="" action="ppaction://hlinkfile"/>
              </a:rPr>
              <a:t> </a:t>
            </a:r>
            <a:r>
              <a:rPr lang="cs-CZ" sz="6700" dirty="0" err="1" smtClean="0">
                <a:hlinkClick r:id="" action="ppaction://hlinkfile"/>
              </a:rPr>
              <a:t>Caso</a:t>
            </a:r>
            <a:r>
              <a:rPr lang="cs-CZ" sz="6700" dirty="0" smtClean="0">
                <a:hlinkClick r:id="" action="ppaction://hlinkfile"/>
              </a:rPr>
              <a:t> </a:t>
            </a:r>
            <a:r>
              <a:rPr lang="cs-CZ" sz="6700" dirty="0" err="1" smtClean="0">
                <a:hlinkClick r:id="" action="ppaction://hlinkfile"/>
              </a:rPr>
              <a:t>dell</a:t>
            </a:r>
            <a:r>
              <a:rPr lang="cs-CZ" sz="6700" dirty="0" smtClean="0">
                <a:hlinkClick r:id="" action="ppaction://hlinkfile"/>
              </a:rPr>
              <a:t>'</a:t>
            </a:r>
            <a:r>
              <a:rPr lang="cs-CZ" sz="6700" dirty="0" err="1" smtClean="0">
                <a:hlinkClick r:id="" action="ppaction://hlinkfile"/>
              </a:rPr>
              <a:t>Infedele</a:t>
            </a:r>
            <a:r>
              <a:rPr lang="cs-CZ" sz="6700" dirty="0" smtClean="0">
                <a:hlinkClick r:id="" action="ppaction://hlinkfile"/>
              </a:rPr>
              <a:t> </a:t>
            </a:r>
            <a:r>
              <a:rPr lang="cs-CZ" sz="6700" dirty="0" smtClean="0">
                <a:hlinkClick r:id="" action="ppaction://hlinkfile"/>
              </a:rPr>
              <a:t>Klára</a:t>
            </a:r>
            <a:r>
              <a:rPr lang="cs-CZ" sz="6700" dirty="0" smtClean="0"/>
              <a:t> (2009, </a:t>
            </a:r>
            <a:r>
              <a:rPr lang="cs-CZ" sz="6700" dirty="0" err="1" smtClean="0"/>
              <a:t>Itálie</a:t>
            </a:r>
            <a:r>
              <a:rPr lang="cs-CZ" sz="6700" dirty="0" smtClean="0"/>
              <a:t>/Česko, režie </a:t>
            </a:r>
            <a:r>
              <a:rPr lang="cs-CZ" sz="6700" dirty="0" err="1" smtClean="0"/>
              <a:t>Roberto</a:t>
            </a:r>
            <a:r>
              <a:rPr lang="cs-CZ" sz="6700" dirty="0" smtClean="0"/>
              <a:t> </a:t>
            </a:r>
            <a:r>
              <a:rPr lang="cs-CZ" sz="6700" dirty="0" err="1" smtClean="0"/>
              <a:t>Faenza</a:t>
            </a:r>
            <a:r>
              <a:rPr lang="cs-CZ" sz="6700" dirty="0" smtClean="0"/>
              <a:t>)</a:t>
            </a:r>
            <a:endParaRPr lang="cs-CZ" sz="6700" dirty="0" smtClean="0"/>
          </a:p>
          <a:p>
            <a:r>
              <a:rPr lang="cs-CZ" sz="6700" dirty="0" smtClean="0">
                <a:hlinkClick r:id="" action="ppaction://hlinkfile"/>
              </a:rPr>
              <a:t>Nestyda</a:t>
            </a:r>
            <a:r>
              <a:rPr lang="cs-CZ" sz="6700" dirty="0" smtClean="0"/>
              <a:t> (2008, režie Jan </a:t>
            </a:r>
            <a:r>
              <a:rPr lang="cs-CZ" sz="6700" dirty="0" err="1" smtClean="0"/>
              <a:t>Hřebejk</a:t>
            </a:r>
            <a:r>
              <a:rPr lang="cs-CZ" sz="6700" dirty="0" smtClean="0"/>
              <a:t>, podle knihy Povídky o manželství a o sexu)</a:t>
            </a:r>
            <a:endParaRPr lang="cs-CZ" sz="6700" dirty="0" smtClean="0"/>
          </a:p>
          <a:p>
            <a:r>
              <a:rPr lang="cs-CZ" sz="6700" dirty="0" smtClean="0">
                <a:hlinkClick r:id="" action="ppaction://hlinkfile"/>
              </a:rPr>
              <a:t>Účastníci </a:t>
            </a:r>
            <a:r>
              <a:rPr lang="cs-CZ" sz="6700" dirty="0" smtClean="0">
                <a:hlinkClick r:id="" action="ppaction://hlinkfile"/>
              </a:rPr>
              <a:t>zájezdu</a:t>
            </a:r>
            <a:r>
              <a:rPr lang="cs-CZ" sz="6700" dirty="0" smtClean="0"/>
              <a:t> (2006, režie Jiří </a:t>
            </a:r>
            <a:r>
              <a:rPr lang="cs-CZ" sz="6700" dirty="0" err="1" smtClean="0"/>
              <a:t>Vejdělek</a:t>
            </a:r>
            <a:r>
              <a:rPr lang="cs-CZ" sz="6700" dirty="0" smtClean="0"/>
              <a:t>)</a:t>
            </a:r>
            <a:endParaRPr lang="cs-CZ" sz="6700" dirty="0" smtClean="0"/>
          </a:p>
          <a:p>
            <a:r>
              <a:rPr lang="cs-CZ" sz="6700" dirty="0" smtClean="0">
                <a:hlinkClick r:id="" action="ppaction://hlinkfile"/>
              </a:rPr>
              <a:t>Román pro </a:t>
            </a:r>
            <a:r>
              <a:rPr lang="cs-CZ" sz="6700" dirty="0" smtClean="0">
                <a:hlinkClick r:id="" action="ppaction://hlinkfile"/>
              </a:rPr>
              <a:t>ženy</a:t>
            </a:r>
            <a:r>
              <a:rPr lang="cs-CZ" sz="6700" dirty="0" smtClean="0"/>
              <a:t> (2005, režie Filip </a:t>
            </a:r>
            <a:r>
              <a:rPr lang="cs-CZ" sz="6700" dirty="0" err="1" smtClean="0"/>
              <a:t>Renč</a:t>
            </a:r>
            <a:r>
              <a:rPr lang="cs-CZ" sz="6700" dirty="0" smtClean="0"/>
              <a:t>)</a:t>
            </a:r>
            <a:endParaRPr lang="cs-CZ" sz="6700" dirty="0" smtClean="0"/>
          </a:p>
          <a:p>
            <a:r>
              <a:rPr lang="cs-CZ" sz="6700" dirty="0" smtClean="0">
                <a:hlinkClick r:id="" action="ppaction://hlinkfile"/>
              </a:rPr>
              <a:t>Báječná léta pod </a:t>
            </a:r>
            <a:r>
              <a:rPr lang="cs-CZ" sz="6700" dirty="0" smtClean="0">
                <a:hlinkClick r:id="" action="ppaction://hlinkfile"/>
              </a:rPr>
              <a:t>psa</a:t>
            </a:r>
            <a:r>
              <a:rPr lang="cs-CZ" sz="6700" dirty="0" smtClean="0"/>
              <a:t> (1997, režie Petr </a:t>
            </a:r>
            <a:r>
              <a:rPr lang="cs-CZ" sz="6700" dirty="0" err="1" smtClean="0"/>
              <a:t>Nikolaev</a:t>
            </a:r>
            <a:r>
              <a:rPr lang="cs-CZ" sz="6700" dirty="0" smtClean="0"/>
              <a:t>)</a:t>
            </a:r>
            <a:endParaRPr lang="cs-CZ" sz="6700" dirty="0" smtClean="0"/>
          </a:p>
          <a:p>
            <a:r>
              <a:rPr lang="cs-CZ" sz="6700" dirty="0" smtClean="0">
                <a:hlinkClick r:id="" action="ppaction://hlinkfile"/>
              </a:rPr>
              <a:t>Výchova dívek v </a:t>
            </a:r>
            <a:r>
              <a:rPr lang="cs-CZ" sz="6700" dirty="0" smtClean="0">
                <a:hlinkClick r:id="" action="ppaction://hlinkfile"/>
              </a:rPr>
              <a:t>Čechách</a:t>
            </a:r>
            <a:r>
              <a:rPr lang="cs-CZ" sz="6700" dirty="0" smtClean="0"/>
              <a:t> (1997, režie Petr Koliha)</a:t>
            </a:r>
            <a:endParaRPr lang="cs-CZ" sz="67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BÁJEČNÁ LÉTA POD PSA </a:t>
            </a:r>
            <a:r>
              <a:rPr lang="cs-CZ" dirty="0" smtClean="0"/>
              <a:t>(1992)</a:t>
            </a:r>
          </a:p>
          <a:p>
            <a:r>
              <a:rPr lang="cs-CZ" dirty="0" smtClean="0"/>
              <a:t>autorova románová prvotina</a:t>
            </a:r>
          </a:p>
          <a:p>
            <a:r>
              <a:rPr lang="cs-CZ" dirty="0" smtClean="0"/>
              <a:t>líčí autobiografické vzpomínky od autorova narození po rok vydání románu</a:t>
            </a:r>
          </a:p>
          <a:p>
            <a:r>
              <a:rPr lang="cs-CZ" dirty="0" smtClean="0"/>
              <a:t>název odráží dobu od 60. let (báječná léta) přes dobu normalizace (pod psa), až po listopadový převrat a v epilogu dobu po něm (do roku 1991)</a:t>
            </a:r>
          </a:p>
          <a:p>
            <a:r>
              <a:rPr lang="cs-CZ" dirty="0" smtClean="0"/>
              <a:t>děj se odehrává v Praze a malém městečku Sázava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er</a:t>
            </a:r>
            <a:r>
              <a:rPr lang="cs-CZ" dirty="0" smtClean="0"/>
              <a:t>-forma</a:t>
            </a:r>
          </a:p>
          <a:p>
            <a:r>
              <a:rPr lang="cs-CZ" dirty="0" smtClean="0"/>
              <a:t>hlavní postavou je Kvido (autorovo alter-ego)</a:t>
            </a:r>
          </a:p>
          <a:p>
            <a:r>
              <a:rPr lang="cs-CZ" dirty="0" smtClean="0"/>
              <a:t>další postavy – mladší bratr </a:t>
            </a:r>
            <a:r>
              <a:rPr lang="cs-CZ" dirty="0" err="1" smtClean="0"/>
              <a:t>Paco</a:t>
            </a:r>
            <a:r>
              <a:rPr lang="cs-CZ" dirty="0" smtClean="0"/>
              <a:t>, rodiče – otec Aleš, matka Milena, babička Líba, děda, otcův nadřízený Šperk, chartista Pavel Kohout aj.</a:t>
            </a:r>
          </a:p>
          <a:p>
            <a:r>
              <a:rPr lang="cs-CZ" dirty="0" smtClean="0"/>
              <a:t>vyprávění o Kvidově dětství a dospívání prolínají epizody o babičce Líbě (vášnivé turistce a vegetariánce) a vstupy nakladatelského redaktora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MICHAL VIEWEGH (*1962)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Kvido žije v Praze s rodiči do sovětské okupace v roce 1968</a:t>
            </a:r>
          </a:p>
          <a:p>
            <a:r>
              <a:rPr lang="cs-CZ" dirty="0" smtClean="0"/>
              <a:t>pak se stěhují na Sázavu – rodiče zde pracují ve sklárnách</a:t>
            </a:r>
          </a:p>
          <a:p>
            <a:r>
              <a:rPr lang="cs-CZ" dirty="0" smtClean="0"/>
              <a:t>v Sázavě Kvido potkává svou první a celoživotní lásku Jarušku</a:t>
            </a:r>
          </a:p>
          <a:p>
            <a:r>
              <a:rPr lang="cs-CZ" dirty="0" smtClean="0"/>
              <a:t>pro své nadměrné nadání a recitační schopnosti se stává miláčkem ředitelky školy paní Šperkové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253</TotalTime>
  <Words>962</Words>
  <Application>Microsoft Office PowerPoint</Application>
  <PresentationFormat>Předvádění na obrazovce (4:3)</PresentationFormat>
  <Paragraphs>141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Modul</vt:lpstr>
      <vt:lpstr>Snímek 1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MICHAL VIEWEGH (*1962)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26</cp:revision>
  <dcterms:created xsi:type="dcterms:W3CDTF">2013-04-09T16:00:17Z</dcterms:created>
  <dcterms:modified xsi:type="dcterms:W3CDTF">2013-04-20T19:49:13Z</dcterms:modified>
</cp:coreProperties>
</file>