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87FE-ECFC-41D4-9D44-D4519BD71B14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35B-2FF8-450C-BEC3-C34A902F73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87FE-ECFC-41D4-9D44-D4519BD71B14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35B-2FF8-450C-BEC3-C34A902F73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87FE-ECFC-41D4-9D44-D4519BD71B14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35B-2FF8-450C-BEC3-C34A902F73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87FE-ECFC-41D4-9D44-D4519BD71B14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35B-2FF8-450C-BEC3-C34A902F73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87FE-ECFC-41D4-9D44-D4519BD71B14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35B-2FF8-450C-BEC3-C34A902F73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87FE-ECFC-41D4-9D44-D4519BD71B14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35B-2FF8-450C-BEC3-C34A902F73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87FE-ECFC-41D4-9D44-D4519BD71B14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35B-2FF8-450C-BEC3-C34A902F73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87FE-ECFC-41D4-9D44-D4519BD71B14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35B-2FF8-450C-BEC3-C34A902F73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87FE-ECFC-41D4-9D44-D4519BD71B14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35B-2FF8-450C-BEC3-C34A902F73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87FE-ECFC-41D4-9D44-D4519BD71B14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35B-2FF8-450C-BEC3-C34A902F73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887FE-ECFC-41D4-9D44-D4519BD71B14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F735B-2FF8-450C-BEC3-C34A902F73F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887FE-ECFC-41D4-9D44-D4519BD71B14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F735B-2FF8-450C-BEC3-C34A902F73F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04031" y="834559"/>
            <a:ext cx="81359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cs-CZ" b="1" dirty="0"/>
              <a:t>Výukový materiál v rámci projektu OPVK 1.5 Peníze středním školám</a:t>
            </a:r>
          </a:p>
          <a:p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Číslo projektu:		CZ.1.07/1.5.00/34.0883 </a:t>
            </a:r>
          </a:p>
          <a:p>
            <a:r>
              <a:rPr kumimoji="0" lang="cs-CZ" b="1" dirty="0"/>
              <a:t>Název projektu:	</a:t>
            </a:r>
            <a:r>
              <a:rPr kumimoji="0" lang="cs-CZ" b="1" dirty="0" smtClean="0"/>
              <a:t>	Rozvoj </a:t>
            </a:r>
            <a:r>
              <a:rPr kumimoji="0" lang="cs-CZ" b="1" dirty="0"/>
              <a:t>vzdělanosti</a:t>
            </a:r>
          </a:p>
          <a:p>
            <a:r>
              <a:rPr kumimoji="0" lang="cs-CZ" b="1" dirty="0"/>
              <a:t>Číslo šablony:   	</a:t>
            </a:r>
            <a:r>
              <a:rPr kumimoji="0" lang="cs-CZ" b="1" dirty="0" smtClean="0"/>
              <a:t>	III/2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Datum vytvoření:	</a:t>
            </a:r>
            <a:r>
              <a:rPr kumimoji="0" lang="cs-CZ" b="1" dirty="0" smtClean="0"/>
              <a:t>	03.04.2013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Autor:			Mgr. Petra Zemánková</a:t>
            </a:r>
            <a:br>
              <a:rPr kumimoji="0" lang="cs-CZ" b="1" dirty="0"/>
            </a:br>
            <a:r>
              <a:rPr kumimoji="0" lang="cs-CZ" b="1" dirty="0"/>
              <a:t>Určeno pro předmět:    </a:t>
            </a:r>
            <a:r>
              <a:rPr kumimoji="0" lang="cs-CZ" b="1" dirty="0" smtClean="0"/>
              <a:t>	Český jazyk a literatura</a:t>
            </a:r>
            <a:r>
              <a:rPr kumimoji="0" lang="cs-CZ" b="1" dirty="0"/>
              <a:t/>
            </a:r>
            <a:br>
              <a:rPr kumimoji="0" lang="cs-CZ" b="1" dirty="0"/>
            </a:br>
            <a:r>
              <a:rPr kumimoji="0" lang="cs-CZ" b="1" dirty="0"/>
              <a:t>Tematická oblast:	</a:t>
            </a:r>
            <a:r>
              <a:rPr kumimoji="0" lang="cs-CZ" b="1" dirty="0" smtClean="0"/>
              <a:t>	Česká literatura </a:t>
            </a:r>
            <a:r>
              <a:rPr kumimoji="0" lang="cs-CZ" b="1" dirty="0"/>
              <a:t>po roce 1945	 </a:t>
            </a:r>
          </a:p>
          <a:p>
            <a:r>
              <a:rPr kumimoji="0" lang="cs-CZ" b="1" dirty="0"/>
              <a:t>Obor vzdělání:		</a:t>
            </a:r>
            <a:r>
              <a:rPr lang="cs-CZ" b="1" dirty="0" smtClean="0"/>
              <a:t>Masér sportovní a rekondiční (69-41-L/02)</a:t>
            </a:r>
            <a:endParaRPr kumimoji="0" lang="cs-CZ" b="1" dirty="0"/>
          </a:p>
          <a:p>
            <a:r>
              <a:rPr kumimoji="0" lang="cs-CZ" b="1" dirty="0"/>
              <a:t>			4. ročník</a:t>
            </a:r>
            <a:br>
              <a:rPr kumimoji="0" lang="cs-CZ" b="1" dirty="0"/>
            </a:br>
            <a:r>
              <a:rPr kumimoji="0" lang="cs-CZ" b="1" dirty="0"/>
              <a:t>                                            </a:t>
            </a:r>
            <a:br>
              <a:rPr kumimoji="0" lang="cs-CZ" b="1" dirty="0"/>
            </a:br>
            <a:r>
              <a:rPr kumimoji="0" lang="cs-CZ" b="1" dirty="0"/>
              <a:t>Název výukového </a:t>
            </a:r>
            <a:r>
              <a:rPr kumimoji="0" lang="cs-CZ" b="1" dirty="0" smtClean="0"/>
              <a:t>materiálu:									Současná česká tvorba – učební materiál s úkoly</a:t>
            </a:r>
            <a:r>
              <a:rPr kumimoji="0" lang="cs-CZ" b="1" dirty="0"/>
              <a:t/>
            </a:r>
            <a:br>
              <a:rPr kumimoji="0" lang="cs-CZ" b="1" dirty="0"/>
            </a:br>
            <a:endParaRPr kumimoji="0" lang="cs-CZ" b="1" dirty="0"/>
          </a:p>
          <a:p>
            <a:r>
              <a:rPr kumimoji="0" lang="cs-CZ" b="1" dirty="0"/>
              <a:t>Popis využití: 		prezentace </a:t>
            </a:r>
            <a:r>
              <a:rPr kumimoji="0" lang="cs-CZ" b="1" dirty="0" smtClean="0"/>
              <a:t>s </a:t>
            </a:r>
            <a:r>
              <a:rPr kumimoji="0" lang="cs-CZ" b="1" dirty="0"/>
              <a:t>využitím </a:t>
            </a:r>
            <a:r>
              <a:rPr kumimoji="0" lang="cs-CZ" b="1" dirty="0" err="1"/>
              <a:t>dataprojektoru</a:t>
            </a:r>
            <a:r>
              <a:rPr kumimoji="0" lang="cs-CZ" b="1" dirty="0"/>
              <a:t> a </a:t>
            </a:r>
            <a:r>
              <a:rPr kumimoji="0" lang="cs-CZ" b="1" dirty="0" smtClean="0"/>
              <a:t>				notebooku</a:t>
            </a:r>
            <a:endParaRPr kumimoji="0" lang="cs-CZ" b="1" dirty="0"/>
          </a:p>
          <a:p>
            <a:endParaRPr kumimoji="0" lang="cs-CZ" b="1" dirty="0"/>
          </a:p>
          <a:p>
            <a:r>
              <a:rPr kumimoji="0" lang="cs-CZ" b="1" dirty="0"/>
              <a:t>Čas:  </a:t>
            </a:r>
            <a:r>
              <a:rPr kumimoji="0" lang="cs-CZ" b="1" dirty="0" smtClean="0"/>
              <a:t>			</a:t>
            </a:r>
            <a:r>
              <a:rPr lang="cs-CZ" b="1" dirty="0" smtClean="0"/>
              <a:t>15</a:t>
            </a:r>
            <a:r>
              <a:rPr kumimoji="0" lang="cs-CZ" b="1" dirty="0" smtClean="0"/>
              <a:t> </a:t>
            </a:r>
            <a:r>
              <a:rPr kumimoji="0" lang="cs-CZ" b="1" dirty="0"/>
              <a:t>minut</a:t>
            </a:r>
            <a:br>
              <a:rPr kumimoji="0" lang="cs-CZ" b="1" dirty="0"/>
            </a:br>
            <a:endParaRPr kumimoji="0" lang="cs-CZ" b="1" dirty="0"/>
          </a:p>
        </p:txBody>
      </p:sp>
      <p:sp>
        <p:nvSpPr>
          <p:cNvPr id="5" name="TextovéPole 7"/>
          <p:cNvSpPr txBox="1">
            <a:spLocks noChangeArrowheads="1"/>
          </p:cNvSpPr>
          <p:nvPr/>
        </p:nvSpPr>
        <p:spPr bwMode="auto">
          <a:xfrm>
            <a:off x="4176241" y="329734"/>
            <a:ext cx="42478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dirty="0" smtClean="0"/>
              <a:t>VY_32_INOVACE_ČJM4_5760_ZEM</a:t>
            </a:r>
            <a:endParaRPr lang="cs-CZ" dirty="0"/>
          </a:p>
        </p:txBody>
      </p:sp>
      <p:pic>
        <p:nvPicPr>
          <p:cNvPr id="6" name="Obrázek 5" descr="loga_sablony_pruhledn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5841" y="114132"/>
            <a:ext cx="3635896" cy="80961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LITERATURA PO ROCE 1989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53136"/>
          </a:xfrm>
        </p:spPr>
        <p:txBody>
          <a:bodyPr>
            <a:normAutofit fontScale="92500"/>
          </a:bodyPr>
          <a:lstStyle/>
          <a:p>
            <a:r>
              <a:rPr lang="cs-CZ" dirty="0" smtClean="0"/>
              <a:t>zlomem ve vývoji literatury se stala listopadová (tzv. sametová) revoluce</a:t>
            </a:r>
          </a:p>
          <a:p>
            <a:r>
              <a:rPr lang="cs-CZ" dirty="0" smtClean="0"/>
              <a:t>po ní se do knihoven a knihkupectví začaly vracet dosud zakázané či netolerované knihy</a:t>
            </a:r>
          </a:p>
          <a:p>
            <a:r>
              <a:rPr lang="cs-CZ" dirty="0" smtClean="0"/>
              <a:t>do republiky se vraceli exiloví spisovatelé, kteří mohli a mohou vydávat své knihy nyní již svobodně</a:t>
            </a:r>
          </a:p>
          <a:p>
            <a:r>
              <a:rPr lang="cs-CZ" dirty="0" smtClean="0"/>
              <a:t>zanikla exilová nakladatelství a samizdatové edice</a:t>
            </a:r>
          </a:p>
          <a:p>
            <a:pPr>
              <a:buNone/>
            </a:pPr>
            <a:r>
              <a:rPr lang="cs-CZ" b="1" dirty="0" smtClean="0"/>
              <a:t>ÚKOL Č. 1 – Vysvětli pojmy exil a samizdat.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LITERATURA PO ROCE 1989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vydávají se překlady knih ze zahraničí, které do této doby nemohly vyjít (hodně západní literatura)</a:t>
            </a:r>
          </a:p>
          <a:p>
            <a:r>
              <a:rPr lang="cs-CZ" dirty="0" smtClean="0"/>
              <a:t>česká literatura začíná reagovat na literaturu světovou</a:t>
            </a:r>
          </a:p>
          <a:p>
            <a:r>
              <a:rPr lang="cs-CZ" dirty="0" smtClean="0"/>
              <a:t>je těžké zatím hodnotit kvalitu vydávaných knih (pokud se nejedná o klasickou literaturu) – ještě nemáme dostatečný odstup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LITERATURA PO ROCE 1989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b="1" dirty="0" smtClean="0"/>
              <a:t>ÚKOL Č. 2 – Která „oddělení“ dnes najdete v knihkupectví – tzn. knihy jakého zaměření dnes knihkupectví nabízejí?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POEZIE – v důsledku přednostního vydávání samizdatových a exilových sbírek byli nově vydávaní básníci opomíjeni</a:t>
            </a:r>
          </a:p>
          <a:p>
            <a:r>
              <a:rPr lang="cs-CZ" dirty="0" smtClean="0"/>
              <a:t>oblíbenými jsou např</a:t>
            </a:r>
            <a:r>
              <a:rPr lang="cs-CZ" i="1" dirty="0" smtClean="0"/>
              <a:t>. Jan Skácel, Oldřich Mikulášek, Jiří Žáček, Ivan Martin </a:t>
            </a:r>
            <a:r>
              <a:rPr lang="cs-CZ" i="1" dirty="0" err="1" smtClean="0"/>
              <a:t>Jirous</a:t>
            </a:r>
            <a:r>
              <a:rPr lang="cs-CZ" i="1" dirty="0" smtClean="0"/>
              <a:t> </a:t>
            </a:r>
            <a:r>
              <a:rPr lang="cs-CZ" dirty="0" smtClean="0"/>
              <a:t>aj.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LITERATURA PO ROCE 1989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PRÓZA – stejně jako v poezii se i v próze vydávají díla spisovatelů exilových a samizdatových</a:t>
            </a:r>
          </a:p>
          <a:p>
            <a:r>
              <a:rPr lang="cs-CZ" dirty="0" smtClean="0"/>
              <a:t>v nové tvorbě se objevují prvky, které byly často potlačovány a mladým autorům chyběly - erotika a bezprostřední humor </a:t>
            </a:r>
          </a:p>
          <a:p>
            <a:r>
              <a:rPr lang="cs-CZ" dirty="0" smtClean="0"/>
              <a:t>odráží se zde i vliv postmoderny</a:t>
            </a:r>
          </a:p>
          <a:p>
            <a:r>
              <a:rPr lang="cs-CZ" dirty="0" smtClean="0"/>
              <a:t>z nových autorů se nejvíce prosadili </a:t>
            </a:r>
            <a:r>
              <a:rPr lang="cs-CZ" i="1" dirty="0" smtClean="0"/>
              <a:t>Petr </a:t>
            </a:r>
            <a:r>
              <a:rPr lang="cs-CZ" i="1" dirty="0" err="1" smtClean="0"/>
              <a:t>Šabach</a:t>
            </a:r>
            <a:r>
              <a:rPr lang="cs-CZ" i="1" dirty="0" smtClean="0"/>
              <a:t>, Michal </a:t>
            </a:r>
            <a:r>
              <a:rPr lang="cs-CZ" i="1" dirty="0" err="1" smtClean="0"/>
              <a:t>Viewegh</a:t>
            </a:r>
            <a:r>
              <a:rPr lang="cs-CZ" i="1" dirty="0" smtClean="0"/>
              <a:t>, Halina </a:t>
            </a:r>
            <a:r>
              <a:rPr lang="cs-CZ" i="1" dirty="0" err="1" smtClean="0"/>
              <a:t>Pawlowská</a:t>
            </a:r>
            <a:r>
              <a:rPr lang="cs-CZ" i="1" dirty="0" smtClean="0"/>
              <a:t>, Bára Nesvadbová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LITERATURA PO ROCE 1989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b="1" dirty="0" smtClean="0"/>
              <a:t>ÚKOL Č. 3 – Která díla výše uvedených autorů </a:t>
            </a:r>
            <a:r>
              <a:rPr lang="cs-CZ" b="1" dirty="0" smtClean="0"/>
              <a:t>jsou vám </a:t>
            </a:r>
            <a:r>
              <a:rPr lang="cs-CZ" b="1" dirty="0" smtClean="0"/>
              <a:t>známa? Která se dočkala filmového zpracování?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DRAMA – divadlo se díky listopadové revoluci stalo centrem politického i kulturního dění </a:t>
            </a:r>
          </a:p>
          <a:p>
            <a:r>
              <a:rPr lang="cs-CZ" dirty="0" smtClean="0"/>
              <a:t>začaly se hrát hry zakázaných autorů</a:t>
            </a:r>
          </a:p>
          <a:p>
            <a:r>
              <a:rPr lang="cs-CZ" dirty="0" smtClean="0"/>
              <a:t>následoval hluboký propad – divadla se začala potýkat s nedostatkem diváků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ČESKÁ LITERATURA PO ROCE 1989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navíc i do divadel dorazily restituce</a:t>
            </a:r>
          </a:p>
          <a:p>
            <a:r>
              <a:rPr lang="cs-CZ" dirty="0" smtClean="0"/>
              <a:t>kvůli špatné ekonomické situaci byla mnohá divadla nucena ukončit svou činnost</a:t>
            </a:r>
          </a:p>
          <a:p>
            <a:r>
              <a:rPr lang="cs-CZ" dirty="0" smtClean="0"/>
              <a:t>počátkem 90. let se vynořil nový fenomén – muzikály, rockové a popové opery</a:t>
            </a:r>
          </a:p>
          <a:p>
            <a:r>
              <a:rPr lang="cs-CZ" dirty="0" smtClean="0"/>
              <a:t>tento trend oblíbenosti trvá až dodnes</a:t>
            </a:r>
          </a:p>
          <a:p>
            <a:pPr>
              <a:buNone/>
            </a:pPr>
            <a:r>
              <a:rPr lang="cs-CZ" b="1" dirty="0" smtClean="0"/>
              <a:t>ÚKOL Č. 4 – Které muzikály či další hudební díla tohoto typu znáte?</a:t>
            </a:r>
          </a:p>
          <a:p>
            <a:endParaRPr lang="cs-CZ" dirty="0" smtClean="0"/>
          </a:p>
          <a:p>
            <a:endParaRPr lang="cs-CZ" i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0466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POUŽITÁ LITERATURA:</a:t>
            </a:r>
          </a:p>
          <a:p>
            <a:endParaRPr lang="cs-CZ" dirty="0" smtClean="0"/>
          </a:p>
          <a:p>
            <a:r>
              <a:rPr lang="cs-CZ" dirty="0" smtClean="0"/>
              <a:t>PROKOP, V.:  </a:t>
            </a:r>
            <a:r>
              <a:rPr lang="cs-CZ" i="1" dirty="0" smtClean="0"/>
              <a:t>Přehled české literatury 20. století</a:t>
            </a:r>
            <a:r>
              <a:rPr lang="cs-CZ" dirty="0" smtClean="0"/>
              <a:t>. Sokolov 2001. </a:t>
            </a:r>
          </a:p>
          <a:p>
            <a:r>
              <a:rPr lang="cs-CZ" dirty="0" smtClean="0"/>
              <a:t>HANUŠKA, P., NOVOTNÝ, V.: </a:t>
            </a:r>
            <a:r>
              <a:rPr lang="cs-CZ" i="1" dirty="0" smtClean="0"/>
              <a:t>Česká literatura ve zkratce 4. </a:t>
            </a:r>
            <a:r>
              <a:rPr lang="cs-CZ" dirty="0" smtClean="0"/>
              <a:t>Praha 2001.</a:t>
            </a:r>
          </a:p>
          <a:p>
            <a:r>
              <a:rPr lang="cs-CZ" dirty="0" smtClean="0"/>
              <a:t>http://cs.wikipedia.org/wiki/%C4%8Cesk%C3%A1_literatura_po_roce_1990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czechlit.cz</a:t>
            </a:r>
            <a:r>
              <a:rPr lang="cs-CZ" dirty="0" smtClean="0"/>
              <a:t>/nova-literatura/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vysokeskoly.cz</a:t>
            </a:r>
            <a:r>
              <a:rPr lang="cs-CZ" dirty="0" smtClean="0"/>
              <a:t>/</a:t>
            </a:r>
            <a:r>
              <a:rPr lang="cs-CZ" dirty="0" err="1" smtClean="0"/>
              <a:t>maturitniotazky</a:t>
            </a:r>
            <a:r>
              <a:rPr lang="cs-CZ" dirty="0" smtClean="0"/>
              <a:t>/</a:t>
            </a:r>
            <a:r>
              <a:rPr lang="cs-CZ" dirty="0" err="1" smtClean="0"/>
              <a:t>cesky</a:t>
            </a:r>
            <a:r>
              <a:rPr lang="cs-CZ" dirty="0" smtClean="0"/>
              <a:t>-jazyk/</a:t>
            </a:r>
            <a:r>
              <a:rPr lang="cs-CZ" dirty="0" err="1" smtClean="0"/>
              <a:t>ceska</a:t>
            </a:r>
            <a:r>
              <a:rPr lang="cs-CZ" dirty="0" smtClean="0"/>
              <a:t>-literatura-od-roku-1989-do-</a:t>
            </a:r>
            <a:r>
              <a:rPr lang="cs-CZ" dirty="0" err="1" smtClean="0"/>
              <a:t>soucasnosti</a:t>
            </a:r>
            <a:endParaRPr lang="cs-CZ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411</Words>
  <Application>Microsoft Office PowerPoint</Application>
  <PresentationFormat>Předvádění na obrazovce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Snímek 1</vt:lpstr>
      <vt:lpstr>ČESKÁ LITERATURA PO ROCE 1989</vt:lpstr>
      <vt:lpstr>ČESKÁ LITERATURA PO ROCE 1989</vt:lpstr>
      <vt:lpstr>ČESKÁ LITERATURA PO ROCE 1989</vt:lpstr>
      <vt:lpstr>ČESKÁ LITERATURA PO ROCE 1989</vt:lpstr>
      <vt:lpstr>ČESKÁ LITERATURA PO ROCE 1989</vt:lpstr>
      <vt:lpstr>ČESKÁ LITERATURA PO ROCE 1989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Petra</dc:creator>
  <cp:lastModifiedBy>Petra</cp:lastModifiedBy>
  <cp:revision>7</cp:revision>
  <dcterms:created xsi:type="dcterms:W3CDTF">2013-04-29T14:35:30Z</dcterms:created>
  <dcterms:modified xsi:type="dcterms:W3CDTF">2013-04-29T19:18:52Z</dcterms:modified>
</cp:coreProperties>
</file>