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DBCF-4310-43F0-8D9C-B4750127B77F}" type="datetimeFigureOut">
              <a:rPr lang="cs-CZ" smtClean="0"/>
              <a:pPr/>
              <a:t>27.4.2013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2C9ABDC-9ADD-48FC-AD6E-8DB9F724BE7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DBCF-4310-43F0-8D9C-B4750127B77F}" type="datetimeFigureOut">
              <a:rPr lang="cs-CZ" smtClean="0"/>
              <a:pPr/>
              <a:t>27.4.2013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9ABDC-9ADD-48FC-AD6E-8DB9F724BE7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DBCF-4310-43F0-8D9C-B4750127B77F}" type="datetimeFigureOut">
              <a:rPr lang="cs-CZ" smtClean="0"/>
              <a:pPr/>
              <a:t>27.4.2013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9ABDC-9ADD-48FC-AD6E-8DB9F724BE7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DBCF-4310-43F0-8D9C-B4750127B77F}" type="datetimeFigureOut">
              <a:rPr lang="cs-CZ" smtClean="0"/>
              <a:pPr/>
              <a:t>27.4.2013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9ABDC-9ADD-48FC-AD6E-8DB9F724BE7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DBCF-4310-43F0-8D9C-B4750127B77F}" type="datetimeFigureOut">
              <a:rPr lang="cs-CZ" smtClean="0"/>
              <a:pPr/>
              <a:t>27.4.2013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2C9ABDC-9ADD-48FC-AD6E-8DB9F724BE7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DBCF-4310-43F0-8D9C-B4750127B77F}" type="datetimeFigureOut">
              <a:rPr lang="cs-CZ" smtClean="0"/>
              <a:pPr/>
              <a:t>27.4.2013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9ABDC-9ADD-48FC-AD6E-8DB9F724BE7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DBCF-4310-43F0-8D9C-B4750127B77F}" type="datetimeFigureOut">
              <a:rPr lang="cs-CZ" smtClean="0"/>
              <a:pPr/>
              <a:t>27.4.2013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9ABDC-9ADD-48FC-AD6E-8DB9F724BE7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DBCF-4310-43F0-8D9C-B4750127B77F}" type="datetimeFigureOut">
              <a:rPr lang="cs-CZ" smtClean="0"/>
              <a:pPr/>
              <a:t>27.4.2013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9ABDC-9ADD-48FC-AD6E-8DB9F724BE7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DBCF-4310-43F0-8D9C-B4750127B77F}" type="datetimeFigureOut">
              <a:rPr lang="cs-CZ" smtClean="0"/>
              <a:pPr/>
              <a:t>27.4.2013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9ABDC-9ADD-48FC-AD6E-8DB9F724BE7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DBCF-4310-43F0-8D9C-B4750127B77F}" type="datetimeFigureOut">
              <a:rPr lang="cs-CZ" smtClean="0"/>
              <a:pPr/>
              <a:t>27.4.2013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9ABDC-9ADD-48FC-AD6E-8DB9F724BE7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DBCF-4310-43F0-8D9C-B4750127B77F}" type="datetimeFigureOut">
              <a:rPr lang="cs-CZ" smtClean="0"/>
              <a:pPr/>
              <a:t>27.4.2013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2C9ABDC-9ADD-48FC-AD6E-8DB9F724BE7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3C6DBCF-4310-43F0-8D9C-B4750127B77F}" type="datetimeFigureOut">
              <a:rPr lang="cs-CZ" smtClean="0"/>
              <a:pPr/>
              <a:t>27.4.2013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2C9ABDC-9ADD-48FC-AD6E-8DB9F724BE7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cs.wikipedia.org/wiki/Vznik_a_v%C3%BDvoj_%C4%8Desk%C3%A9ho_divadla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57200" y="327139"/>
            <a:ext cx="8229600" cy="1143000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</a:t>
            </a:r>
            <a:br>
              <a:rPr kumimoji="0" lang="cs-CZ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19062" y="973058"/>
            <a:ext cx="8135938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0" lang="cs-CZ" b="1" dirty="0"/>
              <a:t>Výukový materiál v rámci projektu OPVK 1.5 Peníze středním školám</a:t>
            </a:r>
          </a:p>
          <a:p>
            <a:r>
              <a:rPr kumimoji="0" lang="cs-CZ" b="1" dirty="0"/>
              <a:t/>
            </a:r>
            <a:br>
              <a:rPr kumimoji="0" lang="cs-CZ" b="1" dirty="0"/>
            </a:br>
            <a:r>
              <a:rPr kumimoji="0" lang="cs-CZ" b="1" dirty="0"/>
              <a:t>Číslo projektu:		CZ.1.07/1.5.00/34.0883 </a:t>
            </a:r>
          </a:p>
          <a:p>
            <a:r>
              <a:rPr kumimoji="0" lang="cs-CZ" b="1" dirty="0"/>
              <a:t>Název projektu:	</a:t>
            </a:r>
            <a:r>
              <a:rPr kumimoji="0" lang="cs-CZ" b="1" dirty="0" smtClean="0"/>
              <a:t>	Rozvoj </a:t>
            </a:r>
            <a:r>
              <a:rPr kumimoji="0" lang="cs-CZ" b="1" dirty="0"/>
              <a:t>vzdělanosti</a:t>
            </a:r>
          </a:p>
          <a:p>
            <a:r>
              <a:rPr kumimoji="0" lang="cs-CZ" b="1" dirty="0"/>
              <a:t>Číslo šablony:   	</a:t>
            </a:r>
            <a:r>
              <a:rPr kumimoji="0" lang="cs-CZ" b="1" dirty="0" smtClean="0"/>
              <a:t>	III/2</a:t>
            </a:r>
            <a:r>
              <a:rPr kumimoji="0" lang="cs-CZ" b="1" dirty="0"/>
              <a:t/>
            </a:r>
            <a:br>
              <a:rPr kumimoji="0" lang="cs-CZ" b="1" dirty="0"/>
            </a:br>
            <a:r>
              <a:rPr kumimoji="0" lang="cs-CZ" b="1" dirty="0"/>
              <a:t>Datum vytvoření:	</a:t>
            </a:r>
            <a:r>
              <a:rPr kumimoji="0" lang="cs-CZ" b="1" dirty="0" smtClean="0"/>
              <a:t>	05.04.2013</a:t>
            </a:r>
            <a:r>
              <a:rPr kumimoji="0" lang="cs-CZ" b="1" dirty="0"/>
              <a:t/>
            </a:r>
            <a:br>
              <a:rPr kumimoji="0" lang="cs-CZ" b="1" dirty="0"/>
            </a:br>
            <a:r>
              <a:rPr kumimoji="0" lang="cs-CZ" b="1" dirty="0"/>
              <a:t>Autor:			Mgr. Petra Zemánková</a:t>
            </a:r>
            <a:br>
              <a:rPr kumimoji="0" lang="cs-CZ" b="1" dirty="0"/>
            </a:br>
            <a:r>
              <a:rPr kumimoji="0" lang="cs-CZ" b="1" dirty="0"/>
              <a:t>Určeno pro předmět:    </a:t>
            </a:r>
            <a:r>
              <a:rPr kumimoji="0" lang="cs-CZ" b="1" dirty="0" smtClean="0"/>
              <a:t>	Český jazyk a literatura</a:t>
            </a:r>
            <a:r>
              <a:rPr kumimoji="0" lang="cs-CZ" b="1" dirty="0"/>
              <a:t/>
            </a:r>
            <a:br>
              <a:rPr kumimoji="0" lang="cs-CZ" b="1" dirty="0"/>
            </a:br>
            <a:r>
              <a:rPr kumimoji="0" lang="cs-CZ" b="1" dirty="0"/>
              <a:t>Tematická oblast:	</a:t>
            </a:r>
            <a:r>
              <a:rPr kumimoji="0" lang="cs-CZ" b="1" dirty="0" smtClean="0"/>
              <a:t>	Česká literatura </a:t>
            </a:r>
            <a:r>
              <a:rPr kumimoji="0" lang="cs-CZ" b="1" dirty="0"/>
              <a:t>po roce 1945	 </a:t>
            </a:r>
          </a:p>
          <a:p>
            <a:r>
              <a:rPr kumimoji="0" lang="cs-CZ" b="1" dirty="0"/>
              <a:t>Obor vzdělání:		</a:t>
            </a:r>
            <a:r>
              <a:rPr lang="cs-CZ" b="1" dirty="0" smtClean="0"/>
              <a:t>Masér sportovní a rekondiční (69-41-L/02)</a:t>
            </a:r>
            <a:endParaRPr kumimoji="0" lang="cs-CZ" b="1" dirty="0"/>
          </a:p>
          <a:p>
            <a:r>
              <a:rPr kumimoji="0" lang="cs-CZ" b="1" dirty="0"/>
              <a:t>			4. ročník</a:t>
            </a:r>
            <a:br>
              <a:rPr kumimoji="0" lang="cs-CZ" b="1" dirty="0"/>
            </a:br>
            <a:r>
              <a:rPr kumimoji="0" lang="cs-CZ" b="1" dirty="0"/>
              <a:t>                                            </a:t>
            </a:r>
            <a:br>
              <a:rPr kumimoji="0" lang="cs-CZ" b="1" dirty="0"/>
            </a:br>
            <a:r>
              <a:rPr kumimoji="0" lang="cs-CZ" b="1" dirty="0"/>
              <a:t>Název výukového </a:t>
            </a:r>
            <a:r>
              <a:rPr kumimoji="0" lang="cs-CZ" b="1" dirty="0" smtClean="0"/>
              <a:t>materiálu:								České drama od roku 1945 do současnosti – učební 			materiál s úkoly</a:t>
            </a:r>
            <a:r>
              <a:rPr kumimoji="0" lang="cs-CZ" b="1" dirty="0"/>
              <a:t/>
            </a:r>
            <a:br>
              <a:rPr kumimoji="0" lang="cs-CZ" b="1" dirty="0"/>
            </a:br>
            <a:endParaRPr kumimoji="0" lang="cs-CZ" b="1" dirty="0"/>
          </a:p>
          <a:p>
            <a:r>
              <a:rPr kumimoji="0" lang="cs-CZ" b="1" dirty="0"/>
              <a:t>Popis využití: 		prezentace </a:t>
            </a:r>
            <a:r>
              <a:rPr kumimoji="0" lang="cs-CZ" b="1" dirty="0" smtClean="0"/>
              <a:t>s </a:t>
            </a:r>
            <a:r>
              <a:rPr kumimoji="0" lang="cs-CZ" b="1" dirty="0"/>
              <a:t>využitím </a:t>
            </a:r>
            <a:r>
              <a:rPr kumimoji="0" lang="cs-CZ" b="1" dirty="0" err="1"/>
              <a:t>dataprojektoru</a:t>
            </a:r>
            <a:r>
              <a:rPr kumimoji="0" lang="cs-CZ" b="1" dirty="0"/>
              <a:t> a </a:t>
            </a:r>
            <a:r>
              <a:rPr kumimoji="0" lang="cs-CZ" b="1" dirty="0" smtClean="0"/>
              <a:t>				notebooku</a:t>
            </a:r>
            <a:endParaRPr kumimoji="0" lang="cs-CZ" b="1" dirty="0"/>
          </a:p>
          <a:p>
            <a:endParaRPr kumimoji="0" lang="cs-CZ" b="1" dirty="0"/>
          </a:p>
          <a:p>
            <a:r>
              <a:rPr kumimoji="0" lang="cs-CZ" b="1" dirty="0"/>
              <a:t>Čas:  </a:t>
            </a:r>
            <a:r>
              <a:rPr kumimoji="0" lang="cs-CZ" b="1" dirty="0" smtClean="0"/>
              <a:t>			</a:t>
            </a:r>
            <a:r>
              <a:rPr lang="cs-CZ" b="1" dirty="0" smtClean="0"/>
              <a:t>30</a:t>
            </a:r>
            <a:r>
              <a:rPr kumimoji="0" lang="cs-CZ" b="1" dirty="0" smtClean="0"/>
              <a:t> </a:t>
            </a:r>
            <a:r>
              <a:rPr kumimoji="0" lang="cs-CZ" b="1" dirty="0"/>
              <a:t>minut</a:t>
            </a:r>
            <a:br>
              <a:rPr kumimoji="0" lang="cs-CZ" b="1" dirty="0"/>
            </a:br>
            <a:endParaRPr kumimoji="0" lang="cs-CZ" b="1" dirty="0"/>
          </a:p>
        </p:txBody>
      </p:sp>
      <p:sp>
        <p:nvSpPr>
          <p:cNvPr id="10" name="TextovéPole 7"/>
          <p:cNvSpPr txBox="1">
            <a:spLocks noChangeArrowheads="1"/>
          </p:cNvSpPr>
          <p:nvPr/>
        </p:nvSpPr>
        <p:spPr bwMode="auto">
          <a:xfrm>
            <a:off x="4191272" y="468233"/>
            <a:ext cx="42478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dirty="0" smtClean="0"/>
              <a:t>VY_32_INOVACE_ČJM4_5860_ZEM</a:t>
            </a:r>
            <a:endParaRPr lang="cs-CZ" dirty="0"/>
          </a:p>
        </p:txBody>
      </p:sp>
      <p:pic>
        <p:nvPicPr>
          <p:cNvPr id="11" name="Obrázek 10" descr="loga_sablony_pruhled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0872" y="252631"/>
            <a:ext cx="3635896" cy="80961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indent="-342900" algn="ctr"/>
            <a:r>
              <a:rPr lang="cs-CZ" b="1" dirty="0" smtClean="0">
                <a:latin typeface="+mn-lt"/>
              </a:rPr>
              <a:t>Tendence v českém dramatu </a:t>
            </a:r>
            <a:br>
              <a:rPr lang="cs-CZ" b="1" dirty="0" smtClean="0">
                <a:latin typeface="+mn-lt"/>
              </a:rPr>
            </a:br>
            <a:r>
              <a:rPr lang="cs-CZ" b="1" dirty="0" smtClean="0">
                <a:latin typeface="+mn-lt"/>
              </a:rPr>
              <a:t>po roce 1989 (do současnosti)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340768"/>
            <a:ext cx="7772400" cy="4679032"/>
          </a:xfrm>
        </p:spPr>
        <p:txBody>
          <a:bodyPr>
            <a:noAutofit/>
          </a:bodyPr>
          <a:lstStyle/>
          <a:p>
            <a:r>
              <a:rPr lang="cs-CZ" sz="2300" dirty="0" smtClean="0"/>
              <a:t>po listopadovém převratu v roce 1989 dochází k uvolnění a rozkvětu všeho, co bylo doposud zakázáno</a:t>
            </a:r>
          </a:p>
          <a:p>
            <a:r>
              <a:rPr lang="cs-CZ" sz="2300" dirty="0" smtClean="0"/>
              <a:t>pokračuje tradice divadel malých forem</a:t>
            </a:r>
          </a:p>
          <a:p>
            <a:r>
              <a:rPr lang="cs-CZ" sz="2300" dirty="0" smtClean="0"/>
              <a:t>kamenná divadla hrají kvalitní hry</a:t>
            </a:r>
          </a:p>
          <a:p>
            <a:r>
              <a:rPr lang="cs-CZ" sz="2300" dirty="0" smtClean="0"/>
              <a:t>vznikají nová divadla (hlavně menšího rázu), zaměřená na současné dramatiky</a:t>
            </a:r>
          </a:p>
          <a:p>
            <a:r>
              <a:rPr lang="cs-CZ" sz="2300" dirty="0" smtClean="0"/>
              <a:t>výrazné české režisérské osobnosti – PETR LÉBL, JAN ANTONÍN PITÍNSKÝ, VLADIMÍR MORÁVEK (tzv. trojhvězdí českých režisérů)</a:t>
            </a:r>
          </a:p>
          <a:p>
            <a:r>
              <a:rPr lang="cs-CZ" sz="2300" dirty="0" smtClean="0"/>
              <a:t>s počátkem 90. let se do divadel dostávají hlavně muzikály a rockové či popové opery – např. Bídníci, </a:t>
            </a:r>
            <a:r>
              <a:rPr lang="cs-CZ" sz="2300" dirty="0" err="1" smtClean="0"/>
              <a:t>Jesus</a:t>
            </a:r>
            <a:r>
              <a:rPr lang="cs-CZ" sz="2300" dirty="0" smtClean="0"/>
              <a:t> </a:t>
            </a:r>
            <a:r>
              <a:rPr lang="cs-CZ" sz="2300" dirty="0" err="1" smtClean="0"/>
              <a:t>Christ</a:t>
            </a:r>
            <a:r>
              <a:rPr lang="cs-CZ" sz="2300" dirty="0" smtClean="0"/>
              <a:t> Superstar, </a:t>
            </a:r>
            <a:r>
              <a:rPr lang="cs-CZ" sz="2300" dirty="0" err="1" smtClean="0"/>
              <a:t>Dracula</a:t>
            </a:r>
            <a:r>
              <a:rPr lang="cs-CZ" sz="2300" dirty="0" smtClean="0"/>
              <a:t>, Hamlet, Rusalka, Krysař, Johanka z Arku, </a:t>
            </a:r>
            <a:r>
              <a:rPr lang="cs-CZ" sz="2300" dirty="0" err="1" smtClean="0"/>
              <a:t>Monte</a:t>
            </a:r>
            <a:r>
              <a:rPr lang="cs-CZ" sz="2300" dirty="0" smtClean="0"/>
              <a:t> </a:t>
            </a:r>
            <a:r>
              <a:rPr lang="cs-CZ" sz="2300" dirty="0" err="1" smtClean="0"/>
              <a:t>Christo</a:t>
            </a:r>
            <a:r>
              <a:rPr lang="cs-CZ" sz="2300" dirty="0" smtClean="0"/>
              <a:t> aj.</a:t>
            </a:r>
          </a:p>
          <a:p>
            <a:pPr>
              <a:buNone/>
            </a:pPr>
            <a:r>
              <a:rPr lang="cs-CZ" sz="2300" b="1" dirty="0" smtClean="0"/>
              <a:t>ÚKOL Č. 5 – Jaký je rozdíl mezi muzikálem, rockovou a popovou operou?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indent="-342900" algn="ctr"/>
            <a:r>
              <a:rPr lang="cs-CZ" b="1" dirty="0" smtClean="0">
                <a:latin typeface="+mn-lt"/>
              </a:rPr>
              <a:t>Tendence v českém dramatu </a:t>
            </a:r>
            <a:br>
              <a:rPr lang="cs-CZ" b="1" dirty="0" smtClean="0">
                <a:latin typeface="+mn-lt"/>
              </a:rPr>
            </a:br>
            <a:r>
              <a:rPr lang="cs-CZ" b="1" dirty="0" smtClean="0">
                <a:latin typeface="+mn-lt"/>
              </a:rPr>
              <a:t>po roce 1989 (do současnosti)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v současnosti se do divadla chodí hlavně na klasiku (velká kamenná divadla) či na hry soudobých autorů (malá divadla)</a:t>
            </a:r>
          </a:p>
          <a:p>
            <a:r>
              <a:rPr lang="cs-CZ" dirty="0" smtClean="0"/>
              <a:t>divadla v Ostravě:</a:t>
            </a:r>
          </a:p>
          <a:p>
            <a:pPr>
              <a:buNone/>
            </a:pPr>
            <a:r>
              <a:rPr lang="cs-CZ" dirty="0" smtClean="0"/>
              <a:t>	a) kamenná divadla – Národní divadlo moravskoslezské – to má dvě budovy – Divadlo Antonína Dvořáka (zaměřené na operu, činohru a balet) a Divadlo Jiřího </a:t>
            </a:r>
            <a:r>
              <a:rPr lang="cs-CZ" dirty="0" err="1" smtClean="0"/>
              <a:t>Myrona</a:t>
            </a:r>
            <a:r>
              <a:rPr lang="cs-CZ" dirty="0" smtClean="0"/>
              <a:t> (zaměřené na operetu, činohru a balet) – v současnosti se přemýšlí o sloučení do jedné budovy – DAD z finančních důvodů</a:t>
            </a:r>
          </a:p>
          <a:p>
            <a:pPr>
              <a:buNone/>
            </a:pPr>
            <a:r>
              <a:rPr lang="cs-CZ" dirty="0" smtClean="0"/>
              <a:t>	b) divadla malých forem – Aréna, Divadlo Petra </a:t>
            </a:r>
            <a:r>
              <a:rPr lang="cs-CZ" dirty="0" err="1" smtClean="0"/>
              <a:t>Bezruče</a:t>
            </a:r>
            <a:r>
              <a:rPr lang="cs-CZ" dirty="0" smtClean="0"/>
              <a:t> – zaměřené na modernizace klasických děl a hry současných autorů</a:t>
            </a:r>
          </a:p>
          <a:p>
            <a:pPr>
              <a:buNone/>
            </a:pPr>
            <a:r>
              <a:rPr lang="cs-CZ" dirty="0" smtClean="0"/>
              <a:t>	c) Loutkové divadlo – hraje hry pro děti i </a:t>
            </a:r>
            <a:r>
              <a:rPr lang="cs-CZ" smtClean="0"/>
              <a:t>pro dospělé</a:t>
            </a:r>
            <a:endParaRPr lang="cs-CZ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404664"/>
            <a:ext cx="842493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POUŽITÁ LITERATURA:</a:t>
            </a:r>
          </a:p>
          <a:p>
            <a:endParaRPr lang="cs-CZ" sz="2000" dirty="0" smtClean="0"/>
          </a:p>
          <a:p>
            <a:r>
              <a:rPr lang="cs-CZ" sz="2000" dirty="0" smtClean="0"/>
              <a:t>PROKOP, V.:  </a:t>
            </a:r>
            <a:r>
              <a:rPr lang="cs-CZ" sz="2000" i="1" dirty="0" smtClean="0"/>
              <a:t>Přehled české literatury 20. století</a:t>
            </a:r>
            <a:r>
              <a:rPr lang="cs-CZ" sz="2000" dirty="0" smtClean="0"/>
              <a:t>. Sokolov 2001. </a:t>
            </a:r>
          </a:p>
          <a:p>
            <a:r>
              <a:rPr lang="cs-CZ" sz="2000" dirty="0" smtClean="0"/>
              <a:t>HANUŠKA, P., NOVOTNÝ, V.: </a:t>
            </a:r>
            <a:r>
              <a:rPr lang="cs-CZ" sz="2000" i="1" dirty="0" smtClean="0"/>
              <a:t>Česká literatura ve zkratce 4. </a:t>
            </a:r>
            <a:r>
              <a:rPr lang="cs-CZ" sz="2000" dirty="0" smtClean="0"/>
              <a:t>Praha 2001</a:t>
            </a:r>
            <a:r>
              <a:rPr lang="cs-CZ" sz="2000" dirty="0" smtClean="0"/>
              <a:t>.</a:t>
            </a:r>
          </a:p>
          <a:p>
            <a:r>
              <a:rPr lang="cs-CZ" sz="2000" dirty="0" smtClean="0"/>
              <a:t>SLANAŘ, O. A KOL.: </a:t>
            </a:r>
            <a:r>
              <a:rPr lang="cs-CZ" sz="2000" i="1" dirty="0" smtClean="0"/>
              <a:t>Obsahy a rozbory děl (k LITERATUŘE – přehledu SŠ učiva). </a:t>
            </a:r>
            <a:r>
              <a:rPr lang="cs-CZ" sz="2000" dirty="0" smtClean="0"/>
              <a:t>Třebíč 2006.</a:t>
            </a:r>
          </a:p>
          <a:p>
            <a:r>
              <a:rPr lang="cs-CZ" sz="2000" smtClean="0"/>
              <a:t>NOVÁKOVÁ</a:t>
            </a:r>
            <a:r>
              <a:rPr lang="cs-CZ" sz="2000" dirty="0" smtClean="0"/>
              <a:t>, D. A KOL.: </a:t>
            </a:r>
            <a:r>
              <a:rPr lang="cs-CZ" sz="2000" i="1" dirty="0" smtClean="0"/>
              <a:t>Literární obsahy (nejen) pro maturanty. </a:t>
            </a:r>
            <a:r>
              <a:rPr lang="cs-CZ" sz="2000" dirty="0" err="1" smtClean="0"/>
              <a:t>Regia</a:t>
            </a:r>
            <a:r>
              <a:rPr lang="cs-CZ" sz="2000" dirty="0" smtClean="0"/>
              <a:t> Praha 1998.</a:t>
            </a:r>
          </a:p>
          <a:p>
            <a:r>
              <a:rPr lang="cs-CZ" sz="2000" dirty="0" smtClean="0"/>
              <a:t>SOCHROVÁ, M.: </a:t>
            </a:r>
            <a:r>
              <a:rPr lang="cs-CZ" sz="2000" i="1" dirty="0" smtClean="0"/>
              <a:t>Čtenářský deník k Literatuře v kostce pro střední školy. </a:t>
            </a:r>
            <a:r>
              <a:rPr lang="cs-CZ" sz="2000" dirty="0" smtClean="0"/>
              <a:t>Fragment Havlíčkův Brod 1998.</a:t>
            </a:r>
          </a:p>
          <a:p>
            <a:r>
              <a:rPr lang="cs-CZ" sz="2000" dirty="0" smtClean="0"/>
              <a:t>http</a:t>
            </a:r>
            <a:r>
              <a:rPr lang="cs-CZ" sz="2000" dirty="0" smtClean="0"/>
              <a:t>://cs.wikipedia.org/wiki/Divadla_mal%C3%BDch_forem_(album)</a:t>
            </a:r>
          </a:p>
          <a:p>
            <a:r>
              <a:rPr lang="cs-CZ" sz="2000" dirty="0" smtClean="0"/>
              <a:t>http://cs.wikipedia.org/wiki/Vznik_a_v%C3%BDvoj_%C4%8Desk%C3%A9ho_divadla</a:t>
            </a:r>
            <a:endParaRPr lang="cs-CZ" sz="2000" dirty="0" smtClean="0">
              <a:hlinkClick r:id="rId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323528" y="404664"/>
            <a:ext cx="856895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/>
              <a:t>ROZDĚLENÍ DRAMATU PODLE HISTORICKÝCH UDÁLOSTÍ:</a:t>
            </a:r>
          </a:p>
          <a:p>
            <a:endParaRPr lang="cs-CZ" sz="3200" dirty="0" smtClean="0"/>
          </a:p>
          <a:p>
            <a:pPr marL="342900" indent="-342900">
              <a:buAutoNum type="arabicPeriod"/>
            </a:pPr>
            <a:r>
              <a:rPr lang="cs-CZ" sz="3200" dirty="0" smtClean="0"/>
              <a:t>Tendence v dramatu v letech 1945-48</a:t>
            </a:r>
          </a:p>
          <a:p>
            <a:pPr marL="342900" indent="-342900">
              <a:buAutoNum type="arabicPeriod"/>
            </a:pPr>
            <a:r>
              <a:rPr lang="cs-CZ" sz="3200" dirty="0" smtClean="0"/>
              <a:t>Drama a jeho tendence v období od února 1948 do poloviny 50. let</a:t>
            </a:r>
          </a:p>
          <a:p>
            <a:pPr marL="342900" indent="-342900">
              <a:buAutoNum type="arabicPeriod"/>
            </a:pPr>
            <a:r>
              <a:rPr lang="cs-CZ" sz="3200" dirty="0" smtClean="0"/>
              <a:t>Vývoj dramatu v období druhé poloviny 50. let </a:t>
            </a:r>
          </a:p>
          <a:p>
            <a:pPr marL="342900" indent="-342900"/>
            <a:r>
              <a:rPr lang="cs-CZ" sz="3200" dirty="0"/>
              <a:t>	</a:t>
            </a:r>
            <a:r>
              <a:rPr lang="cs-CZ" sz="3200" dirty="0" smtClean="0"/>
              <a:t>a v 60. letech</a:t>
            </a:r>
          </a:p>
          <a:p>
            <a:pPr marL="342900" indent="-342900"/>
            <a:r>
              <a:rPr lang="cs-CZ" sz="3200" dirty="0" smtClean="0"/>
              <a:t>4. Divadlo v 60. letech</a:t>
            </a:r>
          </a:p>
          <a:p>
            <a:pPr marL="342900" indent="-342900"/>
            <a:r>
              <a:rPr lang="cs-CZ" sz="3200" dirty="0" smtClean="0"/>
              <a:t>5. Drama v období normalizace – 70. a 80. léta</a:t>
            </a:r>
          </a:p>
          <a:p>
            <a:pPr marL="342900" indent="-342900"/>
            <a:r>
              <a:rPr lang="cs-CZ" sz="3200" dirty="0" smtClean="0"/>
              <a:t>6. Tendence v českém dramatu po roce 1989 </a:t>
            </a:r>
          </a:p>
          <a:p>
            <a:pPr marL="342900" indent="-342900"/>
            <a:r>
              <a:rPr lang="cs-CZ" sz="3200" dirty="0"/>
              <a:t>	</a:t>
            </a:r>
            <a:r>
              <a:rPr lang="cs-CZ" sz="3200" dirty="0" smtClean="0"/>
              <a:t>(do současnosti)</a:t>
            </a:r>
            <a:endParaRPr lang="cs-CZ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latin typeface="+mn-lt"/>
              </a:rPr>
              <a:t>Tendence v dramatu v letech 1945-48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během 2. světové války byla některá divadla v důsledku cenzury u nás zavřena (většinou z politických či rasových důvodů) – např. Osvobozené divadlo Voskovce a Wericha, D34-41 Emila Františka Buriana</a:t>
            </a:r>
          </a:p>
          <a:p>
            <a:r>
              <a:rPr lang="cs-CZ" dirty="0" smtClean="0"/>
              <a:t>po válce pomalu některá tato divadla obnovují svou činnost</a:t>
            </a:r>
          </a:p>
          <a:p>
            <a:r>
              <a:rPr lang="cs-CZ" dirty="0" smtClean="0"/>
              <a:t>hrály se alegorické, historické a pohádkové hry</a:t>
            </a:r>
          </a:p>
          <a:p>
            <a:r>
              <a:rPr lang="cs-CZ" dirty="0" smtClean="0"/>
              <a:t>např. hry JANA DRDY	1946 – </a:t>
            </a:r>
            <a:r>
              <a:rPr lang="cs-CZ" i="1" dirty="0" smtClean="0"/>
              <a:t>Hrátky s čertem</a:t>
            </a:r>
          </a:p>
          <a:p>
            <a:pPr>
              <a:buNone/>
            </a:pPr>
            <a:r>
              <a:rPr lang="cs-CZ" dirty="0" smtClean="0"/>
              <a:t>					1959 – </a:t>
            </a:r>
            <a:r>
              <a:rPr lang="cs-CZ" i="1" dirty="0" err="1" smtClean="0"/>
              <a:t>Dalskabáty</a:t>
            </a:r>
            <a:r>
              <a:rPr lang="cs-CZ" i="1" dirty="0" smtClean="0"/>
              <a:t>, hříšná ves 					aneb Zapomenutý čert</a:t>
            </a:r>
          </a:p>
          <a:p>
            <a:pPr>
              <a:buNone/>
            </a:pPr>
            <a:r>
              <a:rPr lang="cs-CZ" b="1" dirty="0" smtClean="0"/>
              <a:t>ÚKOL Č. 1 – Zjistěte děj hry Hrátky s čertem a postavy.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indent="-342900" algn="ctr"/>
            <a:r>
              <a:rPr lang="cs-CZ" b="1" dirty="0" smtClean="0">
                <a:latin typeface="+mn-lt"/>
              </a:rPr>
              <a:t>Drama a jeho tendence v období </a:t>
            </a:r>
            <a:br>
              <a:rPr lang="cs-CZ" b="1" dirty="0" smtClean="0">
                <a:latin typeface="+mn-lt"/>
              </a:rPr>
            </a:br>
            <a:r>
              <a:rPr lang="cs-CZ" b="1" dirty="0" smtClean="0">
                <a:latin typeface="+mn-lt"/>
              </a:rPr>
              <a:t>od února 1948 do poloviny 50. let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komunistickým převratem v roce 1948 došlo ke zlomu také v dramatu</a:t>
            </a:r>
          </a:p>
          <a:p>
            <a:r>
              <a:rPr lang="cs-CZ" dirty="0" smtClean="0"/>
              <a:t>divadla byla zestátněna a byla vytvořena síť státních divadel</a:t>
            </a:r>
          </a:p>
          <a:p>
            <a:r>
              <a:rPr lang="cs-CZ" dirty="0" smtClean="0"/>
              <a:t>normy – cenzura, dotace státu, kontrola a využití divadla pro své (politické) účely</a:t>
            </a:r>
          </a:p>
          <a:p>
            <a:r>
              <a:rPr lang="cs-CZ" dirty="0" smtClean="0"/>
              <a:t>začaly se hrát hry s budovatelskými tématy a náměty s těmito cíli:</a:t>
            </a:r>
          </a:p>
          <a:p>
            <a:pPr>
              <a:buNone/>
            </a:pPr>
            <a:r>
              <a:rPr lang="cs-CZ" dirty="0" smtClean="0"/>
              <a:t>	1. ukázat běžné dělnické prostředí</a:t>
            </a:r>
          </a:p>
          <a:p>
            <a:pPr>
              <a:buNone/>
            </a:pPr>
            <a:r>
              <a:rPr lang="cs-CZ" dirty="0" smtClean="0"/>
              <a:t>	2. ukázat venkov v období kolektivizace</a:t>
            </a:r>
          </a:p>
          <a:p>
            <a:pPr>
              <a:buNone/>
            </a:pPr>
            <a:r>
              <a:rPr lang="cs-CZ" dirty="0" smtClean="0"/>
              <a:t>	3. historická dramata měla ukázat dělnický boj za lidská práva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indent="-342900" algn="ctr"/>
            <a:r>
              <a:rPr lang="cs-CZ" b="1" dirty="0" smtClean="0">
                <a:latin typeface="+mn-lt"/>
              </a:rPr>
              <a:t>Drama a jeho tendence v období </a:t>
            </a:r>
            <a:br>
              <a:rPr lang="cs-CZ" b="1" dirty="0" smtClean="0">
                <a:latin typeface="+mn-lt"/>
              </a:rPr>
            </a:br>
            <a:r>
              <a:rPr lang="cs-CZ" b="1" dirty="0" smtClean="0">
                <a:latin typeface="+mn-lt"/>
              </a:rPr>
              <a:t>od února 1948 do poloviny 50. let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výsledkem byla ztráta konfliktnosti her</a:t>
            </a:r>
          </a:p>
          <a:p>
            <a:r>
              <a:rPr lang="cs-CZ" dirty="0" smtClean="0"/>
              <a:t>hry z této doby – např. JOSEF KÁŇA – </a:t>
            </a:r>
            <a:r>
              <a:rPr lang="cs-CZ" i="1" dirty="0" smtClean="0"/>
              <a:t>Parta brusiče </a:t>
            </a:r>
            <a:r>
              <a:rPr lang="cs-CZ" i="1" dirty="0" err="1" smtClean="0"/>
              <a:t>Karhana</a:t>
            </a:r>
            <a:endParaRPr lang="cs-CZ" i="1" dirty="0"/>
          </a:p>
          <a:p>
            <a:r>
              <a:rPr lang="cs-CZ" dirty="0" smtClean="0"/>
              <a:t>MILOSLAV STEHLÍK – </a:t>
            </a:r>
            <a:r>
              <a:rPr lang="cs-CZ" i="1" dirty="0" smtClean="0"/>
              <a:t>Vesnice Mladá; Nositelé řádu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indent="-342900" algn="ctr"/>
            <a:r>
              <a:rPr lang="cs-CZ" b="1" dirty="0" smtClean="0">
                <a:latin typeface="+mn-lt"/>
              </a:rPr>
              <a:t>Vývoj dramatu v období </a:t>
            </a:r>
            <a:br>
              <a:rPr lang="cs-CZ" b="1" dirty="0" smtClean="0">
                <a:latin typeface="+mn-lt"/>
              </a:rPr>
            </a:br>
            <a:r>
              <a:rPr lang="cs-CZ" b="1" dirty="0" smtClean="0">
                <a:latin typeface="+mn-lt"/>
              </a:rPr>
              <a:t>druhé poloviny 50. let a v 60. letech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340768"/>
            <a:ext cx="7772400" cy="4679032"/>
          </a:xfrm>
        </p:spPr>
        <p:txBody>
          <a:bodyPr>
            <a:noAutofit/>
          </a:bodyPr>
          <a:lstStyle/>
          <a:p>
            <a:r>
              <a:rPr lang="cs-CZ" sz="2300" dirty="0" smtClean="0"/>
              <a:t>zlomem ve vývoji dramatu se stala divadelní hra FRANTIŠKA HRUBÍNA </a:t>
            </a:r>
            <a:r>
              <a:rPr lang="cs-CZ" sz="2300" i="1" dirty="0" smtClean="0"/>
              <a:t>Srpnová neděle </a:t>
            </a:r>
            <a:r>
              <a:rPr lang="cs-CZ" sz="2300" dirty="0" smtClean="0"/>
              <a:t>– bourá ideály, bezkonfliktnost, nutí diváka přemýšlet a vytvářet si vlastní názory</a:t>
            </a:r>
          </a:p>
          <a:p>
            <a:r>
              <a:rPr lang="cs-CZ" sz="2300" dirty="0" smtClean="0"/>
              <a:t>začíná „zlatá kapitola českého dramatu“</a:t>
            </a:r>
          </a:p>
          <a:p>
            <a:r>
              <a:rPr lang="cs-CZ" sz="2300" dirty="0" smtClean="0"/>
              <a:t>do Československa se dostávají první absurdní hry – např. Divadlo satiry uvádí v přepracování JOSEFA KAINARA hru Alfreda </a:t>
            </a:r>
            <a:r>
              <a:rPr lang="cs-CZ" sz="2300" dirty="0" err="1" smtClean="0"/>
              <a:t>Jarryho</a:t>
            </a:r>
            <a:r>
              <a:rPr lang="cs-CZ" sz="2300" dirty="0" smtClean="0"/>
              <a:t> </a:t>
            </a:r>
            <a:r>
              <a:rPr lang="cs-CZ" sz="2300" i="1" dirty="0" err="1" smtClean="0"/>
              <a:t>Ubu</a:t>
            </a:r>
            <a:r>
              <a:rPr lang="cs-CZ" sz="2300" i="1" dirty="0" smtClean="0"/>
              <a:t> se vrací</a:t>
            </a:r>
          </a:p>
          <a:p>
            <a:r>
              <a:rPr lang="cs-CZ" sz="2300" dirty="0" smtClean="0"/>
              <a:t>vznikají divadla malých forem, které často navazují na předválečné kabarety (např. Červenou sedmu) a Osvobozené divadlo Voskovce a Wericha</a:t>
            </a:r>
          </a:p>
          <a:p>
            <a:pPr>
              <a:buNone/>
            </a:pPr>
            <a:r>
              <a:rPr lang="cs-CZ" sz="2300" b="1" dirty="0" smtClean="0"/>
              <a:t>ÚKOL Č. 2 – Připomeňte si, co je absurdní drama a jakou roli v něm hraje Alfred </a:t>
            </a:r>
            <a:r>
              <a:rPr lang="cs-CZ" sz="2300" b="1" dirty="0" err="1" smtClean="0"/>
              <a:t>Jarry</a:t>
            </a:r>
            <a:r>
              <a:rPr lang="cs-CZ" sz="2300" b="1" dirty="0" smtClean="0"/>
              <a:t>. Kterou další absurdní hru si vybavujete? Kteří další autoři světového i českého dramatu patří ke skupině absurdních dramatiků?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indent="-342900" algn="ctr"/>
            <a:r>
              <a:rPr lang="cs-CZ" b="1" dirty="0" smtClean="0">
                <a:latin typeface="+mn-lt"/>
              </a:rPr>
              <a:t>Divadlo v 60. letech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výrazný rozvoj absurdního divadla</a:t>
            </a:r>
          </a:p>
          <a:p>
            <a:r>
              <a:rPr lang="cs-CZ" dirty="0" smtClean="0"/>
              <a:t>navazuje na existencialismus – vzorem se stává </a:t>
            </a:r>
            <a:r>
              <a:rPr lang="cs-CZ" dirty="0" err="1" smtClean="0"/>
              <a:t>Franz</a:t>
            </a:r>
            <a:r>
              <a:rPr lang="cs-CZ" dirty="0" smtClean="0"/>
              <a:t> Kafka</a:t>
            </a:r>
          </a:p>
          <a:p>
            <a:r>
              <a:rPr lang="cs-CZ" dirty="0" smtClean="0"/>
              <a:t>vzniká nový typ divadla – ANTIDIVADLO – popírá všechny divadelní konvence – odstranění děje, zápletky, smysluplného dialogu, motivace jednání</a:t>
            </a:r>
          </a:p>
          <a:p>
            <a:r>
              <a:rPr lang="cs-CZ" dirty="0" smtClean="0"/>
              <a:t>hlavní představitel – VÁCLAV HAVEL (viz samostatná prezentace)</a:t>
            </a:r>
          </a:p>
          <a:p>
            <a:r>
              <a:rPr lang="cs-CZ" dirty="0" smtClean="0"/>
              <a:t>dramatik světového významu, spojen s divadly ABC a divadlem Na Zábradlí</a:t>
            </a:r>
          </a:p>
          <a:p>
            <a:r>
              <a:rPr lang="cs-CZ" dirty="0" smtClean="0"/>
              <a:t>jeho absurdní hry – např. </a:t>
            </a:r>
            <a:r>
              <a:rPr lang="cs-CZ" i="1" dirty="0" smtClean="0"/>
              <a:t>Zahradní slavnost, Audience</a:t>
            </a:r>
          </a:p>
          <a:p>
            <a:pPr>
              <a:buNone/>
            </a:pPr>
            <a:r>
              <a:rPr lang="cs-CZ" b="1" dirty="0" smtClean="0"/>
              <a:t>ÚKOL Č. 3 – Vzpomeňte na jednoaktovku Audience a řekněte, o čem je a k jakému typu dramatu patří.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indent="-342900" algn="ctr"/>
            <a:r>
              <a:rPr lang="cs-CZ" b="1" dirty="0" smtClean="0">
                <a:latin typeface="+mn-lt"/>
              </a:rPr>
              <a:t>Divadlo v 60. letech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PAVEL KOHOUT – dramatik, prozaik</a:t>
            </a:r>
          </a:p>
          <a:p>
            <a:r>
              <a:rPr lang="cs-CZ" dirty="0" smtClean="0"/>
              <a:t>v 50. letech se prezentoval jako politicky angažovaný básník</a:t>
            </a:r>
          </a:p>
          <a:p>
            <a:r>
              <a:rPr lang="cs-CZ" dirty="0" smtClean="0"/>
              <a:t>v roce 1968 se postavil do čela odpůrců a kritiků totalitní moci</a:t>
            </a:r>
          </a:p>
          <a:p>
            <a:r>
              <a:rPr lang="cs-CZ" dirty="0" smtClean="0"/>
              <a:t>byl nucen emigrovat do Rakouska</a:t>
            </a:r>
          </a:p>
          <a:p>
            <a:r>
              <a:rPr lang="cs-CZ" dirty="0" smtClean="0"/>
              <a:t>jeho romány jsou autobiografické (vypráví o svých zkušenostech s </a:t>
            </a:r>
            <a:r>
              <a:rPr lang="cs-CZ" dirty="0" err="1" smtClean="0"/>
              <a:t>StB</a:t>
            </a:r>
            <a:r>
              <a:rPr lang="cs-CZ" dirty="0" smtClean="0"/>
              <a:t> a perzekucí) – např. </a:t>
            </a:r>
            <a:r>
              <a:rPr lang="cs-CZ" i="1" dirty="0" smtClean="0"/>
              <a:t>Kde je zakopán pes</a:t>
            </a:r>
          </a:p>
          <a:p>
            <a:r>
              <a:rPr lang="cs-CZ" dirty="0" smtClean="0"/>
              <a:t>v dramatu začal jako autor budovatelských her – např. </a:t>
            </a:r>
            <a:r>
              <a:rPr lang="cs-CZ" i="1" dirty="0" smtClean="0"/>
              <a:t>Taková láska</a:t>
            </a:r>
            <a:r>
              <a:rPr lang="cs-CZ" dirty="0" smtClean="0"/>
              <a:t> (premiéru měla tato hra v Divadle Zdeňka Nejedlého v Ostravě)</a:t>
            </a:r>
          </a:p>
          <a:p>
            <a:r>
              <a:rPr lang="cs-CZ" dirty="0" smtClean="0"/>
              <a:t>vychvalovaná je jeho hra </a:t>
            </a:r>
            <a:r>
              <a:rPr lang="cs-CZ" i="1" dirty="0" smtClean="0"/>
              <a:t>August, </a:t>
            </a:r>
            <a:r>
              <a:rPr lang="cs-CZ" i="1" dirty="0" err="1" smtClean="0"/>
              <a:t>August</a:t>
            </a:r>
            <a:r>
              <a:rPr lang="cs-CZ" i="1" dirty="0" smtClean="0"/>
              <a:t>, </a:t>
            </a:r>
            <a:r>
              <a:rPr lang="cs-CZ" i="1" dirty="0" err="1" smtClean="0"/>
              <a:t>august</a:t>
            </a:r>
            <a:r>
              <a:rPr lang="cs-CZ" i="1" dirty="0" smtClean="0"/>
              <a:t> </a:t>
            </a:r>
            <a:r>
              <a:rPr lang="cs-CZ" dirty="0" smtClean="0"/>
              <a:t>z cirkusového prostředí, jehož prostřednictvím ukazuje byrokracii a absurditu systému; hlavní postavou je klaun August</a:t>
            </a:r>
            <a:endParaRPr lang="cs-CZ" i="1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indent="-342900" algn="ctr"/>
            <a:r>
              <a:rPr lang="cs-CZ" b="1" dirty="0" smtClean="0">
                <a:latin typeface="+mn-lt"/>
              </a:rPr>
              <a:t>Drama v období normalizace – </a:t>
            </a:r>
            <a:br>
              <a:rPr lang="cs-CZ" b="1" dirty="0" smtClean="0">
                <a:latin typeface="+mn-lt"/>
              </a:rPr>
            </a:br>
            <a:r>
              <a:rPr lang="cs-CZ" b="1" dirty="0" smtClean="0">
                <a:latin typeface="+mn-lt"/>
              </a:rPr>
              <a:t>- 70. a 80. léta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stejně jako prozaická tvorba, dělí se i dramatická produkce na tyto skupiny:</a:t>
            </a:r>
          </a:p>
          <a:p>
            <a:r>
              <a:rPr lang="cs-CZ" dirty="0" smtClean="0"/>
              <a:t>1. oficiální hry – takové, které prošly cenzurou, zásahy do děje i textů, přežily předváděčky, věty nebyly dvojsmyslné</a:t>
            </a:r>
          </a:p>
          <a:p>
            <a:r>
              <a:rPr lang="cs-CZ" dirty="0" smtClean="0"/>
              <a:t>2. tolerovaná produkce</a:t>
            </a:r>
          </a:p>
          <a:p>
            <a:r>
              <a:rPr lang="cs-CZ" dirty="0" smtClean="0"/>
              <a:t>3. disidentská produkce – hraná jako tzv. bytové divadlo, jen pro známé – publikovali zakázaní autoři</a:t>
            </a:r>
          </a:p>
          <a:p>
            <a:r>
              <a:rPr lang="cs-CZ" dirty="0" smtClean="0"/>
              <a:t>autoři ad 1. – např. JAROSLAV DIETL, OLDŘICH DANĚK</a:t>
            </a:r>
          </a:p>
          <a:p>
            <a:r>
              <a:rPr lang="cs-CZ" dirty="0" smtClean="0"/>
              <a:t>autoři ad 3. – MILAN KUNDERA, JÁCHYM TOPOL</a:t>
            </a:r>
          </a:p>
          <a:p>
            <a:pPr>
              <a:buNone/>
            </a:pPr>
            <a:r>
              <a:rPr lang="cs-CZ" b="1" dirty="0" smtClean="0"/>
              <a:t>ÚKOL Č. 4 – Jmenujte vše, co se vám spojí s výše uvedenými jmény.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107</TotalTime>
  <Words>885</Words>
  <Application>Microsoft Office PowerPoint</Application>
  <PresentationFormat>Předvádění na obrazovce (4:3)</PresentationFormat>
  <Paragraphs>93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Jmění</vt:lpstr>
      <vt:lpstr>Snímek 1</vt:lpstr>
      <vt:lpstr>Snímek 2</vt:lpstr>
      <vt:lpstr>Tendence v dramatu v letech 1945-48</vt:lpstr>
      <vt:lpstr>Drama a jeho tendence v období  od února 1948 do poloviny 50. let</vt:lpstr>
      <vt:lpstr>Drama a jeho tendence v období  od února 1948 do poloviny 50. let</vt:lpstr>
      <vt:lpstr>Vývoj dramatu v období  druhé poloviny 50. let a v 60. letech</vt:lpstr>
      <vt:lpstr>Divadlo v 60. letech</vt:lpstr>
      <vt:lpstr>Divadlo v 60. letech</vt:lpstr>
      <vt:lpstr>Drama v období normalizace –  - 70. a 80. léta</vt:lpstr>
      <vt:lpstr>Tendence v českém dramatu  po roce 1989 (do současnosti)</vt:lpstr>
      <vt:lpstr>Tendence v českém dramatu  po roce 1989 (do současnosti)</vt:lpstr>
      <vt:lpstr>Snímek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Petra</dc:creator>
  <cp:lastModifiedBy>Petra</cp:lastModifiedBy>
  <cp:revision>12</cp:revision>
  <dcterms:created xsi:type="dcterms:W3CDTF">2013-04-21T07:35:44Z</dcterms:created>
  <dcterms:modified xsi:type="dcterms:W3CDTF">2013-04-27T15:34:45Z</dcterms:modified>
</cp:coreProperties>
</file>