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3E420C0-FFC1-44DF-91F7-39E2BE482A12}" type="datetimeFigureOut">
              <a:rPr lang="cs-CZ" smtClean="0"/>
              <a:pPr/>
              <a:t>27.4.2013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2AA3947-0FB2-4D73-85A3-B0BA9A8D62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420C0-FFC1-44DF-91F7-39E2BE482A12}" type="datetimeFigureOut">
              <a:rPr lang="cs-CZ" smtClean="0"/>
              <a:pPr/>
              <a:t>27.4.2013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A3947-0FB2-4D73-85A3-B0BA9A8D62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3E420C0-FFC1-44DF-91F7-39E2BE482A12}" type="datetimeFigureOut">
              <a:rPr lang="cs-CZ" smtClean="0"/>
              <a:pPr/>
              <a:t>27.4.2013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AA3947-0FB2-4D73-85A3-B0BA9A8D62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420C0-FFC1-44DF-91F7-39E2BE482A12}" type="datetimeFigureOut">
              <a:rPr lang="cs-CZ" smtClean="0"/>
              <a:pPr/>
              <a:t>27.4.2013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A3947-0FB2-4D73-85A3-B0BA9A8D62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E420C0-FFC1-44DF-91F7-39E2BE482A12}" type="datetimeFigureOut">
              <a:rPr lang="cs-CZ" smtClean="0"/>
              <a:pPr/>
              <a:t>27.4.2013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2AA3947-0FB2-4D73-85A3-B0BA9A8D62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420C0-FFC1-44DF-91F7-39E2BE482A12}" type="datetimeFigureOut">
              <a:rPr lang="cs-CZ" smtClean="0"/>
              <a:pPr/>
              <a:t>27.4.2013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A3947-0FB2-4D73-85A3-B0BA9A8D62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420C0-FFC1-44DF-91F7-39E2BE482A12}" type="datetimeFigureOut">
              <a:rPr lang="cs-CZ" smtClean="0"/>
              <a:pPr/>
              <a:t>27.4.2013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A3947-0FB2-4D73-85A3-B0BA9A8D62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420C0-FFC1-44DF-91F7-39E2BE482A12}" type="datetimeFigureOut">
              <a:rPr lang="cs-CZ" smtClean="0"/>
              <a:pPr/>
              <a:t>27.4.2013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A3947-0FB2-4D73-85A3-B0BA9A8D62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E420C0-FFC1-44DF-91F7-39E2BE482A12}" type="datetimeFigureOut">
              <a:rPr lang="cs-CZ" smtClean="0"/>
              <a:pPr/>
              <a:t>27.4.2013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A3947-0FB2-4D73-85A3-B0BA9A8D62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420C0-FFC1-44DF-91F7-39E2BE482A12}" type="datetimeFigureOut">
              <a:rPr lang="cs-CZ" smtClean="0"/>
              <a:pPr/>
              <a:t>27.4.2013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A3947-0FB2-4D73-85A3-B0BA9A8D62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420C0-FFC1-44DF-91F7-39E2BE482A12}" type="datetimeFigureOut">
              <a:rPr lang="cs-CZ" smtClean="0"/>
              <a:pPr/>
              <a:t>27.4.2013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A3947-0FB2-4D73-85A3-B0BA9A8D62F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3E420C0-FFC1-44DF-91F7-39E2BE482A12}" type="datetimeFigureOut">
              <a:rPr lang="cs-CZ" smtClean="0"/>
              <a:pPr/>
              <a:t>27.4.2013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2AA3947-0FB2-4D73-85A3-B0BA9A8D62F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10962"/>
            <a:ext cx="8229600" cy="1201814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</a:t>
            </a:r>
            <a:b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9062" y="980728"/>
            <a:ext cx="813593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cs-CZ" b="1" dirty="0"/>
              <a:t>Výukový materiál v rámci projektu OPVK 1.5 Peníze středním školám</a:t>
            </a:r>
          </a:p>
          <a:p>
            <a:r>
              <a:rPr kumimoji="0" lang="cs-CZ" b="1" dirty="0"/>
              <a:t/>
            </a:r>
            <a:br>
              <a:rPr kumimoji="0" lang="cs-CZ" b="1" dirty="0"/>
            </a:br>
            <a:r>
              <a:rPr kumimoji="0" lang="cs-CZ" b="1" dirty="0"/>
              <a:t>Číslo projektu:		CZ.1.07/1.5.00/34.0883 </a:t>
            </a:r>
          </a:p>
          <a:p>
            <a:r>
              <a:rPr kumimoji="0" lang="cs-CZ" b="1" dirty="0"/>
              <a:t>Název projektu:	</a:t>
            </a:r>
            <a:r>
              <a:rPr kumimoji="0" lang="cs-CZ" b="1" dirty="0" smtClean="0"/>
              <a:t>	Rozvoj </a:t>
            </a:r>
            <a:r>
              <a:rPr kumimoji="0" lang="cs-CZ" b="1" dirty="0"/>
              <a:t>vzdělanosti</a:t>
            </a:r>
          </a:p>
          <a:p>
            <a:r>
              <a:rPr kumimoji="0" lang="cs-CZ" b="1" dirty="0"/>
              <a:t>Číslo šablony:   	</a:t>
            </a:r>
            <a:r>
              <a:rPr kumimoji="0" lang="cs-CZ" b="1" dirty="0" smtClean="0"/>
              <a:t>	III/2</a:t>
            </a:r>
            <a:r>
              <a:rPr kumimoji="0" lang="cs-CZ" b="1" dirty="0"/>
              <a:t/>
            </a:r>
            <a:br>
              <a:rPr kumimoji="0" lang="cs-CZ" b="1" dirty="0"/>
            </a:br>
            <a:r>
              <a:rPr kumimoji="0" lang="cs-CZ" b="1" dirty="0"/>
              <a:t>Datum vytvoření:	</a:t>
            </a:r>
            <a:r>
              <a:rPr kumimoji="0" lang="cs-CZ" b="1" dirty="0" smtClean="0"/>
              <a:t>08.04.2013</a:t>
            </a:r>
            <a:r>
              <a:rPr kumimoji="0" lang="cs-CZ" b="1" dirty="0"/>
              <a:t/>
            </a:r>
            <a:br>
              <a:rPr kumimoji="0" lang="cs-CZ" b="1" dirty="0"/>
            </a:br>
            <a:r>
              <a:rPr kumimoji="0" lang="cs-CZ" b="1" dirty="0"/>
              <a:t>Autor:			Mgr. Petra Zemánková</a:t>
            </a:r>
            <a:br>
              <a:rPr kumimoji="0" lang="cs-CZ" b="1" dirty="0"/>
            </a:br>
            <a:r>
              <a:rPr kumimoji="0" lang="cs-CZ" b="1" dirty="0"/>
              <a:t>Určeno pro předmět:    </a:t>
            </a:r>
            <a:r>
              <a:rPr kumimoji="0" lang="cs-CZ" b="1" dirty="0" smtClean="0"/>
              <a:t>	Český jazyk a literatura</a:t>
            </a:r>
            <a:r>
              <a:rPr kumimoji="0" lang="cs-CZ" b="1" dirty="0"/>
              <a:t/>
            </a:r>
            <a:br>
              <a:rPr kumimoji="0" lang="cs-CZ" b="1" dirty="0"/>
            </a:br>
            <a:r>
              <a:rPr kumimoji="0" lang="cs-CZ" b="1" dirty="0"/>
              <a:t>Tematická oblast:	</a:t>
            </a:r>
            <a:r>
              <a:rPr kumimoji="0" lang="cs-CZ" b="1" dirty="0" smtClean="0"/>
              <a:t>Česká literatura </a:t>
            </a:r>
            <a:r>
              <a:rPr kumimoji="0" lang="cs-CZ" b="1" dirty="0"/>
              <a:t>po roce 1945	 </a:t>
            </a:r>
          </a:p>
          <a:p>
            <a:r>
              <a:rPr kumimoji="0" lang="cs-CZ" b="1" dirty="0"/>
              <a:t>Obor vzdělání:		</a:t>
            </a:r>
            <a:r>
              <a:rPr lang="cs-CZ" b="1" dirty="0" smtClean="0"/>
              <a:t>Masér sportovní a rekondiční (69-41-L/02)</a:t>
            </a:r>
            <a:endParaRPr kumimoji="0" lang="cs-CZ" b="1" dirty="0"/>
          </a:p>
          <a:p>
            <a:r>
              <a:rPr kumimoji="0" lang="cs-CZ" b="1" dirty="0"/>
              <a:t>			4. ročník</a:t>
            </a:r>
            <a:br>
              <a:rPr kumimoji="0" lang="cs-CZ" b="1" dirty="0"/>
            </a:br>
            <a:r>
              <a:rPr kumimoji="0" lang="cs-CZ" b="1" dirty="0"/>
              <a:t>                                            </a:t>
            </a:r>
            <a:br>
              <a:rPr kumimoji="0" lang="cs-CZ" b="1" dirty="0"/>
            </a:br>
            <a:r>
              <a:rPr kumimoji="0" lang="cs-CZ" b="1" dirty="0"/>
              <a:t>Název výukového </a:t>
            </a:r>
            <a:r>
              <a:rPr kumimoji="0" lang="cs-CZ" b="1" dirty="0" smtClean="0"/>
              <a:t>materiálu:								Divadla malých forem – učební materiál s úkoly</a:t>
            </a:r>
            <a:r>
              <a:rPr kumimoji="0" lang="cs-CZ" b="1" dirty="0"/>
              <a:t/>
            </a:r>
            <a:br>
              <a:rPr kumimoji="0" lang="cs-CZ" b="1" dirty="0"/>
            </a:br>
            <a:endParaRPr kumimoji="0" lang="cs-CZ" b="1" dirty="0"/>
          </a:p>
          <a:p>
            <a:r>
              <a:rPr kumimoji="0" lang="cs-CZ" b="1" dirty="0"/>
              <a:t>Popis využití: 		prezentace </a:t>
            </a:r>
            <a:r>
              <a:rPr kumimoji="0" lang="cs-CZ" b="1" dirty="0" smtClean="0"/>
              <a:t>s </a:t>
            </a:r>
            <a:r>
              <a:rPr kumimoji="0" lang="cs-CZ" b="1" dirty="0"/>
              <a:t>využitím </a:t>
            </a:r>
            <a:r>
              <a:rPr kumimoji="0" lang="cs-CZ" b="1" dirty="0" err="1"/>
              <a:t>dataprojektoru</a:t>
            </a:r>
            <a:r>
              <a:rPr kumimoji="0" lang="cs-CZ" b="1" dirty="0"/>
              <a:t> a </a:t>
            </a:r>
            <a:r>
              <a:rPr kumimoji="0" lang="cs-CZ" b="1" dirty="0" smtClean="0"/>
              <a:t>				notebooku</a:t>
            </a:r>
            <a:endParaRPr kumimoji="0" lang="cs-CZ" b="1" dirty="0"/>
          </a:p>
          <a:p>
            <a:endParaRPr kumimoji="0" lang="cs-CZ" b="1" dirty="0"/>
          </a:p>
          <a:p>
            <a:r>
              <a:rPr kumimoji="0" lang="cs-CZ" b="1" dirty="0"/>
              <a:t>Čas:  </a:t>
            </a:r>
            <a:r>
              <a:rPr kumimoji="0" lang="cs-CZ" b="1" dirty="0" smtClean="0"/>
              <a:t>			</a:t>
            </a:r>
            <a:r>
              <a:rPr lang="cs-CZ" b="1" dirty="0" smtClean="0"/>
              <a:t>20</a:t>
            </a:r>
            <a:r>
              <a:rPr kumimoji="0" lang="cs-CZ" b="1" dirty="0" smtClean="0"/>
              <a:t> </a:t>
            </a:r>
            <a:r>
              <a:rPr kumimoji="0" lang="cs-CZ" b="1" dirty="0"/>
              <a:t>minut</a:t>
            </a:r>
            <a:br>
              <a:rPr kumimoji="0" lang="cs-CZ" b="1" dirty="0"/>
            </a:br>
            <a:endParaRPr kumimoji="0" lang="cs-CZ" b="1" dirty="0"/>
          </a:p>
        </p:txBody>
      </p:sp>
      <p:sp>
        <p:nvSpPr>
          <p:cNvPr id="6" name="TextovéPole 7"/>
          <p:cNvSpPr txBox="1">
            <a:spLocks noChangeArrowheads="1"/>
          </p:cNvSpPr>
          <p:nvPr/>
        </p:nvSpPr>
        <p:spPr bwMode="auto">
          <a:xfrm>
            <a:off x="4191272" y="303942"/>
            <a:ext cx="42478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VY_32_INOVACE_ČJM4_5960_ZEM</a:t>
            </a:r>
            <a:endParaRPr lang="cs-CZ" dirty="0"/>
          </a:p>
        </p:txBody>
      </p:sp>
      <p:pic>
        <p:nvPicPr>
          <p:cNvPr id="7" name="Obrázek 6" descr="loga_sablony_pruhled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2198"/>
            <a:ext cx="3635896" cy="85127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cs-CZ" dirty="0" smtClean="0"/>
              <a:t>divadla malých forem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Autofit/>
          </a:bodyPr>
          <a:lstStyle/>
          <a:p>
            <a:r>
              <a:rPr lang="cs-CZ" sz="2500" dirty="0" smtClean="0"/>
              <a:t>Ostrava – u nás existovala v 60. letech dvě divadla malých forem – Divadélko Pod okapem a Waterloo</a:t>
            </a:r>
          </a:p>
          <a:p>
            <a:r>
              <a:rPr lang="cs-CZ" sz="2500" dirty="0" smtClean="0"/>
              <a:t>v Liberci působilo od roku 1963 STUDIO Y (v roce 1978 se přestěhovalo do Prahy, kde působí dodnes)</a:t>
            </a:r>
          </a:p>
          <a:p>
            <a:r>
              <a:rPr lang="cs-CZ" sz="2500" dirty="0" smtClean="0"/>
              <a:t>vůdčí osobností je režisér Jan </a:t>
            </a:r>
            <a:r>
              <a:rPr lang="cs-CZ" sz="2500" dirty="0" err="1" smtClean="0"/>
              <a:t>Schmid</a:t>
            </a:r>
            <a:r>
              <a:rPr lang="cs-CZ" sz="2500" dirty="0" smtClean="0"/>
              <a:t>, dalšími známými osobnostmi jsou Jiří </a:t>
            </a:r>
            <a:r>
              <a:rPr lang="cs-CZ" sz="2500" dirty="0" err="1" smtClean="0"/>
              <a:t>Lábus</a:t>
            </a:r>
            <a:r>
              <a:rPr lang="cs-CZ" sz="2500" dirty="0" smtClean="0"/>
              <a:t>, Marek Eben, Jaroslava </a:t>
            </a:r>
            <a:r>
              <a:rPr lang="cs-CZ" sz="2500" dirty="0" err="1" smtClean="0"/>
              <a:t>Kretschmerová</a:t>
            </a:r>
            <a:endParaRPr lang="cs-CZ" sz="2500" dirty="0" smtClean="0"/>
          </a:p>
          <a:p>
            <a:r>
              <a:rPr lang="cs-CZ" sz="2500" dirty="0" smtClean="0"/>
              <a:t>divadlo si zakládá na improvizaci a spojení hudby s textem – např. Život a smrt K. H. Máchy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cs-CZ" dirty="0" smtClean="0"/>
              <a:t>divadla malých forem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Autofit/>
          </a:bodyPr>
          <a:lstStyle/>
          <a:p>
            <a:r>
              <a:rPr lang="cs-CZ" sz="2500" dirty="0" smtClean="0"/>
              <a:t>Prostějov – HADIVADLO (zkratka pro Hanácké divadlo)</a:t>
            </a:r>
          </a:p>
          <a:p>
            <a:r>
              <a:rPr lang="cs-CZ" sz="2500" dirty="0" smtClean="0"/>
              <a:t>od roku 1980 působí v Brně</a:t>
            </a:r>
          </a:p>
          <a:p>
            <a:r>
              <a:rPr lang="cs-CZ" sz="2500" dirty="0" smtClean="0"/>
              <a:t>vůdčí osobností je Arnošt </a:t>
            </a:r>
            <a:r>
              <a:rPr lang="cs-CZ" sz="2500" dirty="0" err="1" smtClean="0"/>
              <a:t>Goldflam</a:t>
            </a:r>
            <a:endParaRPr lang="cs-CZ" sz="2500" dirty="0" smtClean="0"/>
          </a:p>
          <a:p>
            <a:r>
              <a:rPr lang="cs-CZ" sz="2500" dirty="0" smtClean="0"/>
              <a:t>Ústí nad Labem je spojeno s ČINOHERNÍM STUDIEM a osobností Karla </a:t>
            </a:r>
            <a:r>
              <a:rPr lang="cs-CZ" sz="2500" dirty="0" err="1" smtClean="0"/>
              <a:t>Steigerwalda</a:t>
            </a:r>
            <a:endParaRPr lang="cs-CZ" sz="2500" dirty="0" smtClean="0"/>
          </a:p>
          <a:p>
            <a:r>
              <a:rPr lang="cs-CZ" sz="2500" dirty="0" smtClean="0"/>
              <a:t>posledním z takto vzniklých divadel je pražské divadlo SKLEP</a:t>
            </a:r>
          </a:p>
          <a:p>
            <a:r>
              <a:rPr lang="cs-CZ" sz="2500" dirty="0" smtClean="0"/>
              <a:t>název odvozen od prvního prostředí, v němž hráli (sklep babičky jednoho z nich)</a:t>
            </a:r>
          </a:p>
          <a:p>
            <a:r>
              <a:rPr lang="cs-CZ" sz="2500" dirty="0" smtClean="0"/>
              <a:t>hráli hlavně pro mladé – původní tvorbu</a:t>
            </a:r>
          </a:p>
          <a:p>
            <a:endParaRPr lang="cs-CZ" sz="25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cs-CZ" dirty="0" smtClean="0"/>
              <a:t>divadla malých forem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Autofit/>
          </a:bodyPr>
          <a:lstStyle/>
          <a:p>
            <a:r>
              <a:rPr lang="cs-CZ" sz="2500" dirty="0" smtClean="0"/>
              <a:t>hlavní představitelé - Milan </a:t>
            </a:r>
            <a:r>
              <a:rPr lang="cs-CZ" sz="2500" dirty="0" err="1" smtClean="0"/>
              <a:t>Šteindler</a:t>
            </a:r>
            <a:r>
              <a:rPr lang="cs-CZ" sz="2500" dirty="0" smtClean="0"/>
              <a:t>, David Vávra, Tomáš Vorel, Tomáš Hanák</a:t>
            </a:r>
          </a:p>
          <a:p>
            <a:r>
              <a:rPr lang="cs-CZ" sz="2500" dirty="0" smtClean="0"/>
              <a:t>známými se stali díky filmovému přepracování představení </a:t>
            </a:r>
            <a:r>
              <a:rPr lang="cs-CZ" sz="2500" i="1" dirty="0" smtClean="0"/>
              <a:t>Pražská pětka </a:t>
            </a:r>
            <a:r>
              <a:rPr lang="cs-CZ" sz="2500" dirty="0" smtClean="0"/>
              <a:t>(1988) – spojení pěti souborů – Recitační skupiny Vpřed, Výtvarného divadla Kolotoč, Baletní jednotky Křeč, pantomimického souboru Mimóza a divadla Sklep</a:t>
            </a:r>
          </a:p>
          <a:p>
            <a:r>
              <a:rPr lang="cs-CZ" sz="2500" dirty="0" smtClean="0"/>
              <a:t>z dalších představení je známá stylizace Havlovy hry </a:t>
            </a:r>
            <a:r>
              <a:rPr lang="cs-CZ" sz="2500" i="1" dirty="0" smtClean="0"/>
              <a:t>Mlýny </a:t>
            </a:r>
            <a:r>
              <a:rPr lang="cs-CZ" sz="2500" dirty="0" smtClean="0"/>
              <a:t>(1991) z vojenského prostředí</a:t>
            </a:r>
            <a:endParaRPr lang="cs-CZ" sz="2500" i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cs-CZ" dirty="0" smtClean="0"/>
              <a:t>divadla malých forem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500" dirty="0" smtClean="0"/>
              <a:t>ÚKOL Č. 1 – 	PŘIŘAĎTE K SOBĚ DIVADLA A OSOBNOSTI:</a:t>
            </a:r>
          </a:p>
          <a:p>
            <a:pPr>
              <a:buNone/>
            </a:pPr>
            <a:endParaRPr lang="cs-CZ" sz="2500" dirty="0" smtClean="0"/>
          </a:p>
          <a:p>
            <a:pPr marL="457200" indent="-457200">
              <a:buAutoNum type="arabicPeriod"/>
            </a:pPr>
            <a:r>
              <a:rPr lang="cs-CZ" sz="2500" dirty="0" err="1" smtClean="0"/>
              <a:t>HaDivadlo</a:t>
            </a:r>
            <a:r>
              <a:rPr lang="cs-CZ" sz="2500" dirty="0" smtClean="0"/>
              <a:t>			A/ J. Suchý</a:t>
            </a:r>
          </a:p>
          <a:p>
            <a:pPr marL="457200" indent="-457200">
              <a:buAutoNum type="arabicPeriod"/>
            </a:pPr>
            <a:r>
              <a:rPr lang="cs-CZ" sz="2500" dirty="0" smtClean="0"/>
              <a:t>Sklep				B/ M. </a:t>
            </a:r>
            <a:r>
              <a:rPr lang="cs-CZ" sz="2500" dirty="0" err="1" smtClean="0"/>
              <a:t>Uhde</a:t>
            </a:r>
            <a:endParaRPr lang="cs-CZ" sz="2500" dirty="0" smtClean="0"/>
          </a:p>
          <a:p>
            <a:pPr marL="457200" indent="-457200">
              <a:buAutoNum type="arabicPeriod"/>
            </a:pPr>
            <a:r>
              <a:rPr lang="cs-CZ" sz="2500" dirty="0" smtClean="0"/>
              <a:t>Semafor				C/ J. </a:t>
            </a:r>
            <a:r>
              <a:rPr lang="cs-CZ" sz="2500" dirty="0" err="1" smtClean="0"/>
              <a:t>Schmid</a:t>
            </a:r>
            <a:endParaRPr lang="cs-CZ" sz="2500" dirty="0" smtClean="0"/>
          </a:p>
          <a:p>
            <a:pPr marL="457200" indent="-457200">
              <a:buAutoNum type="arabicPeriod"/>
            </a:pPr>
            <a:r>
              <a:rPr lang="cs-CZ" sz="2500" dirty="0" smtClean="0"/>
              <a:t>Divadlo Na Zábradlí		D/ A. </a:t>
            </a:r>
            <a:r>
              <a:rPr lang="cs-CZ" sz="2500" dirty="0" err="1" smtClean="0"/>
              <a:t>Goldflam</a:t>
            </a:r>
            <a:endParaRPr lang="cs-CZ" sz="2500" dirty="0" smtClean="0"/>
          </a:p>
          <a:p>
            <a:pPr marL="457200" indent="-457200">
              <a:buAutoNum type="arabicPeriod"/>
            </a:pPr>
            <a:r>
              <a:rPr lang="cs-CZ" sz="2500" dirty="0" smtClean="0"/>
              <a:t>Divadlo Járy Cimrmana	E/ I. Vyskočil</a:t>
            </a:r>
          </a:p>
          <a:p>
            <a:pPr marL="457200" indent="-457200">
              <a:buAutoNum type="arabicPeriod"/>
            </a:pPr>
            <a:r>
              <a:rPr lang="cs-CZ" sz="2500" dirty="0" smtClean="0"/>
              <a:t>Husa na provázku		F/ M. </a:t>
            </a:r>
            <a:r>
              <a:rPr lang="cs-CZ" sz="2500" dirty="0" err="1" smtClean="0"/>
              <a:t>Šteindler</a:t>
            </a:r>
            <a:endParaRPr lang="cs-CZ" sz="2500" dirty="0" smtClean="0"/>
          </a:p>
          <a:p>
            <a:pPr marL="457200" indent="-457200">
              <a:buAutoNum type="arabicPeriod"/>
            </a:pPr>
            <a:r>
              <a:rPr lang="cs-CZ" sz="2500" dirty="0" smtClean="0"/>
              <a:t>Studio Y				G/ L. </a:t>
            </a:r>
            <a:r>
              <a:rPr lang="cs-CZ" sz="2500" dirty="0" err="1" smtClean="0"/>
              <a:t>Smoljak</a:t>
            </a:r>
            <a:endParaRPr lang="cs-CZ" sz="25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cs-CZ" dirty="0" smtClean="0"/>
              <a:t>divadla malých forem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500" dirty="0" smtClean="0"/>
              <a:t>ÚKOL Č. 2 – PŘIŘAĎTE K SOBĚ DIVADLA A JEJICH HRY:</a:t>
            </a:r>
          </a:p>
          <a:p>
            <a:pPr marL="457200" indent="-457200">
              <a:buAutoNum type="arabicPeriod"/>
            </a:pPr>
            <a:r>
              <a:rPr lang="cs-CZ" sz="2500" dirty="0" smtClean="0"/>
              <a:t>Sklep				A/ Život a smrt 					K. H. Máchy</a:t>
            </a:r>
          </a:p>
          <a:p>
            <a:pPr marL="457200" indent="-457200">
              <a:buAutoNum type="arabicPeriod"/>
            </a:pPr>
            <a:r>
              <a:rPr lang="cs-CZ" sz="2500" dirty="0" smtClean="0"/>
              <a:t>Semafor				B/ Balada pro 					banditu</a:t>
            </a:r>
          </a:p>
          <a:p>
            <a:pPr marL="457200" indent="-457200">
              <a:buAutoNum type="arabicPeriod"/>
            </a:pPr>
            <a:r>
              <a:rPr lang="cs-CZ" sz="2500" dirty="0" smtClean="0"/>
              <a:t>Divadlo Na Zábradlí		C/ Dobytí 						severního pólu</a:t>
            </a:r>
          </a:p>
          <a:p>
            <a:pPr marL="457200" indent="-457200">
              <a:buAutoNum type="arabicPeriod"/>
            </a:pPr>
            <a:r>
              <a:rPr lang="cs-CZ" sz="2500" dirty="0" smtClean="0"/>
              <a:t>Divadlo Járy Cimrmana	D/ Kytice</a:t>
            </a:r>
          </a:p>
          <a:p>
            <a:pPr marL="457200" indent="-457200">
              <a:buAutoNum type="arabicPeriod"/>
            </a:pPr>
            <a:r>
              <a:rPr lang="cs-CZ" sz="2500" dirty="0" smtClean="0"/>
              <a:t>Husa na provázku		E/ Mlýny</a:t>
            </a:r>
          </a:p>
          <a:p>
            <a:pPr marL="457200" indent="-457200">
              <a:buAutoNum type="arabicPeriod"/>
            </a:pPr>
            <a:r>
              <a:rPr lang="cs-CZ" sz="2500" dirty="0" smtClean="0"/>
              <a:t>Studio Y				F/ Kdyby tisíc 					klarinetů</a:t>
            </a:r>
          </a:p>
          <a:p>
            <a:pPr marL="457200" indent="-457200">
              <a:buNone/>
            </a:pPr>
            <a:endParaRPr lang="cs-CZ" sz="25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260648"/>
            <a:ext cx="75608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POUŽITÁ LITERATURA:</a:t>
            </a:r>
          </a:p>
          <a:p>
            <a:endParaRPr lang="cs-CZ" b="1" dirty="0" smtClean="0"/>
          </a:p>
          <a:p>
            <a:r>
              <a:rPr lang="cs-CZ" dirty="0" smtClean="0"/>
              <a:t>PROKOP, V.:  </a:t>
            </a:r>
            <a:r>
              <a:rPr lang="cs-CZ" i="1" dirty="0" smtClean="0"/>
              <a:t>Přehled české literatury 20. století</a:t>
            </a:r>
            <a:r>
              <a:rPr lang="cs-CZ" dirty="0" smtClean="0"/>
              <a:t>. Sokolov 2001. </a:t>
            </a:r>
          </a:p>
          <a:p>
            <a:r>
              <a:rPr lang="cs-CZ" dirty="0" smtClean="0"/>
              <a:t>HANUŠKA, P., NOVOTNÝ, V.: </a:t>
            </a:r>
            <a:r>
              <a:rPr lang="cs-CZ" i="1" dirty="0" smtClean="0"/>
              <a:t>Česká literatura ve zkratce 4. </a:t>
            </a:r>
            <a:r>
              <a:rPr lang="cs-CZ" dirty="0" smtClean="0"/>
              <a:t>Praha 2001.</a:t>
            </a:r>
          </a:p>
          <a:p>
            <a:r>
              <a:rPr lang="cs-CZ" dirty="0" smtClean="0"/>
              <a:t>SLANAŘ, O. A KOL.: </a:t>
            </a:r>
            <a:r>
              <a:rPr lang="cs-CZ" i="1" dirty="0" smtClean="0"/>
              <a:t>Obsahy a rozbory děl (k LITERATUŘE – přehledu SŠ učiva). </a:t>
            </a:r>
            <a:r>
              <a:rPr lang="cs-CZ" dirty="0" smtClean="0"/>
              <a:t>Třebíč 2006.</a:t>
            </a:r>
          </a:p>
          <a:p>
            <a:r>
              <a:rPr lang="cs-CZ" dirty="0" smtClean="0"/>
              <a:t>NOVÁKOVÁ, D. A KOL.: </a:t>
            </a:r>
            <a:r>
              <a:rPr lang="cs-CZ" i="1" dirty="0" smtClean="0"/>
              <a:t>Literární obsahy (nejen) pro maturanty. </a:t>
            </a:r>
            <a:r>
              <a:rPr lang="cs-CZ" dirty="0" err="1" smtClean="0"/>
              <a:t>Regia</a:t>
            </a:r>
            <a:r>
              <a:rPr lang="cs-CZ" dirty="0" smtClean="0"/>
              <a:t> Praha 1998.</a:t>
            </a:r>
          </a:p>
          <a:p>
            <a:r>
              <a:rPr lang="cs-CZ" dirty="0" smtClean="0"/>
              <a:t>SOCHROVÁ, M.: </a:t>
            </a:r>
            <a:r>
              <a:rPr lang="cs-CZ" i="1" dirty="0" smtClean="0"/>
              <a:t>Čtenářský deník k Literatuře v kostce pro střední školy. </a:t>
            </a:r>
            <a:r>
              <a:rPr lang="cs-CZ" dirty="0" smtClean="0"/>
              <a:t>Fragment Havlíčkův Brod 1998.</a:t>
            </a:r>
          </a:p>
          <a:p>
            <a:r>
              <a:rPr lang="cs-CZ" dirty="0" smtClean="0"/>
              <a:t>http://cs.wikipedia.org/wiki/Divadla_mal%C3%BDch_forem_(album)</a:t>
            </a:r>
          </a:p>
          <a:p>
            <a:r>
              <a:rPr lang="cs-CZ" dirty="0" smtClean="0"/>
              <a:t>http://cs.wikipedia.org/wiki/Ji%C5%99%C3%AD_Such%C3%BD</a:t>
            </a:r>
          </a:p>
          <a:p>
            <a:r>
              <a:rPr lang="cs-CZ" dirty="0" smtClean="0"/>
              <a:t>http://cs.wikipedia.org/wiki/Kdyby_tis%C3%ADc_klarinet%C5%AF</a:t>
            </a:r>
          </a:p>
          <a:p>
            <a:r>
              <a:rPr lang="cs-CZ" dirty="0" smtClean="0"/>
              <a:t>http://cs.wikipedia.org/wiki/%C4%8Cesk%C3%A9_divadlo</a:t>
            </a:r>
          </a:p>
          <a:p>
            <a:r>
              <a:rPr lang="cs-CZ" dirty="0" smtClean="0"/>
              <a:t>http://cs.wikipedia.org/wiki/Divad%C3%A9lko_Pod_okapem</a:t>
            </a:r>
          </a:p>
          <a:p>
            <a:r>
              <a:rPr lang="cs-CZ" smtClean="0"/>
              <a:t>http://cs.wikipedia.org/wiki/Divadlo_Waterloo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cs-CZ" dirty="0" smtClean="0"/>
              <a:t>divadla malých forem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podstata – hraje se na menším prostoru, méně herců, méně kulis, více spolupracují herci s diváky, hrají především vlastní tvorbu, kombinují různé dramatické formy</a:t>
            </a:r>
          </a:p>
          <a:p>
            <a:r>
              <a:rPr lang="cs-CZ" dirty="0" smtClean="0"/>
              <a:t>první divadlo malých forem vzniká v roce 1958 – divadlo </a:t>
            </a:r>
            <a:r>
              <a:rPr lang="cs-CZ" b="1" dirty="0" smtClean="0"/>
              <a:t>ROKOKO</a:t>
            </a:r>
          </a:p>
          <a:p>
            <a:r>
              <a:rPr lang="cs-CZ" dirty="0" smtClean="0"/>
              <a:t>vzniklo z vojenského souboru Vítězná křídla</a:t>
            </a:r>
          </a:p>
          <a:p>
            <a:r>
              <a:rPr lang="cs-CZ" dirty="0" smtClean="0"/>
              <a:t>hlavní představitelé – </a:t>
            </a:r>
            <a:r>
              <a:rPr lang="cs-CZ" dirty="0" err="1" smtClean="0"/>
              <a:t>Darek</a:t>
            </a:r>
            <a:r>
              <a:rPr lang="cs-CZ" dirty="0" smtClean="0"/>
              <a:t> </a:t>
            </a:r>
            <a:r>
              <a:rPr lang="cs-CZ" dirty="0" err="1" smtClean="0"/>
              <a:t>Vostřel</a:t>
            </a:r>
            <a:r>
              <a:rPr lang="cs-CZ" dirty="0" smtClean="0"/>
              <a:t>, Jiří Šašek</a:t>
            </a:r>
          </a:p>
          <a:p>
            <a:r>
              <a:rPr lang="cs-CZ" dirty="0" smtClean="0"/>
              <a:t>další známé osobnosti – Hana Hegerová, Waldemar Matuška</a:t>
            </a:r>
          </a:p>
          <a:p>
            <a:r>
              <a:rPr lang="cs-CZ" dirty="0" smtClean="0"/>
              <a:t>divadlo hrálo 13 let – po uvedení hry Jiřího Bednáře Muž, který přišel do jiného stavu – kritika zdravotnictví – divadlo bylo zavřeno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cs-CZ" dirty="0" smtClean="0"/>
              <a:t>divadla malých forem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Autofit/>
          </a:bodyPr>
          <a:lstStyle/>
          <a:p>
            <a:r>
              <a:rPr lang="cs-CZ" sz="2500" dirty="0" smtClean="0"/>
              <a:t>následuje ho velmi rychle </a:t>
            </a:r>
            <a:r>
              <a:rPr lang="cs-CZ" sz="2500" b="1" dirty="0" smtClean="0"/>
              <a:t>DIVADLO NA ZÁBRADLÍ</a:t>
            </a:r>
          </a:p>
          <a:p>
            <a:r>
              <a:rPr lang="cs-CZ" sz="2500" dirty="0" smtClean="0"/>
              <a:t>v roce 1958 má premiéru nejúspěšnější hra tohoto divadla </a:t>
            </a:r>
            <a:r>
              <a:rPr lang="cs-CZ" sz="2500" i="1" dirty="0" smtClean="0"/>
              <a:t>Kdyby tisíc klarinetů </a:t>
            </a:r>
            <a:r>
              <a:rPr lang="cs-CZ" sz="2500" dirty="0" smtClean="0"/>
              <a:t>(autoři Jiří Suchý a Ivan Vyskočil)</a:t>
            </a:r>
          </a:p>
          <a:p>
            <a:r>
              <a:rPr lang="cs-CZ" sz="2500" dirty="0" smtClean="0"/>
              <a:t>tento muzikál byl natolik úspěšný, že se dočkal filmového zpracování – 1964 – režie Ján Roháč</a:t>
            </a:r>
          </a:p>
          <a:p>
            <a:r>
              <a:rPr lang="cs-CZ" sz="2500" dirty="0" smtClean="0"/>
              <a:t>v hlavních rolích – Jiří Suchý, Jiří </a:t>
            </a:r>
            <a:r>
              <a:rPr lang="cs-CZ" sz="2500" dirty="0" err="1" smtClean="0"/>
              <a:t>Šlitr</a:t>
            </a:r>
            <a:r>
              <a:rPr lang="cs-CZ" sz="2500" dirty="0" smtClean="0"/>
              <a:t>, Waldemar Matuška, Jana Brejchová, Eva </a:t>
            </a:r>
            <a:r>
              <a:rPr lang="cs-CZ" sz="2500" dirty="0" err="1" smtClean="0"/>
              <a:t>Pilarová</a:t>
            </a:r>
            <a:r>
              <a:rPr lang="cs-CZ" sz="2500" dirty="0" smtClean="0"/>
              <a:t>, Karel </a:t>
            </a:r>
            <a:r>
              <a:rPr lang="cs-CZ" sz="2500" dirty="0" err="1" smtClean="0"/>
              <a:t>Gott</a:t>
            </a:r>
            <a:r>
              <a:rPr lang="cs-CZ" sz="2500" dirty="0" smtClean="0"/>
              <a:t> aj.</a:t>
            </a:r>
          </a:p>
          <a:p>
            <a:r>
              <a:rPr lang="cs-CZ" sz="2500" dirty="0" smtClean="0"/>
              <a:t>hlavní zápletka – zbraně se mění v hudební nástroje</a:t>
            </a:r>
          </a:p>
          <a:p>
            <a:r>
              <a:rPr lang="cs-CZ" sz="2500" dirty="0" smtClean="0"/>
              <a:t>začínal zde i Václav Havel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cs-CZ" dirty="0" smtClean="0"/>
              <a:t>divadla malých forem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Autofit/>
          </a:bodyPr>
          <a:lstStyle/>
          <a:p>
            <a:r>
              <a:rPr lang="cs-CZ" sz="2500" dirty="0" smtClean="0"/>
              <a:t>nejslavnějším divadlem tohoto typu je divadlo </a:t>
            </a:r>
            <a:r>
              <a:rPr lang="cs-CZ" sz="2500" b="1" dirty="0" smtClean="0"/>
              <a:t>SEMAFOR</a:t>
            </a:r>
          </a:p>
          <a:p>
            <a:r>
              <a:rPr lang="cs-CZ" sz="2500" dirty="0" smtClean="0"/>
              <a:t>založeno v roce 1959 Jiřím Suchým</a:t>
            </a:r>
          </a:p>
          <a:p>
            <a:r>
              <a:rPr lang="cs-CZ" sz="2500" dirty="0" smtClean="0"/>
              <a:t>název tvoří zkratka </a:t>
            </a:r>
            <a:r>
              <a:rPr lang="cs-CZ" sz="2500" dirty="0" err="1" smtClean="0"/>
              <a:t>SEdm</a:t>
            </a:r>
            <a:r>
              <a:rPr lang="cs-CZ" sz="2500" dirty="0" smtClean="0"/>
              <a:t> </a:t>
            </a:r>
            <a:r>
              <a:rPr lang="cs-CZ" sz="2500" dirty="0" err="1" smtClean="0"/>
              <a:t>MAlých</a:t>
            </a:r>
            <a:r>
              <a:rPr lang="cs-CZ" sz="2500" dirty="0" smtClean="0"/>
              <a:t> </a:t>
            </a:r>
            <a:r>
              <a:rPr lang="cs-CZ" sz="2500" dirty="0" err="1" smtClean="0"/>
              <a:t>FORem</a:t>
            </a:r>
            <a:r>
              <a:rPr lang="cs-CZ" sz="2500" dirty="0" smtClean="0"/>
              <a:t> (hudební komedie, jazzové koncerty, filmové produkce, poezie, pantomima, loutky a výtvarné umění)</a:t>
            </a:r>
          </a:p>
          <a:p>
            <a:r>
              <a:rPr lang="cs-CZ" sz="2500" dirty="0" smtClean="0"/>
              <a:t>když se k němu přidal Jiří </a:t>
            </a:r>
            <a:r>
              <a:rPr lang="cs-CZ" sz="2500" dirty="0" err="1" smtClean="0"/>
              <a:t>Šlitr</a:t>
            </a:r>
            <a:r>
              <a:rPr lang="cs-CZ" sz="2500" dirty="0" smtClean="0"/>
              <a:t>, začali tvořit písničkářsko</a:t>
            </a:r>
            <a:r>
              <a:rPr lang="cs-CZ" sz="2500" b="1" dirty="0" smtClean="0"/>
              <a:t>-</a:t>
            </a:r>
            <a:r>
              <a:rPr lang="cs-CZ" sz="2500" dirty="0" smtClean="0"/>
              <a:t>hereckou dvojici</a:t>
            </a:r>
          </a:p>
          <a:p>
            <a:r>
              <a:rPr lang="cs-CZ" sz="2500" dirty="0" smtClean="0"/>
              <a:t>další dvojice, vzešlé z tohoto divadla – Jiří Grossmann a Miloslav Šimek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cs-CZ" dirty="0" smtClean="0"/>
              <a:t>divadla malých forem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Autofit/>
          </a:bodyPr>
          <a:lstStyle/>
          <a:p>
            <a:r>
              <a:rPr lang="cs-CZ" sz="2500" dirty="0" smtClean="0"/>
              <a:t>další osobnosti divadla – Petr </a:t>
            </a:r>
            <a:r>
              <a:rPr lang="cs-CZ" sz="2500" dirty="0" err="1" smtClean="0"/>
              <a:t>Nárožný</a:t>
            </a:r>
            <a:r>
              <a:rPr lang="cs-CZ" sz="2500" dirty="0" smtClean="0"/>
              <a:t>, Josef Dvořák</a:t>
            </a:r>
          </a:p>
          <a:p>
            <a:r>
              <a:rPr lang="cs-CZ" sz="2500" dirty="0" smtClean="0"/>
              <a:t>po smrti Jiřího </a:t>
            </a:r>
            <a:r>
              <a:rPr lang="cs-CZ" sz="2500" dirty="0" err="1" smtClean="0"/>
              <a:t>Šlitra</a:t>
            </a:r>
            <a:r>
              <a:rPr lang="cs-CZ" sz="2500" dirty="0" smtClean="0"/>
              <a:t> tvoří s Jiřím Suchým dvojici Jitka </a:t>
            </a:r>
            <a:r>
              <a:rPr lang="cs-CZ" sz="2500" dirty="0" err="1" smtClean="0"/>
              <a:t>Molavcová</a:t>
            </a:r>
            <a:r>
              <a:rPr lang="cs-CZ" sz="2500" dirty="0" smtClean="0"/>
              <a:t> – vytvořili postavy pana Jonáše a uklízečky Melicharové</a:t>
            </a:r>
          </a:p>
          <a:p>
            <a:r>
              <a:rPr lang="cs-CZ" sz="2500" dirty="0" smtClean="0"/>
              <a:t>první hra se jmenovala </a:t>
            </a:r>
            <a:r>
              <a:rPr lang="cs-CZ" sz="2500" i="1" dirty="0" smtClean="0"/>
              <a:t>Člověk z půdy</a:t>
            </a:r>
          </a:p>
          <a:p>
            <a:r>
              <a:rPr lang="cs-CZ" sz="2500" dirty="0" smtClean="0"/>
              <a:t>nejslavnější hrou byla úprava Erbenovy </a:t>
            </a:r>
            <a:r>
              <a:rPr lang="cs-CZ" sz="2500" i="1" dirty="0" smtClean="0"/>
              <a:t>Kytice </a:t>
            </a:r>
            <a:r>
              <a:rPr lang="cs-CZ" sz="2500" dirty="0" smtClean="0"/>
              <a:t>(1972)</a:t>
            </a:r>
          </a:p>
          <a:p>
            <a:r>
              <a:rPr lang="cs-CZ" sz="2500" dirty="0" smtClean="0"/>
              <a:t>první televizní klipy byly písničkami z tohoto divadla – </a:t>
            </a:r>
            <a:r>
              <a:rPr lang="cs-CZ" sz="2500" i="1" dirty="0" smtClean="0"/>
              <a:t>Včera neděle byla, Marnivá sestřenice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cs-CZ" dirty="0" smtClean="0"/>
              <a:t>divadla malých forem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Autofit/>
          </a:bodyPr>
          <a:lstStyle/>
          <a:p>
            <a:r>
              <a:rPr lang="cs-CZ" sz="2500" dirty="0" smtClean="0"/>
              <a:t>v Praze vzniklo v roce 1966 také DIVADLO JÁRY CIMRMANA</a:t>
            </a:r>
          </a:p>
          <a:p>
            <a:r>
              <a:rPr lang="cs-CZ" sz="2500" dirty="0" smtClean="0"/>
              <a:t>založili ho Ladislav </a:t>
            </a:r>
            <a:r>
              <a:rPr lang="cs-CZ" sz="2500" dirty="0" err="1" smtClean="0"/>
              <a:t>Smoljak</a:t>
            </a:r>
            <a:r>
              <a:rPr lang="cs-CZ" sz="2500" dirty="0" smtClean="0"/>
              <a:t>, Jiří Šebánek, Zdeněk Svěrák a Karel Velebný</a:t>
            </a:r>
          </a:p>
          <a:p>
            <a:r>
              <a:rPr lang="cs-CZ" sz="2500" dirty="0" smtClean="0"/>
              <a:t>znaky divadla:</a:t>
            </a:r>
          </a:p>
          <a:p>
            <a:r>
              <a:rPr lang="cs-CZ" sz="2500" dirty="0" smtClean="0"/>
              <a:t>1. hrají v něm pouze neherci</a:t>
            </a:r>
          </a:p>
          <a:p>
            <a:r>
              <a:rPr lang="cs-CZ" sz="2500" dirty="0" smtClean="0"/>
              <a:t>2. v divadle hrají pouze muži</a:t>
            </a:r>
          </a:p>
          <a:p>
            <a:r>
              <a:rPr lang="cs-CZ" sz="2500" dirty="0" smtClean="0"/>
              <a:t>3. žádná z her ještě neměla </a:t>
            </a:r>
            <a:r>
              <a:rPr lang="cs-CZ" sz="2500" dirty="0" err="1" smtClean="0"/>
              <a:t>derniéru</a:t>
            </a:r>
            <a:r>
              <a:rPr lang="cs-CZ" sz="2500" dirty="0" smtClean="0"/>
              <a:t> – tzn. hrají stále všechny své hry</a:t>
            </a:r>
          </a:p>
          <a:p>
            <a:r>
              <a:rPr lang="cs-CZ" sz="2500" dirty="0" smtClean="0"/>
              <a:t>4. každá hra je rozdělena na dvě části (2x50 minut) – v první probíhá přednáška o hře a       o životě J. C., ve druhé vlastní hra J. C.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/>
            <a:r>
              <a:rPr lang="cs-CZ" dirty="0" smtClean="0"/>
              <a:t>divadla malých forem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Autofit/>
          </a:bodyPr>
          <a:lstStyle/>
          <a:p>
            <a:r>
              <a:rPr lang="cs-CZ" sz="2500" dirty="0" smtClean="0"/>
              <a:t>5. důležitou roli hraje důraz na správnou češtinu a výslovnost</a:t>
            </a:r>
          </a:p>
          <a:p>
            <a:r>
              <a:rPr lang="cs-CZ" sz="2500" dirty="0" smtClean="0"/>
              <a:t>6. podobně jako V+W si hrají s jazykem </a:t>
            </a:r>
          </a:p>
          <a:p>
            <a:r>
              <a:rPr lang="cs-CZ" sz="2500" dirty="0" smtClean="0"/>
              <a:t>7. hry jsou založeny na nesmyslu, parodii</a:t>
            </a:r>
          </a:p>
          <a:p>
            <a:r>
              <a:rPr lang="cs-CZ" sz="2500" dirty="0" smtClean="0"/>
              <a:t>8. ve všech hrách je zdůrazňována genialita největšího Čecha všech dob (mystifikace diváků) – paroduje české vlastnosti – amatérismus, provinční omezenost, pracovitost bez praktických výsledků</a:t>
            </a:r>
          </a:p>
          <a:p>
            <a:r>
              <a:rPr lang="cs-CZ" sz="2500" dirty="0" smtClean="0"/>
              <a:t> výběr z her – </a:t>
            </a:r>
            <a:r>
              <a:rPr lang="cs-CZ" sz="2500" i="1" dirty="0" smtClean="0"/>
              <a:t>Akt</a:t>
            </a:r>
            <a:r>
              <a:rPr lang="cs-CZ" sz="2500" dirty="0" smtClean="0"/>
              <a:t>, </a:t>
            </a:r>
            <a:r>
              <a:rPr lang="cs-CZ" sz="2500" i="1" dirty="0" smtClean="0"/>
              <a:t>Vyšetřování ztráty třídní knihy, Dlouhý, Široký a krátkozraký, Dobytí severního pólu, Vražda v salónním kupé, Posel z </a:t>
            </a:r>
            <a:r>
              <a:rPr lang="cs-CZ" sz="2500" i="1" dirty="0" err="1" smtClean="0"/>
              <a:t>Liptákova</a:t>
            </a:r>
            <a:r>
              <a:rPr lang="cs-CZ" sz="2500" i="1" dirty="0" smtClean="0"/>
              <a:t>, Švestka</a:t>
            </a:r>
            <a:r>
              <a:rPr lang="cs-CZ" sz="2500" dirty="0" smtClean="0"/>
              <a:t> aj.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cs-CZ" dirty="0" smtClean="0"/>
              <a:t>divadla malých forem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Autofit/>
          </a:bodyPr>
          <a:lstStyle/>
          <a:p>
            <a:r>
              <a:rPr lang="cs-CZ" sz="2500" dirty="0" smtClean="0"/>
              <a:t>divadla malých forem vznikala i v jiných městech – Brno, Ostrava, Liberec, Prostějov, Ústí nad Labem</a:t>
            </a:r>
          </a:p>
          <a:p>
            <a:r>
              <a:rPr lang="cs-CZ" sz="2500" dirty="0" smtClean="0"/>
              <a:t>Brno – HUSA NA PROVÁZKU (muselo být přejmenováno na DIVADLO NA PROVÁZKU) – kvůli prezidentu Husákovi – lidé totiž na plakáty dopisovali k názvu dlouhé A </a:t>
            </a:r>
            <a:r>
              <a:rPr lang="cs-CZ" sz="2500" dirty="0" err="1" smtClean="0"/>
              <a:t>a</a:t>
            </a:r>
            <a:r>
              <a:rPr lang="cs-CZ" sz="2500" dirty="0" smtClean="0"/>
              <a:t> K a kreslili u něj oběšence</a:t>
            </a:r>
          </a:p>
          <a:p>
            <a:r>
              <a:rPr lang="cs-CZ" sz="2500" dirty="0" smtClean="0"/>
              <a:t>vzniklo v roce 1967</a:t>
            </a:r>
          </a:p>
          <a:p>
            <a:r>
              <a:rPr lang="cs-CZ" sz="2500" dirty="0" smtClean="0"/>
              <a:t>umělecké individuality – Boleslav Polívka, Miroslav Donutil, Iva </a:t>
            </a:r>
            <a:r>
              <a:rPr lang="cs-CZ" sz="2500" dirty="0" err="1" smtClean="0"/>
              <a:t>Bittová</a:t>
            </a:r>
            <a:endParaRPr lang="cs-CZ" sz="2500" dirty="0" smtClean="0"/>
          </a:p>
          <a:p>
            <a:r>
              <a:rPr lang="cs-CZ" sz="2500" dirty="0" smtClean="0"/>
              <a:t>pod mnoha hrami byl podepsán Milan </a:t>
            </a:r>
            <a:r>
              <a:rPr lang="cs-CZ" sz="2500" dirty="0" err="1" smtClean="0"/>
              <a:t>Uhde</a:t>
            </a:r>
            <a:endParaRPr lang="cs-CZ" sz="25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cs-CZ" dirty="0" smtClean="0"/>
              <a:t>divadla malých forem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Autofit/>
          </a:bodyPr>
          <a:lstStyle/>
          <a:p>
            <a:r>
              <a:rPr lang="cs-CZ" sz="2500" dirty="0" smtClean="0"/>
              <a:t>to byl v době normalizace zakázaný autor, takže se domluvil se svým kamarádem Zdeňkem Pospíšilem a ten se pod hry podepisoval</a:t>
            </a:r>
          </a:p>
          <a:p>
            <a:r>
              <a:rPr lang="cs-CZ" sz="2500" dirty="0" smtClean="0"/>
              <a:t>slavnými hrami jsou např. </a:t>
            </a:r>
            <a:r>
              <a:rPr lang="cs-CZ" sz="2500" dirty="0" err="1" smtClean="0"/>
              <a:t>Am</a:t>
            </a:r>
            <a:r>
              <a:rPr lang="cs-CZ" sz="2500" dirty="0" smtClean="0"/>
              <a:t> a </a:t>
            </a:r>
            <a:r>
              <a:rPr lang="cs-CZ" sz="2500" dirty="0" err="1" smtClean="0"/>
              <a:t>Ea</a:t>
            </a:r>
            <a:r>
              <a:rPr lang="cs-CZ" sz="2500" dirty="0" smtClean="0"/>
              <a:t>, Šašek a královna</a:t>
            </a:r>
          </a:p>
          <a:p>
            <a:r>
              <a:rPr lang="cs-CZ" sz="2500" dirty="0" smtClean="0"/>
              <a:t>nejslavnější byl muzikál </a:t>
            </a:r>
            <a:r>
              <a:rPr lang="cs-CZ" sz="2500" i="1" dirty="0" smtClean="0"/>
              <a:t>Balada pro banditu</a:t>
            </a:r>
            <a:r>
              <a:rPr lang="cs-CZ" sz="2500" dirty="0" smtClean="0"/>
              <a:t>, napsaná na motivy </a:t>
            </a:r>
            <a:r>
              <a:rPr lang="cs-CZ" sz="2500" dirty="0" err="1" smtClean="0"/>
              <a:t>Olbrachtova</a:t>
            </a:r>
            <a:r>
              <a:rPr lang="cs-CZ" sz="2500" dirty="0" smtClean="0"/>
              <a:t> románu Nikola </a:t>
            </a:r>
            <a:r>
              <a:rPr lang="cs-CZ" sz="2500" dirty="0" err="1" smtClean="0"/>
              <a:t>Šuhaj</a:t>
            </a:r>
            <a:r>
              <a:rPr lang="cs-CZ" sz="2500" dirty="0" smtClean="0"/>
              <a:t> loupežník (text Milan </a:t>
            </a:r>
            <a:r>
              <a:rPr lang="cs-CZ" sz="2500" dirty="0" err="1" smtClean="0"/>
              <a:t>Uhde</a:t>
            </a:r>
            <a:r>
              <a:rPr lang="cs-CZ" sz="2500" dirty="0" smtClean="0"/>
              <a:t>, hudba Miloš </a:t>
            </a:r>
            <a:r>
              <a:rPr lang="cs-CZ" sz="2500" dirty="0" err="1" smtClean="0"/>
              <a:t>Štědroň</a:t>
            </a:r>
            <a:r>
              <a:rPr lang="cs-CZ" sz="2500" dirty="0" smtClean="0"/>
              <a:t>) – na základě obrovského úspěchu vznikl i televizní záznam – Nikola (M. Donutil), </a:t>
            </a:r>
            <a:r>
              <a:rPr lang="cs-CZ" sz="2500" dirty="0" err="1" smtClean="0"/>
              <a:t>Eržika</a:t>
            </a:r>
            <a:r>
              <a:rPr lang="cs-CZ" sz="2500" dirty="0" smtClean="0"/>
              <a:t> (I. </a:t>
            </a:r>
            <a:r>
              <a:rPr lang="cs-CZ" sz="2500" dirty="0" err="1" smtClean="0"/>
              <a:t>Bittová</a:t>
            </a:r>
            <a:r>
              <a:rPr lang="cs-CZ" sz="2500" dirty="0" smtClean="0"/>
              <a:t>)</a:t>
            </a:r>
          </a:p>
          <a:p>
            <a:endParaRPr lang="cs-CZ" sz="25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118</TotalTime>
  <Words>1025</Words>
  <Application>Microsoft Office PowerPoint</Application>
  <PresentationFormat>Předvádění na obrazovce (4:3)</PresentationFormat>
  <Paragraphs>109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Bohatý</vt:lpstr>
      <vt:lpstr>Snímek 1</vt:lpstr>
      <vt:lpstr>divadla malých forem</vt:lpstr>
      <vt:lpstr>divadla malých forem</vt:lpstr>
      <vt:lpstr>divadla malých forem</vt:lpstr>
      <vt:lpstr>divadla malých forem</vt:lpstr>
      <vt:lpstr>divadla malých forem</vt:lpstr>
      <vt:lpstr>divadla malých forem</vt:lpstr>
      <vt:lpstr>divadla malých forem</vt:lpstr>
      <vt:lpstr>divadla malých forem</vt:lpstr>
      <vt:lpstr>divadla malých forem</vt:lpstr>
      <vt:lpstr>divadla malých forem</vt:lpstr>
      <vt:lpstr>divadla malých forem</vt:lpstr>
      <vt:lpstr>divadla malých forem</vt:lpstr>
      <vt:lpstr>divadla malých forem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Petra</dc:creator>
  <cp:lastModifiedBy>Petra</cp:lastModifiedBy>
  <cp:revision>15</cp:revision>
  <dcterms:created xsi:type="dcterms:W3CDTF">2013-04-27T15:59:50Z</dcterms:created>
  <dcterms:modified xsi:type="dcterms:W3CDTF">2013-04-27T19:38:38Z</dcterms:modified>
</cp:coreProperties>
</file>