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7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73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E138-0451-4F38-80E0-1C79B35E5241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6529-9B35-4419-B01C-622D9755A6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05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8A231A-2147-4B01-8374-55E6CBE0A51E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692696"/>
            <a:ext cx="813593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kumimoji="0" lang="cs-CZ" b="1" dirty="0" smtClean="0">
              <a:latin typeface="+mj-lt"/>
            </a:endParaRPr>
          </a:p>
          <a:p>
            <a:r>
              <a:rPr kumimoji="0" lang="cs-CZ" b="1" dirty="0" smtClean="0">
                <a:latin typeface="+mj-lt"/>
              </a:rPr>
              <a:t>Výukový </a:t>
            </a:r>
            <a:r>
              <a:rPr kumimoji="0" lang="cs-CZ" b="1" dirty="0">
                <a:latin typeface="+mj-lt"/>
              </a:rPr>
              <a:t>materiál v rámci projektu OPVK 1.5 Peníze středním školám</a:t>
            </a:r>
          </a:p>
          <a:p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Číslo projektu:		CZ.1.07/1.5.00/34.0883 </a:t>
            </a:r>
          </a:p>
          <a:p>
            <a:r>
              <a:rPr kumimoji="0" lang="cs-CZ" b="1" dirty="0">
                <a:latin typeface="+mj-lt"/>
              </a:rPr>
              <a:t>Název projektu:	</a:t>
            </a:r>
            <a:r>
              <a:rPr kumimoji="0" lang="cs-CZ" b="1" dirty="0" smtClean="0">
                <a:latin typeface="+mj-lt"/>
              </a:rPr>
              <a:t>Rozvoj </a:t>
            </a:r>
            <a:r>
              <a:rPr kumimoji="0" lang="cs-CZ" b="1" dirty="0">
                <a:latin typeface="+mj-lt"/>
              </a:rPr>
              <a:t>vzdělanosti</a:t>
            </a:r>
          </a:p>
          <a:p>
            <a:r>
              <a:rPr kumimoji="0" lang="cs-CZ" b="1" dirty="0">
                <a:latin typeface="+mj-lt"/>
              </a:rPr>
              <a:t>Číslo šablony:   	</a:t>
            </a:r>
            <a:r>
              <a:rPr kumimoji="0" lang="cs-CZ" b="1" dirty="0" smtClean="0">
                <a:latin typeface="+mj-lt"/>
              </a:rPr>
              <a:t>III/2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Datum vytvoření:	</a:t>
            </a:r>
            <a:r>
              <a:rPr kumimoji="0" lang="cs-CZ" b="1" dirty="0" smtClean="0">
                <a:latin typeface="+mj-lt"/>
              </a:rPr>
              <a:t>12.04.2013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Autor:			Mgr. Petra Zemánková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Určeno pro předmět:     </a:t>
            </a:r>
            <a:r>
              <a:rPr kumimoji="0" lang="cs-CZ" b="1" dirty="0" smtClean="0">
                <a:latin typeface="+mj-lt"/>
              </a:rPr>
              <a:t>Český jazyk a literatura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Tematická oblast:	</a:t>
            </a:r>
            <a:r>
              <a:rPr kumimoji="0" lang="cs-CZ" b="1" dirty="0" smtClean="0">
                <a:latin typeface="+mj-lt"/>
              </a:rPr>
              <a:t>Česká literatura </a:t>
            </a:r>
            <a:r>
              <a:rPr kumimoji="0" lang="cs-CZ" b="1" dirty="0">
                <a:latin typeface="+mj-lt"/>
              </a:rPr>
              <a:t>po roce 1945	 </a:t>
            </a:r>
          </a:p>
          <a:p>
            <a:r>
              <a:rPr kumimoji="0" lang="cs-CZ" b="1" dirty="0">
                <a:latin typeface="+mj-lt"/>
              </a:rPr>
              <a:t>Obor vzdělání:		</a:t>
            </a:r>
            <a:r>
              <a:rPr lang="cs-CZ" b="1" dirty="0" smtClean="0">
                <a:latin typeface="+mj-lt"/>
              </a:rPr>
              <a:t>Masér sportovní a rekondiční (69-41-L/02)</a:t>
            </a: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			4. ročník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                                            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Název výukového materiálu: </a:t>
            </a:r>
            <a:endParaRPr kumimoji="0" lang="cs-CZ" b="1" dirty="0" smtClean="0">
              <a:latin typeface="+mj-lt"/>
            </a:endParaRPr>
          </a:p>
          <a:p>
            <a:r>
              <a:rPr kumimoji="0" lang="cs-CZ" b="1" dirty="0" smtClean="0">
                <a:latin typeface="+mj-lt"/>
              </a:rPr>
              <a:t>			</a:t>
            </a:r>
            <a:r>
              <a:rPr lang="cs-CZ" b="1" dirty="0" smtClean="0">
                <a:latin typeface="+mj-lt"/>
              </a:rPr>
              <a:t>České drama od roku 1945 do současnosti</a:t>
            </a:r>
            <a:r>
              <a:rPr kumimoji="0" lang="cs-CZ" b="1" dirty="0" smtClean="0">
                <a:latin typeface="+mj-lt"/>
              </a:rPr>
              <a:t> –			test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Popis využití: 		prezentace </a:t>
            </a:r>
            <a:r>
              <a:rPr kumimoji="0" lang="cs-CZ" b="1" dirty="0" smtClean="0">
                <a:latin typeface="+mj-lt"/>
              </a:rPr>
              <a:t>s </a:t>
            </a:r>
            <a:r>
              <a:rPr kumimoji="0" lang="cs-CZ" b="1" dirty="0">
                <a:latin typeface="+mj-lt"/>
              </a:rPr>
              <a:t>využitím </a:t>
            </a:r>
            <a:r>
              <a:rPr kumimoji="0" lang="cs-CZ" b="1" dirty="0" err="1">
                <a:latin typeface="+mj-lt"/>
              </a:rPr>
              <a:t>dataprojektoru</a:t>
            </a:r>
            <a:r>
              <a:rPr kumimoji="0" lang="cs-CZ" b="1" dirty="0">
                <a:latin typeface="+mj-lt"/>
              </a:rPr>
              <a:t> a </a:t>
            </a:r>
            <a:r>
              <a:rPr kumimoji="0" lang="cs-CZ" b="1" dirty="0" smtClean="0">
                <a:latin typeface="+mj-lt"/>
              </a:rPr>
              <a:t>			notebooku</a:t>
            </a:r>
            <a:endParaRPr kumimoji="0" lang="cs-CZ" b="1" dirty="0">
              <a:latin typeface="+mj-lt"/>
            </a:endParaRPr>
          </a:p>
          <a:p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Čas:  </a:t>
            </a:r>
            <a:r>
              <a:rPr kumimoji="0" lang="cs-CZ" b="1" dirty="0" smtClean="0">
                <a:latin typeface="+mj-lt"/>
              </a:rPr>
              <a:t>			</a:t>
            </a:r>
            <a:r>
              <a:rPr kumimoji="0" lang="cs-CZ" b="1" dirty="0" smtClean="0">
                <a:latin typeface="+mj-lt"/>
              </a:rPr>
              <a:t>10 </a:t>
            </a:r>
            <a:r>
              <a:rPr kumimoji="0" lang="cs-CZ" b="1" dirty="0">
                <a:latin typeface="+mj-lt"/>
              </a:rPr>
              <a:t>minut</a:t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</p:txBody>
      </p:sp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4211960" y="476250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 smtClean="0"/>
              <a:t>VY_32_INOVACE_ČJM4_6060_ZEM</a:t>
            </a:r>
            <a:endParaRPr lang="cs-CZ" dirty="0"/>
          </a:p>
        </p:txBody>
      </p:sp>
      <p:pic>
        <p:nvPicPr>
          <p:cNvPr id="6" name="Obrázek 5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3635896" cy="809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1440159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8. </a:t>
            </a:r>
            <a:r>
              <a:rPr lang="cs-CZ" b="1" dirty="0" smtClean="0"/>
              <a:t>Které tvrzení NEPLATÍ </a:t>
            </a:r>
            <a:r>
              <a:rPr lang="cs-CZ" b="1" dirty="0" smtClean="0"/>
              <a:t>o </a:t>
            </a:r>
            <a:r>
              <a:rPr lang="cs-CZ" b="1" dirty="0" smtClean="0"/>
              <a:t>Divadle Járy Cimrmana?</a:t>
            </a: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0" y="39330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D</a:t>
            </a:r>
            <a:r>
              <a:rPr lang="cs-CZ" dirty="0" smtClean="0"/>
              <a:t>.	</a:t>
            </a:r>
            <a:r>
              <a:rPr lang="cs-CZ" dirty="0" smtClean="0"/>
              <a:t>všechny hry hrají až dodnes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429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C</a:t>
            </a:r>
            <a:r>
              <a:rPr lang="cs-CZ" dirty="0" smtClean="0"/>
              <a:t>.	</a:t>
            </a:r>
            <a:r>
              <a:rPr lang="cs-CZ" dirty="0" smtClean="0"/>
              <a:t>divadlo po smrti L. </a:t>
            </a:r>
            <a:r>
              <a:rPr lang="cs-CZ" dirty="0" err="1" smtClean="0"/>
              <a:t>Smoljaka</a:t>
            </a:r>
            <a:r>
              <a:rPr lang="cs-CZ" dirty="0" smtClean="0"/>
              <a:t> ukončilo svou činnost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29249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B</a:t>
            </a:r>
            <a:r>
              <a:rPr lang="cs-CZ" dirty="0" smtClean="0"/>
              <a:t>.	</a:t>
            </a:r>
            <a:r>
              <a:rPr lang="cs-CZ" dirty="0" smtClean="0"/>
              <a:t>hrají pouze vlastní tvorbu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23488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A</a:t>
            </a:r>
            <a:r>
              <a:rPr lang="cs-CZ" dirty="0" smtClean="0"/>
              <a:t>.	</a:t>
            </a:r>
            <a:r>
              <a:rPr lang="cs-CZ" dirty="0" smtClean="0"/>
              <a:t>v divadle hrají pouze muži</a:t>
            </a:r>
            <a:endParaRPr lang="cs-CZ" dirty="0"/>
          </a:p>
        </p:txBody>
      </p:sp>
      <p:pic>
        <p:nvPicPr>
          <p:cNvPr id="8194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205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692697"/>
            <a:ext cx="8229600" cy="12241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9. </a:t>
            </a:r>
            <a:r>
              <a:rPr lang="cs-CZ" b="1" dirty="0" smtClean="0"/>
              <a:t>Mezi divadla malých forem </a:t>
            </a:r>
            <a:r>
              <a:rPr lang="cs-CZ" b="1" dirty="0" smtClean="0"/>
              <a:t>NEPATŘÍ:</a:t>
            </a:r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3645024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smtClean="0"/>
              <a:t>Na zábradlí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3140968"/>
            <a:ext cx="339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smtClean="0"/>
              <a:t>Vinohradské divadlo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2636912"/>
            <a:ext cx="2842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smtClean="0"/>
              <a:t>Činoherní studio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2132856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smtClean="0"/>
              <a:t>Studio Y</a:t>
            </a:r>
            <a:endParaRPr lang="cs-CZ" dirty="0"/>
          </a:p>
        </p:txBody>
      </p:sp>
      <p:pic>
        <p:nvPicPr>
          <p:cNvPr id="9218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19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764705"/>
            <a:ext cx="8229600" cy="115212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10. </a:t>
            </a:r>
            <a:r>
              <a:rPr lang="cs-CZ" b="1" dirty="0" err="1" smtClean="0"/>
              <a:t>HaDivadlo</a:t>
            </a:r>
            <a:r>
              <a:rPr lang="cs-CZ" b="1" dirty="0" smtClean="0"/>
              <a:t> vzniklo: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3933056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smtClean="0"/>
              <a:t>v Liberci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3332990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smtClean="0"/>
              <a:t>v Ostravě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2732923"/>
            <a:ext cx="291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smtClean="0"/>
              <a:t>v Ústí nad Labem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2132856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smtClean="0"/>
              <a:t>v Prostějově</a:t>
            </a:r>
            <a:endParaRPr lang="cs-CZ" dirty="0"/>
          </a:p>
        </p:txBody>
      </p:sp>
      <p:pic>
        <p:nvPicPr>
          <p:cNvPr id="10242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71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7"/>
            <a:ext cx="8229600" cy="1224135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11. </a:t>
            </a:r>
            <a:r>
              <a:rPr lang="cs-CZ" b="1" dirty="0" smtClean="0"/>
              <a:t>Hru </a:t>
            </a:r>
            <a:r>
              <a:rPr lang="cs-CZ" b="1" i="1" dirty="0" smtClean="0"/>
              <a:t>Kdyby tisíc klarinetů </a:t>
            </a:r>
            <a:r>
              <a:rPr lang="cs-CZ" b="1" dirty="0" smtClean="0"/>
              <a:t>proslavilo divadlo:</a:t>
            </a:r>
            <a:endParaRPr lang="cs-CZ" b="1" dirty="0" smtClean="0"/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91680" y="3861048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smtClean="0"/>
              <a:t>Rokoko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91680" y="3260982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smtClean="0"/>
              <a:t>Waterloo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2660915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smtClean="0"/>
              <a:t>Na zábradlí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06084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smtClean="0"/>
              <a:t>Semafor</a:t>
            </a:r>
            <a:endParaRPr lang="cs-CZ" dirty="0"/>
          </a:p>
        </p:txBody>
      </p:sp>
      <p:pic>
        <p:nvPicPr>
          <p:cNvPr id="11266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512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476673"/>
            <a:ext cx="8229600" cy="1008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12. </a:t>
            </a:r>
            <a:r>
              <a:rPr lang="cs-CZ" b="1" dirty="0" smtClean="0"/>
              <a:t>Po únorovém převratu v roce 1948 se hrály především:</a:t>
            </a:r>
            <a:endParaRPr lang="cs-CZ" b="1" dirty="0" smtClean="0"/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506052" y="3502749"/>
            <a:ext cx="298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smtClean="0"/>
              <a:t>hry o budoucnosti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06052" y="2911231"/>
            <a:ext cx="243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smtClean="0"/>
              <a:t>absurdní hry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06052" y="2319714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smtClean="0"/>
              <a:t>budovatelské hry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06052" y="1728197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smtClean="0"/>
              <a:t>pohádkové hry</a:t>
            </a:r>
            <a:endParaRPr lang="cs-CZ" dirty="0"/>
          </a:p>
        </p:txBody>
      </p:sp>
      <p:pic>
        <p:nvPicPr>
          <p:cNvPr id="12290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64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testu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595744"/>
          </a:xfrm>
        </p:spPr>
        <p:txBody>
          <a:bodyPr/>
          <a:lstStyle/>
          <a:p>
            <a:r>
              <a:rPr lang="cs-CZ" dirty="0" smtClean="0"/>
              <a:t>12-11 </a:t>
            </a:r>
            <a:r>
              <a:rPr lang="cs-CZ" dirty="0" smtClean="0"/>
              <a:t>bodů 	= výborný</a:t>
            </a:r>
          </a:p>
          <a:p>
            <a:r>
              <a:rPr lang="cs-CZ" dirty="0" smtClean="0"/>
              <a:t>10-09 </a:t>
            </a:r>
            <a:r>
              <a:rPr lang="cs-CZ" dirty="0" smtClean="0"/>
              <a:t>bodů 	= chvalitebný</a:t>
            </a:r>
          </a:p>
          <a:p>
            <a:r>
              <a:rPr lang="cs-CZ" dirty="0" smtClean="0"/>
              <a:t>08</a:t>
            </a:r>
            <a:r>
              <a:rPr lang="cs-CZ" dirty="0" smtClean="0"/>
              <a:t>-07 </a:t>
            </a:r>
            <a:r>
              <a:rPr lang="cs-CZ" dirty="0" smtClean="0"/>
              <a:t>bodů 	= dobrý</a:t>
            </a:r>
          </a:p>
          <a:p>
            <a:r>
              <a:rPr lang="cs-CZ" dirty="0" smtClean="0"/>
              <a:t>06</a:t>
            </a:r>
            <a:r>
              <a:rPr lang="cs-CZ" dirty="0" smtClean="0"/>
              <a:t>-05 </a:t>
            </a:r>
            <a:r>
              <a:rPr lang="cs-CZ" dirty="0" smtClean="0"/>
              <a:t>bodů 	= dostatečný</a:t>
            </a:r>
          </a:p>
          <a:p>
            <a:r>
              <a:rPr lang="cs-CZ" dirty="0" smtClean="0"/>
              <a:t>04</a:t>
            </a:r>
            <a:r>
              <a:rPr lang="cs-CZ" dirty="0" smtClean="0"/>
              <a:t> </a:t>
            </a:r>
            <a:r>
              <a:rPr lang="cs-CZ" dirty="0" smtClean="0"/>
              <a:t>a méně	= nedostatečný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35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endParaRPr lang="cs-CZ" b="1" dirty="0" smtClean="0"/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</a:t>
            </a:r>
          </a:p>
          <a:p>
            <a:r>
              <a:rPr lang="cs-CZ" dirty="0" smtClean="0"/>
              <a:t>KANDA, R. a spol.: </a:t>
            </a:r>
            <a:r>
              <a:rPr lang="cs-CZ" i="1" dirty="0" smtClean="0"/>
              <a:t>Literatura – testové úlohy. </a:t>
            </a:r>
            <a:r>
              <a:rPr lang="cs-CZ" dirty="0" smtClean="0"/>
              <a:t>Třebíč 2009.</a:t>
            </a:r>
            <a:endParaRPr lang="cs-CZ" b="1" dirty="0" smtClean="0"/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dirty="0" smtClean="0"/>
              <a:t>Třebíč 2006</a:t>
            </a:r>
            <a:r>
              <a:rPr lang="cs-CZ" dirty="0" smtClean="0"/>
              <a:t>.</a:t>
            </a:r>
          </a:p>
          <a:p>
            <a:r>
              <a:rPr lang="cs-CZ" dirty="0" smtClean="0"/>
              <a:t>HANUŠKA, P., NOVOTNÝ, V.: </a:t>
            </a:r>
            <a:r>
              <a:rPr lang="cs-CZ" i="1" dirty="0" smtClean="0"/>
              <a:t>Česká literatura ve zkratce 4. </a:t>
            </a:r>
            <a:r>
              <a:rPr lang="cs-CZ" dirty="0" smtClean="0"/>
              <a:t>Praha 2001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české drama od roku</a:t>
            </a:r>
            <a:r>
              <a:rPr lang="cs-CZ" dirty="0" smtClean="0"/>
              <a:t> 1945 do současnosti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Test</a:t>
            </a:r>
            <a:r>
              <a:rPr lang="cs-CZ" dirty="0" smtClean="0"/>
              <a:t>  </a:t>
            </a:r>
            <a:r>
              <a:rPr lang="cs-CZ" dirty="0" smtClean="0"/>
              <a:t>- 12 otázek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03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2016224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b="1" dirty="0" smtClean="0"/>
              <a:t>1. </a:t>
            </a:r>
            <a:r>
              <a:rPr lang="cs-CZ" b="1" dirty="0" smtClean="0"/>
              <a:t>Hry Václava Havla se hrály v divadle Na zábradlí, dokud nebyly zakázány. V jedné hře vzpomíná V. H. na dobu, kdy pracoval jako dělník v pivovaru. Obsahem je dialog mezi sládkem a dělníkem Vaňkem. Název hry: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 smtClean="0"/>
          </a:p>
        </p:txBody>
      </p:sp>
      <p:pic>
        <p:nvPicPr>
          <p:cNvPr id="1026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70285" y="2278613"/>
            <a:ext cx="209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smtClean="0"/>
              <a:t>Audience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0285" y="2766022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 </a:t>
            </a:r>
            <a:r>
              <a:rPr lang="cs-CZ" dirty="0" smtClean="0"/>
              <a:t>Zahradní slavnost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0285" y="3253431"/>
            <a:ext cx="2007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smtClean="0"/>
              <a:t>Vernisáž</a:t>
            </a:r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789040"/>
            <a:ext cx="1963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smtClean="0"/>
              <a:t>Asanace</a:t>
            </a:r>
            <a:endParaRPr lang="cs-CZ" dirty="0"/>
          </a:p>
          <a:p>
            <a:endParaRPr lang="cs-CZ" dirty="0"/>
          </a:p>
        </p:txBody>
      </p:sp>
      <p:pic>
        <p:nvPicPr>
          <p:cNvPr id="1028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96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136815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2. </a:t>
            </a:r>
            <a:r>
              <a:rPr lang="cs-CZ" b="1" dirty="0" smtClean="0"/>
              <a:t>Po válce se objevila řada „divadel malých forem“. Suchý a </a:t>
            </a:r>
            <a:r>
              <a:rPr lang="cs-CZ" b="1" dirty="0" err="1" smtClean="0"/>
              <a:t>Šlitr</a:t>
            </a:r>
            <a:r>
              <a:rPr lang="cs-CZ" b="1" dirty="0" smtClean="0"/>
              <a:t> proslavili divadlo, které brzy získalo značnou popularitu. Jmenovalo se:</a:t>
            </a:r>
            <a:endParaRPr lang="cs-CZ" b="1" dirty="0" smtClean="0"/>
          </a:p>
          <a:p>
            <a:pPr marL="365760" lvl="1" indent="0">
              <a:buNone/>
            </a:pPr>
            <a:endParaRPr lang="cs-CZ" i="1" dirty="0" smtClean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2068544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smtClean="0"/>
              <a:t>Na zábradlí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2636912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smtClean="0"/>
              <a:t>Rokoko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3205280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smtClean="0"/>
              <a:t>Semafor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3773649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smtClean="0"/>
              <a:t>Reduta</a:t>
            </a:r>
            <a:endParaRPr lang="cs-CZ" dirty="0"/>
          </a:p>
        </p:txBody>
      </p:sp>
      <p:pic>
        <p:nvPicPr>
          <p:cNvPr id="2050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191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7200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3. </a:t>
            </a:r>
            <a:r>
              <a:rPr lang="cs-CZ" b="1" dirty="0" smtClean="0"/>
              <a:t>Absurdní divadlo:</a:t>
            </a:r>
            <a:endParaRPr lang="cs-CZ" b="1" dirty="0" smtClean="0"/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169368" y="3861048"/>
            <a:ext cx="424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r>
              <a:rPr lang="cs-CZ" dirty="0" smtClean="0"/>
              <a:t>.</a:t>
            </a:r>
            <a:r>
              <a:rPr lang="cs-CZ" dirty="0" smtClean="0"/>
              <a:t>   útvar na hranici tragédie a komedie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69368" y="3260982"/>
            <a:ext cx="6904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 startAt="3"/>
            </a:pPr>
            <a:r>
              <a:rPr lang="cs-CZ" dirty="0" smtClean="0"/>
              <a:t>útvar  na hranici grotesky a tragédie – ukazuje úzkost člověka </a:t>
            </a:r>
          </a:p>
          <a:p>
            <a:pPr marL="342900" indent="-342900"/>
            <a:r>
              <a:rPr lang="cs-CZ" dirty="0" smtClean="0"/>
              <a:t>	</a:t>
            </a:r>
            <a:r>
              <a:rPr lang="cs-CZ" dirty="0" smtClean="0"/>
              <a:t>v odlidštěném světě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69368" y="2660915"/>
            <a:ext cx="443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   je hra s vědecko-fantastickými motivy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69368" y="2060848"/>
            <a:ext cx="532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r>
              <a:rPr lang="cs-CZ" dirty="0" smtClean="0"/>
              <a:t>.</a:t>
            </a:r>
            <a:r>
              <a:rPr lang="cs-CZ" dirty="0" smtClean="0"/>
              <a:t>   je hra z neskutečného, pohádkového prostředí</a:t>
            </a:r>
            <a:endParaRPr lang="cs-CZ" dirty="0"/>
          </a:p>
        </p:txBody>
      </p:sp>
      <p:pic>
        <p:nvPicPr>
          <p:cNvPr id="3074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1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201622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4. </a:t>
            </a:r>
            <a:r>
              <a:rPr lang="cs-CZ" b="1" dirty="0" smtClean="0"/>
              <a:t>Absolventi brněnské JAMU vytvořili divadelní soubor, úspěšný i v zahraničí. Působil tu i Boleslav Polívka. Název divadla v době jeho vzniku:</a:t>
            </a:r>
            <a:endParaRPr lang="cs-CZ" b="1" dirty="0" smtClean="0"/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529777" y="4360163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smtClean="0"/>
              <a:t>Divadélko pod okapem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29777" y="3785746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smtClean="0"/>
              <a:t>Divadlo na okraji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29777" y="3211329"/>
            <a:ext cx="3004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smtClean="0"/>
              <a:t>Husa na provázku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29777" y="2636912"/>
            <a:ext cx="3284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smtClean="0"/>
              <a:t>Divadlo na provázku</a:t>
            </a:r>
            <a:endParaRPr lang="cs-CZ" dirty="0"/>
          </a:p>
        </p:txBody>
      </p:sp>
      <p:pic>
        <p:nvPicPr>
          <p:cNvPr id="4098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81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36815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5. </a:t>
            </a:r>
            <a:r>
              <a:rPr lang="cs-CZ" b="1" dirty="0" smtClean="0"/>
              <a:t>Divadlo satiry uvedlo v 2. </a:t>
            </a:r>
            <a:r>
              <a:rPr lang="cs-CZ" b="1" dirty="0" err="1" smtClean="0"/>
              <a:t>pol</a:t>
            </a:r>
            <a:r>
              <a:rPr lang="cs-CZ" b="1" dirty="0" smtClean="0"/>
              <a:t>. 50. let jednu ze zlomových her, a ukončilo tím dobu budovatelskou. Byla to hra:</a:t>
            </a:r>
            <a:endParaRPr lang="cs-CZ" b="1" dirty="0" smtClean="0"/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64957" y="4595218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 </a:t>
            </a:r>
            <a:r>
              <a:rPr lang="cs-CZ" dirty="0" err="1" smtClean="0"/>
              <a:t>Ubu</a:t>
            </a:r>
            <a:r>
              <a:rPr lang="cs-CZ" dirty="0" smtClean="0"/>
              <a:t> nebude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64957" y="384643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 </a:t>
            </a:r>
            <a:r>
              <a:rPr lang="cs-CZ" dirty="0" err="1" smtClean="0"/>
              <a:t>Ubu</a:t>
            </a:r>
            <a:r>
              <a:rPr lang="cs-CZ" dirty="0" smtClean="0"/>
              <a:t> se vrací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097659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 </a:t>
            </a:r>
            <a:r>
              <a:rPr lang="cs-CZ" dirty="0" err="1" smtClean="0"/>
              <a:t>Ubu</a:t>
            </a:r>
            <a:r>
              <a:rPr lang="cs-CZ" dirty="0" smtClean="0"/>
              <a:t> králem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348880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 </a:t>
            </a:r>
            <a:r>
              <a:rPr lang="cs-CZ" dirty="0" smtClean="0"/>
              <a:t>Král </a:t>
            </a:r>
            <a:r>
              <a:rPr lang="cs-CZ" dirty="0" err="1" smtClean="0"/>
              <a:t>Ubu</a:t>
            </a:r>
            <a:endParaRPr lang="cs-CZ" dirty="0"/>
          </a:p>
        </p:txBody>
      </p:sp>
      <p:pic>
        <p:nvPicPr>
          <p:cNvPr id="5122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182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22413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cs-CZ" b="1" dirty="0" smtClean="0"/>
              <a:t>6. </a:t>
            </a:r>
            <a:r>
              <a:rPr lang="cs-CZ" b="1" dirty="0" smtClean="0"/>
              <a:t>Kdo napsal parodii na cirkusové představení, v němž hlavní postavu představuje klaun August?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450912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D</a:t>
            </a:r>
            <a:r>
              <a:rPr lang="cs-CZ" dirty="0" smtClean="0"/>
              <a:t>. </a:t>
            </a:r>
            <a:r>
              <a:rPr lang="cs-CZ" dirty="0" smtClean="0"/>
              <a:t>Jan Drda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378904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C</a:t>
            </a:r>
            <a:r>
              <a:rPr lang="cs-CZ" dirty="0" smtClean="0"/>
              <a:t>. </a:t>
            </a:r>
            <a:r>
              <a:rPr lang="cs-CZ" dirty="0" smtClean="0"/>
              <a:t>Jiří Suchý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06896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B</a:t>
            </a:r>
            <a:r>
              <a:rPr lang="cs-CZ" dirty="0" smtClean="0"/>
              <a:t>.  </a:t>
            </a:r>
            <a:r>
              <a:rPr lang="cs-CZ" dirty="0" smtClean="0"/>
              <a:t>Pavel Kohout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348880"/>
            <a:ext cx="788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		A. Ivan Vyskočil</a:t>
            </a:r>
            <a:endParaRPr lang="cs-CZ" dirty="0"/>
          </a:p>
        </p:txBody>
      </p:sp>
      <p:pic>
        <p:nvPicPr>
          <p:cNvPr id="6146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45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151216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cs-CZ" sz="3200" b="1" dirty="0" smtClean="0"/>
              <a:t>7. </a:t>
            </a:r>
            <a:r>
              <a:rPr lang="cs-CZ" sz="3200" b="1" dirty="0" smtClean="0"/>
              <a:t>V době normalizace se produkce dělí na několik skupin. Která z nich mezi ostatní nepatří?</a:t>
            </a:r>
            <a:endParaRPr lang="cs-CZ" sz="3200" b="1" dirty="0" smtClean="0"/>
          </a:p>
          <a:p>
            <a:pPr marL="36576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07704" y="3933056"/>
            <a:ext cx="228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smtClean="0"/>
              <a:t>disidentská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3429000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smtClean="0"/>
              <a:t>exilová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2924944"/>
            <a:ext cx="220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smtClean="0"/>
              <a:t>tolerovaná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07704" y="2348880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smtClean="0"/>
              <a:t>oficiální</a:t>
            </a:r>
            <a:endParaRPr lang="cs-CZ" dirty="0"/>
          </a:p>
        </p:txBody>
      </p:sp>
      <p:pic>
        <p:nvPicPr>
          <p:cNvPr id="7170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73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381</TotalTime>
  <Words>416</Words>
  <Application>Microsoft Office PowerPoint</Application>
  <PresentationFormat>Předvádění na obrazovce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Vrchol</vt:lpstr>
      <vt:lpstr>Snímek 1</vt:lpstr>
      <vt:lpstr>české drama od roku 1945 do současnosti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Hodnocení testu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Prokletí básníci a česká moderna</dc:title>
  <dc:creator>Kaja</dc:creator>
  <cp:lastModifiedBy>Petra</cp:lastModifiedBy>
  <cp:revision>95</cp:revision>
  <dcterms:created xsi:type="dcterms:W3CDTF">2012-09-02T14:31:58Z</dcterms:created>
  <dcterms:modified xsi:type="dcterms:W3CDTF">2013-04-28T13:11:41Z</dcterms:modified>
</cp:coreProperties>
</file>