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5" r:id="rId6"/>
    <p:sldId id="266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258310-D208-48D9-AF18-810B21500068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D2F066-DC64-4772-A7A8-1E46384E31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D2F066-DC64-4772-A7A8-1E46384E313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accent3">
                <a:lumMod val="20000"/>
                <a:lumOff val="80000"/>
              </a:schemeClr>
            </a:gs>
            <a:gs pos="57000">
              <a:srgbClr val="CCFF66"/>
            </a:gs>
            <a:gs pos="1000">
              <a:schemeClr val="accent3">
                <a:lumMod val="20000"/>
                <a:lumOff val="80000"/>
              </a:schemeClr>
            </a:gs>
            <a:gs pos="1000">
              <a:schemeClr val="accent3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8E4E9-6B6D-4B74-9927-65879C3DE3F2}" type="datetimeFigureOut">
              <a:rPr lang="cs-CZ" smtClean="0"/>
              <a:pPr/>
              <a:t>28.2.2013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60707-3144-40E6-BB54-DC84D6EC4E3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scojis.cz/teens/index.php?option=com_content&amp;view=article&amp;id=162:141&amp;catid=93:toxicke-latky-v-potravinach&amp;Itemid=14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Soubor:Flower_of_camellia_sinensis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cs.wikipedia.org/wiki/Soubor:Nicotiana_Tobacco_Plants_1909px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Soubor:Ergot01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cs.wikipedia.org/wiki/Soubor:Atropa_bella-donna0.jpg" TargetMode="External"/><Relationship Id="rId9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zhlas.cz/leonardo/zpravy/_zprava/408562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cojis.cz/teens/index.php?option=com_content&amp;view=article&amp;id=162:141&amp;catid=93:toxicke-latky-v-potravinach&amp;Itemid=14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Soubor:Flower_of_camellia_sinensis.jpg" TargetMode="External"/><Relationship Id="rId5" Type="http://schemas.openxmlformats.org/officeDocument/2006/relationships/hyperlink" Target="http://cs.wikipedia.org/wiki/Soubor:Ergot01.jpg" TargetMode="External"/><Relationship Id="rId4" Type="http://schemas.openxmlformats.org/officeDocument/2006/relationships/hyperlink" Target="http://cs.wikipedia.org/wiki/Soubor:Atropa_bella-donna0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42910" y="1484784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kumimoji="0" lang="cs-CZ" b="1" dirty="0" smtClean="0">
              <a:solidFill>
                <a:schemeClr val="tx2"/>
              </a:solidFill>
            </a:endParaRPr>
          </a:p>
          <a:p>
            <a:endParaRPr lang="cs-CZ" b="1" dirty="0">
              <a:solidFill>
                <a:schemeClr val="tx2"/>
              </a:solidFill>
            </a:endParaRPr>
          </a:p>
          <a:p>
            <a:endParaRPr kumimoji="0" lang="cs-CZ" b="1" dirty="0" smtClean="0">
              <a:solidFill>
                <a:schemeClr val="tx2"/>
              </a:solidFill>
            </a:endParaRPr>
          </a:p>
          <a:p>
            <a:r>
              <a:rPr kumimoji="0" lang="cs-CZ" b="1" dirty="0" smtClean="0">
                <a:solidFill>
                  <a:schemeClr val="tx2"/>
                </a:solidFill>
              </a:rPr>
              <a:t>Výukový materiál v rámci projektu OPVK 1.5 Peníze středním školám</a:t>
            </a:r>
          </a:p>
          <a:p>
            <a:r>
              <a:rPr kumimoji="0" lang="cs-CZ" b="1" dirty="0" smtClean="0">
                <a:solidFill>
                  <a:schemeClr val="tx2"/>
                </a:solidFill>
              </a:rPr>
              <a:t/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Číslo projektu:		</a:t>
            </a:r>
            <a:r>
              <a:rPr kumimoji="0" lang="cs-CZ" b="1" dirty="0" smtClean="0"/>
              <a:t>CZ.1.07/1.5.00/34.0883 </a:t>
            </a:r>
          </a:p>
          <a:p>
            <a:r>
              <a:rPr kumimoji="0" lang="cs-CZ" b="1" dirty="0" smtClean="0"/>
              <a:t>Název projektu:		Rozvoj vzdělanosti</a:t>
            </a:r>
            <a:endParaRPr kumimoji="0" lang="cs-CZ" b="1" dirty="0" smtClean="0">
              <a:solidFill>
                <a:schemeClr val="tx2"/>
              </a:solidFill>
            </a:endParaRPr>
          </a:p>
          <a:p>
            <a:r>
              <a:rPr kumimoji="0" lang="cs-CZ" b="1" dirty="0" smtClean="0">
                <a:solidFill>
                  <a:schemeClr val="tx2"/>
                </a:solidFill>
              </a:rPr>
              <a:t>Číslo šablony:   		III/2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Datum vytvoření:		</a:t>
            </a:r>
            <a:r>
              <a:rPr lang="cs-CZ" b="1" dirty="0" smtClean="0">
                <a:solidFill>
                  <a:schemeClr val="tx2"/>
                </a:solidFill>
              </a:rPr>
              <a:t>únor 2013</a:t>
            </a:r>
            <a:r>
              <a:rPr kumimoji="0" lang="cs-CZ" b="1" dirty="0" smtClean="0">
                <a:solidFill>
                  <a:schemeClr val="tx2"/>
                </a:solidFill>
              </a:rPr>
              <a:t/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Autor:			PaedDr. Bohumíra Šalonková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Určeno pro předmět:       	Chemie 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Tematická oblast:	 	Chemie kolem nás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Obor vzdělání:		Kosmetické služby (69-41-l/01) 4. ročník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                                            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r>
              <a:rPr kumimoji="0" lang="cs-CZ" b="1" dirty="0" smtClean="0">
                <a:solidFill>
                  <a:schemeClr val="tx2"/>
                </a:solidFill>
              </a:rPr>
              <a:t>Název výukového materiálu: Alkaloidy – Pracovní list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endParaRPr kumimoji="0" lang="cs-CZ" b="1" dirty="0" smtClean="0">
              <a:solidFill>
                <a:schemeClr val="tx2"/>
              </a:solidFill>
            </a:endParaRPr>
          </a:p>
          <a:p>
            <a:r>
              <a:rPr kumimoji="0" lang="cs-CZ" b="1" dirty="0" smtClean="0">
                <a:solidFill>
                  <a:schemeClr val="tx2"/>
                </a:solidFill>
              </a:rPr>
              <a:t>Popis využití: Materiál k prohlubování a upevňování učiva s využitím dataprojektoru, notebooku s využitím internetu</a:t>
            </a:r>
          </a:p>
          <a:p>
            <a:r>
              <a:rPr kumimoji="0" lang="cs-CZ" b="1" dirty="0" smtClean="0">
                <a:solidFill>
                  <a:schemeClr val="tx2"/>
                </a:solidFill>
              </a:rPr>
              <a:t>Čas:  20 minut</a:t>
            </a:r>
            <a:br>
              <a:rPr kumimoji="0" lang="cs-CZ" b="1" dirty="0" smtClean="0">
                <a:solidFill>
                  <a:schemeClr val="tx2"/>
                </a:solidFill>
              </a:rPr>
            </a:br>
            <a:endParaRPr kumimoji="0" lang="cs-CZ" b="1" dirty="0" smtClean="0">
              <a:solidFill>
                <a:schemeClr val="tx2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572000" y="571480"/>
            <a:ext cx="457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                    VY_32_INOVACE_CHK4_4360ŠAL</a:t>
            </a: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endParaRPr lang="cs-CZ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381635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1214422"/>
            <a:ext cx="77153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cs-CZ" dirty="0" smtClean="0">
                <a:latin typeface="Arial Black" pitchFamily="34" charset="0"/>
              </a:rPr>
              <a:t> Úkol č.1: </a:t>
            </a:r>
            <a:r>
              <a:rPr lang="cs-CZ" sz="2000" dirty="0" smtClean="0">
                <a:latin typeface="Arial Black" pitchFamily="34" charset="0"/>
              </a:rPr>
              <a:t>Uveďte alespoň 2 </a:t>
            </a:r>
            <a:r>
              <a:rPr lang="cs-CZ" sz="2000" dirty="0">
                <a:latin typeface="Arial Black" pitchFamily="34" charset="0"/>
              </a:rPr>
              <a:t>alkaloidy, které jsou psychotropními látkami a co znamená psychotropní látka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00100" y="2143116"/>
            <a:ext cx="75724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pPr lvl="0">
              <a:buFont typeface="Wingdings" pitchFamily="2" charset="2"/>
              <a:buChar char="Ø"/>
            </a:pPr>
            <a:r>
              <a:rPr lang="cs-CZ" dirty="0" smtClean="0">
                <a:latin typeface="Arial Black" pitchFamily="34" charset="0"/>
              </a:rPr>
              <a:t> Úkol č.2: Udělej </a:t>
            </a:r>
            <a:r>
              <a:rPr lang="cs-CZ" dirty="0">
                <a:latin typeface="Arial Black" pitchFamily="34" charset="0"/>
              </a:rPr>
              <a:t>spoje mezi alkaloidem a jeho </a:t>
            </a:r>
            <a:r>
              <a:rPr lang="cs-CZ" dirty="0" smtClean="0">
                <a:latin typeface="Arial Black" pitchFamily="34" charset="0"/>
              </a:rPr>
              <a:t>zdrojem</a:t>
            </a:r>
          </a:p>
          <a:p>
            <a:pPr lvl="0">
              <a:buFont typeface="Wingdings" pitchFamily="2" charset="2"/>
              <a:buChar char="Ø"/>
            </a:pPr>
            <a:endParaRPr lang="cs-CZ" dirty="0">
              <a:latin typeface="Arial Black" pitchFamily="34" charset="0"/>
            </a:endParaRPr>
          </a:p>
          <a:p>
            <a:r>
              <a:rPr lang="cs-CZ" dirty="0">
                <a:latin typeface="Arial Black" pitchFamily="34" charset="0"/>
              </a:rPr>
              <a:t>Pepř                       </a:t>
            </a:r>
            <a:r>
              <a:rPr lang="cs-CZ" dirty="0" smtClean="0">
                <a:latin typeface="Arial Black" pitchFamily="34" charset="0"/>
              </a:rPr>
              <a:t>  </a:t>
            </a:r>
            <a:r>
              <a:rPr lang="cs-CZ" dirty="0">
                <a:latin typeface="Arial Black" pitchFamily="34" charset="0"/>
              </a:rPr>
              <a:t>kofein      </a:t>
            </a:r>
          </a:p>
          <a:p>
            <a:r>
              <a:rPr lang="cs-CZ" dirty="0">
                <a:latin typeface="Arial Black" pitchFamily="34" charset="0"/>
              </a:rPr>
              <a:t>Brambory               </a:t>
            </a:r>
            <a:r>
              <a:rPr lang="cs-CZ" dirty="0" smtClean="0">
                <a:latin typeface="Arial Black" pitchFamily="34" charset="0"/>
              </a:rPr>
              <a:t> kapsaicin</a:t>
            </a:r>
            <a:endParaRPr lang="cs-CZ" dirty="0">
              <a:latin typeface="Arial Black" pitchFamily="34" charset="0"/>
            </a:endParaRPr>
          </a:p>
          <a:p>
            <a:r>
              <a:rPr lang="cs-CZ" dirty="0">
                <a:latin typeface="Arial Black" pitchFamily="34" charset="0"/>
              </a:rPr>
              <a:t>Paprika	        piperin</a:t>
            </a:r>
          </a:p>
          <a:p>
            <a:r>
              <a:rPr lang="cs-CZ" dirty="0">
                <a:latin typeface="Arial Black" pitchFamily="34" charset="0"/>
              </a:rPr>
              <a:t>Káva		        teofylin</a:t>
            </a:r>
          </a:p>
          <a:p>
            <a:r>
              <a:rPr lang="cs-CZ" dirty="0">
                <a:latin typeface="Arial Black" pitchFamily="34" charset="0"/>
              </a:rPr>
              <a:t>Čaj		        solanin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071678"/>
            <a:ext cx="91440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i="1" dirty="0" smtClean="0"/>
              <a:t>Přírodní toxické látky</a:t>
            </a:r>
            <a:r>
              <a:rPr lang="cs-CZ" sz="2000" dirty="0" smtClean="0"/>
              <a:t> </a:t>
            </a:r>
          </a:p>
          <a:p>
            <a:r>
              <a:rPr lang="cs-CZ" sz="2000" i="1" dirty="0" smtClean="0"/>
              <a:t>Tyto </a:t>
            </a:r>
            <a:r>
              <a:rPr lang="cs-CZ" sz="2000" i="1" dirty="0"/>
              <a:t>látky vytváří některé rostliny, živočichové či mikroorganismy, často za účelem vlastní ochrany. Řada z nich je v malých množstvích dokonce zdraví prospěšná a využívá se ve farmaceutickém průmyslu (např. </a:t>
            </a:r>
            <a:r>
              <a:rPr lang="cs-CZ" sz="2000" i="1" u="sng" dirty="0"/>
              <a:t>antimalarikum</a:t>
            </a:r>
            <a:r>
              <a:rPr lang="cs-CZ" sz="2000" i="1" dirty="0"/>
              <a:t> chinin). Mezi toxikologicky významné patří zejména:</a:t>
            </a:r>
            <a:endParaRPr lang="cs-CZ" sz="2000" dirty="0"/>
          </a:p>
          <a:p>
            <a:r>
              <a:rPr lang="cs-CZ" sz="2000" b="1" i="1" u="sng" dirty="0"/>
              <a:t>Alkaloidy</a:t>
            </a:r>
            <a:r>
              <a:rPr lang="cs-CZ" sz="2000" b="1" i="1" dirty="0"/>
              <a:t> -</a:t>
            </a:r>
            <a:r>
              <a:rPr lang="cs-CZ" sz="2000" i="1" dirty="0"/>
              <a:t> </a:t>
            </a:r>
            <a:r>
              <a:rPr lang="cs-CZ" sz="2000" i="1" u="sng" dirty="0"/>
              <a:t> dusíkaté</a:t>
            </a:r>
            <a:r>
              <a:rPr lang="cs-CZ" sz="2000" i="1" dirty="0"/>
              <a:t> </a:t>
            </a:r>
            <a:r>
              <a:rPr lang="cs-CZ" sz="2000" i="1" u="sng" dirty="0"/>
              <a:t>bazické</a:t>
            </a:r>
            <a:r>
              <a:rPr lang="cs-CZ" sz="2000" i="1" dirty="0"/>
              <a:t> sloučeniny - </a:t>
            </a:r>
            <a:r>
              <a:rPr lang="cs-CZ" sz="2000" i="1" u="sng" dirty="0"/>
              <a:t>sekundární metabolity</a:t>
            </a:r>
            <a:r>
              <a:rPr lang="cs-CZ" sz="2000" i="1" dirty="0"/>
              <a:t> organismů, které vykazují různé biologické účinky. Jedná se o různorodou skupinu více než 5000 sloučenin, které se nacházejí většinou ve vyšších rostlinách (semena, kořeny, listy. kůra apod.), ale také u určitých druhů hub, mechů, bakterií, hmyzu aj.</a:t>
            </a:r>
            <a:endParaRPr lang="cs-CZ" sz="2000" dirty="0"/>
          </a:p>
          <a:p>
            <a:pPr lvl="0"/>
            <a:r>
              <a:rPr lang="cs-CZ" sz="2000" b="1" i="1" dirty="0"/>
              <a:t>Solanin</a:t>
            </a:r>
            <a:r>
              <a:rPr lang="cs-CZ" sz="2000" i="1" dirty="0"/>
              <a:t> - vyskytuje se v bramborách, zejména v zelených částech, vyšší množství je také ve slupce, směrem do středu hlízy jeho obsah klesá. Způsobuje zvracení, žaludeční křeče, průjmy a bolest hlavy. V některých státech je stanoveno jeho nejvyšší přípustné množství v neloupaných bramborách (200mg/kg).</a:t>
            </a:r>
            <a:endParaRPr lang="cs-CZ" sz="2000" dirty="0"/>
          </a:p>
          <a:p>
            <a:pPr lvl="0"/>
            <a:r>
              <a:rPr lang="cs-CZ" sz="2000" b="1" i="1" dirty="0"/>
              <a:t>Tomatin</a:t>
            </a:r>
            <a:r>
              <a:rPr lang="cs-CZ" sz="2000" i="1" dirty="0"/>
              <a:t> - je přítomen zejména v malých zelených plodech rajčat, ve zralých plodech je jeho množství velmi malé. Má především </a:t>
            </a:r>
            <a:r>
              <a:rPr lang="cs-CZ" sz="2000" i="1" u="sng" dirty="0"/>
              <a:t>teratogenní</a:t>
            </a:r>
            <a:r>
              <a:rPr lang="cs-CZ" sz="2000" i="1" dirty="0"/>
              <a:t> účinky.</a:t>
            </a:r>
            <a:endParaRPr lang="cs-CZ" sz="2000" dirty="0"/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42844" y="1"/>
            <a:ext cx="90011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cs-CZ" sz="1600" b="1" dirty="0" smtClean="0">
              <a:latin typeface="Arial Black" pitchFamily="34" charset="0"/>
            </a:endParaRPr>
          </a:p>
          <a:p>
            <a:pPr lvl="0"/>
            <a:r>
              <a:rPr lang="cs-CZ" sz="1600" b="1" dirty="0" smtClean="0">
                <a:latin typeface="Arial Black" pitchFamily="34" charset="0"/>
              </a:rPr>
              <a:t>Úkol č.3: Přečti následující text a odpověz na otázky</a:t>
            </a:r>
          </a:p>
          <a:p>
            <a:pPr marL="342900" indent="-342900">
              <a:buAutoNum type="alphaLcParenR"/>
            </a:pPr>
            <a:r>
              <a:rPr lang="cs-CZ" sz="1600" b="1" dirty="0" smtClean="0">
                <a:latin typeface="Arial Black" pitchFamily="34" charset="0"/>
              </a:rPr>
              <a:t>Co je asi antimalarikum, najdi na internetu k čemu se používá a uveď příklad</a:t>
            </a:r>
          </a:p>
          <a:p>
            <a:r>
              <a:rPr lang="cs-CZ" sz="1600" b="1" dirty="0" smtClean="0">
                <a:latin typeface="Arial Black" pitchFamily="34" charset="0"/>
              </a:rPr>
              <a:t>b)  Co může vyvolat požití zelených slupek brambor</a:t>
            </a:r>
          </a:p>
          <a:p>
            <a:r>
              <a:rPr lang="cs-CZ" sz="1600" b="1" dirty="0" smtClean="0">
                <a:latin typeface="Arial Black" pitchFamily="34" charset="0"/>
              </a:rPr>
              <a:t>c)  Jak se nazývá alkaloid v nezralých rajčatech, co znamená teratogenní vliv – najdi na internetu</a:t>
            </a:r>
          </a:p>
        </p:txBody>
      </p:sp>
      <p:sp>
        <p:nvSpPr>
          <p:cNvPr id="4" name="Obdélník 3"/>
          <p:cNvSpPr/>
          <p:nvPr/>
        </p:nvSpPr>
        <p:spPr>
          <a:xfrm>
            <a:off x="2286000" y="1700808"/>
            <a:ext cx="6606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u="sng" dirty="0" smtClean="0">
                <a:hlinkClick r:id="rId2"/>
              </a:rPr>
              <a:t>http://www.</a:t>
            </a:r>
            <a:r>
              <a:rPr lang="cs-CZ" sz="1000" u="sng" dirty="0" err="1" smtClean="0">
                <a:hlinkClick r:id="rId2"/>
              </a:rPr>
              <a:t>viscojis.cz</a:t>
            </a:r>
            <a:r>
              <a:rPr lang="cs-CZ" sz="1000" u="sng" dirty="0" smtClean="0">
                <a:hlinkClick r:id="rId2"/>
              </a:rPr>
              <a:t>/</a:t>
            </a:r>
            <a:r>
              <a:rPr lang="cs-CZ" sz="1000" u="sng" dirty="0" err="1" smtClean="0">
                <a:hlinkClick r:id="rId2"/>
              </a:rPr>
              <a:t>teens</a:t>
            </a:r>
            <a:r>
              <a:rPr lang="cs-CZ" sz="1000" u="sng" dirty="0" smtClean="0">
                <a:hlinkClick r:id="rId2"/>
              </a:rPr>
              <a:t>/index.</a:t>
            </a:r>
            <a:r>
              <a:rPr lang="cs-CZ" sz="1000" u="sng" dirty="0" err="1" smtClean="0">
                <a:hlinkClick r:id="rId2"/>
              </a:rPr>
              <a:t>php</a:t>
            </a:r>
            <a:r>
              <a:rPr lang="cs-CZ" sz="1000" u="sng" dirty="0" smtClean="0">
                <a:hlinkClick r:id="rId2"/>
              </a:rPr>
              <a:t>?</a:t>
            </a:r>
            <a:r>
              <a:rPr lang="cs-CZ" sz="1000" u="sng" dirty="0" err="1" smtClean="0">
                <a:hlinkClick r:id="rId2"/>
              </a:rPr>
              <a:t>option</a:t>
            </a:r>
            <a:r>
              <a:rPr lang="cs-CZ" sz="1000" u="sng" dirty="0" smtClean="0">
                <a:hlinkClick r:id="rId2"/>
              </a:rPr>
              <a:t>=</a:t>
            </a:r>
            <a:r>
              <a:rPr lang="cs-CZ" sz="1000" u="sng" dirty="0" err="1" smtClean="0">
                <a:hlinkClick r:id="rId2"/>
              </a:rPr>
              <a:t>com</a:t>
            </a:r>
            <a:r>
              <a:rPr lang="cs-CZ" sz="1000" u="sng" dirty="0" smtClean="0">
                <a:hlinkClick r:id="rId2"/>
              </a:rPr>
              <a:t>_</a:t>
            </a:r>
            <a:r>
              <a:rPr lang="cs-CZ" sz="1000" u="sng" dirty="0" err="1" smtClean="0">
                <a:hlinkClick r:id="rId2"/>
              </a:rPr>
              <a:t>content</a:t>
            </a:r>
            <a:r>
              <a:rPr lang="cs-CZ" sz="1000" u="sng" dirty="0" smtClean="0">
                <a:hlinkClick r:id="rId2"/>
              </a:rPr>
              <a:t>&amp;</a:t>
            </a:r>
            <a:r>
              <a:rPr lang="cs-CZ" sz="1000" u="sng" dirty="0" err="1" smtClean="0">
                <a:hlinkClick r:id="rId2"/>
              </a:rPr>
              <a:t>view</a:t>
            </a:r>
            <a:r>
              <a:rPr lang="cs-CZ" sz="1000" u="sng" dirty="0" smtClean="0">
                <a:hlinkClick r:id="rId2"/>
              </a:rPr>
              <a:t>=</a:t>
            </a:r>
            <a:r>
              <a:rPr lang="cs-CZ" sz="1000" u="sng" dirty="0" err="1" smtClean="0">
                <a:hlinkClick r:id="rId2"/>
              </a:rPr>
              <a:t>article</a:t>
            </a:r>
            <a:r>
              <a:rPr lang="cs-CZ" sz="1000" u="sng" dirty="0" smtClean="0">
                <a:hlinkClick r:id="rId2"/>
              </a:rPr>
              <a:t>&amp;id=162:141&amp;</a:t>
            </a:r>
            <a:r>
              <a:rPr lang="cs-CZ" sz="1000" u="sng" dirty="0" err="1" smtClean="0">
                <a:hlinkClick r:id="rId2"/>
              </a:rPr>
              <a:t>catid</a:t>
            </a:r>
            <a:r>
              <a:rPr lang="cs-CZ" sz="1000" u="sng" dirty="0" smtClean="0">
                <a:hlinkClick r:id="rId2"/>
              </a:rPr>
              <a:t>=93:</a:t>
            </a:r>
            <a:r>
              <a:rPr lang="cs-CZ" sz="1000" u="sng" dirty="0" err="1" smtClean="0">
                <a:hlinkClick r:id="rId2"/>
              </a:rPr>
              <a:t>toxicke</a:t>
            </a:r>
            <a:r>
              <a:rPr lang="cs-CZ" sz="1000" u="sng" dirty="0" smtClean="0">
                <a:hlinkClick r:id="rId2"/>
              </a:rPr>
              <a:t>-</a:t>
            </a:r>
            <a:r>
              <a:rPr lang="cs-CZ" sz="1000" u="sng" dirty="0" err="1" smtClean="0">
                <a:hlinkClick r:id="rId2"/>
              </a:rPr>
              <a:t>latky</a:t>
            </a:r>
            <a:r>
              <a:rPr lang="cs-CZ" sz="1000" u="sng" dirty="0" smtClean="0">
                <a:hlinkClick r:id="rId2"/>
              </a:rPr>
              <a:t>-v-</a:t>
            </a:r>
            <a:r>
              <a:rPr lang="cs-CZ" sz="1000" u="sng" dirty="0" err="1" smtClean="0">
                <a:hlinkClick r:id="rId2"/>
              </a:rPr>
              <a:t>potravinach</a:t>
            </a:r>
            <a:r>
              <a:rPr lang="cs-CZ" sz="1000" u="sng" dirty="0" smtClean="0">
                <a:hlinkClick r:id="rId2"/>
              </a:rPr>
              <a:t>&amp;</a:t>
            </a:r>
            <a:r>
              <a:rPr lang="cs-CZ" sz="1000" u="sng" dirty="0" err="1" smtClean="0">
                <a:hlinkClick r:id="rId2"/>
              </a:rPr>
              <a:t>Itemid</a:t>
            </a:r>
            <a:r>
              <a:rPr lang="cs-CZ" sz="1000" u="sng" dirty="0" smtClean="0">
                <a:hlinkClick r:id="rId2"/>
              </a:rPr>
              <a:t>=143</a:t>
            </a:r>
            <a:endParaRPr lang="cs-CZ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1500174"/>
            <a:ext cx="87154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cs-CZ" sz="2000" b="1" i="1" dirty="0" smtClean="0"/>
              <a:t>Alkaloidy kávy, čaje a kakaa </a:t>
            </a:r>
            <a:r>
              <a:rPr lang="cs-CZ" sz="2000" i="1" dirty="0" smtClean="0"/>
              <a:t>(</a:t>
            </a:r>
            <a:r>
              <a:rPr lang="cs-CZ" sz="2000" i="1" u="sng" dirty="0" smtClean="0"/>
              <a:t> kofein</a:t>
            </a:r>
            <a:r>
              <a:rPr lang="cs-CZ" sz="2000" i="1" dirty="0" smtClean="0"/>
              <a:t>, theobromin, theofillin) - káva průměrně obsahuje asi 80 mg kofeinu, </a:t>
            </a:r>
            <a:r>
              <a:rPr lang="cs-CZ" sz="2000" i="1" u="sng" dirty="0" smtClean="0"/>
              <a:t>instantní</a:t>
            </a:r>
            <a:r>
              <a:rPr lang="cs-CZ" sz="2000" i="1" dirty="0" smtClean="0"/>
              <a:t> zpravidla méně než překapávaná. Pravý čaj obsahuje theobromin a také kofein, ve srovnání s kávou však asi o polovinu až o třetinu méně. Kakao obsahuje zejména theobromin a kofein (hořká čokoláda více než mléčná). Kolové nealkoholické nápoje obsahují 50 - 250 mg kofeinu v 1 litru nápoje (250 mg = nejvyšší přípustné množství). Kofein snižuje vstřebávání vápníku ve střevě, v malých dávkách povzbuzuje centrální mozkovou soustavu a působí močopudně (&lt;3 mg/kg tělesné hmotnosti), vysoké dávky zrychlují tepovou frekvenci, způsobují bušení srdce a nespavost. Theofyllin a theobromin působí slabě  povzbudivě. </a:t>
            </a:r>
            <a:endParaRPr lang="cs-CZ" sz="2000" dirty="0" smtClean="0"/>
          </a:p>
          <a:p>
            <a:pPr lvl="0"/>
            <a:r>
              <a:rPr lang="cs-CZ" sz="2000" b="1" i="1" dirty="0" smtClean="0"/>
              <a:t>Tabákové alkaloidy </a:t>
            </a:r>
            <a:r>
              <a:rPr lang="cs-CZ" sz="2000" i="1" dirty="0" smtClean="0"/>
              <a:t>(např. nikotin) - nejvýznamnějším zdrojem jsou tabákové výrobky, do organismu se dostává především z tabákového kouře. V nízkých dávkách má povzbudivé účinky, se zvyšující se dávkou se zrychluje dýchání a motorika, dostavuje se nucení ke zvracení a vysoké dávky vyvolávají třes až těžký stav bezvědomí. Tabákový kouř prokazatelně způsobuje rakovinu dýchacího systému a ve vyspělých státech musí být ze zákona zdravotní varování na každém balení tabákových výrobků určených pro konečné spotřebitele.</a:t>
            </a:r>
            <a:endParaRPr lang="cs-CZ" sz="2000" dirty="0" smtClean="0"/>
          </a:p>
        </p:txBody>
      </p:sp>
      <p:sp>
        <p:nvSpPr>
          <p:cNvPr id="3" name="Obdélník 2"/>
          <p:cNvSpPr/>
          <p:nvPr/>
        </p:nvSpPr>
        <p:spPr>
          <a:xfrm>
            <a:off x="285720" y="0"/>
            <a:ext cx="8858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 Black" pitchFamily="34" charset="0"/>
              </a:rPr>
              <a:t>d) Je v čaji přítomen kofein?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e) Co vyvolává tabákový kouř, uveď některá varování na tabákových výrobcích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71472" y="3214686"/>
            <a:ext cx="8001056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i="1" dirty="0" smtClean="0"/>
              <a:t>Mezi další patří </a:t>
            </a:r>
            <a:r>
              <a:rPr lang="cs-CZ" sz="2000" b="1" i="1" dirty="0" smtClean="0"/>
              <a:t>alkaloidy pepře </a:t>
            </a:r>
            <a:r>
              <a:rPr lang="cs-CZ" sz="2000" i="1" dirty="0" smtClean="0"/>
              <a:t>(např. piperin - vyskytuje se nejvíce v zeleném a bílém pepři, povzbuzuje centrální mozkovou soustavu a má slabé </a:t>
            </a:r>
            <a:r>
              <a:rPr lang="cs-CZ" sz="2000" i="1" u="sng" dirty="0" smtClean="0"/>
              <a:t>antipyretické</a:t>
            </a:r>
            <a:r>
              <a:rPr lang="cs-CZ" sz="2000" i="1" dirty="0" smtClean="0"/>
              <a:t> a </a:t>
            </a:r>
            <a:r>
              <a:rPr lang="cs-CZ" sz="2000" i="1" u="sng" dirty="0" smtClean="0"/>
              <a:t>mutagenní</a:t>
            </a:r>
            <a:r>
              <a:rPr lang="cs-CZ" sz="2000" i="1" dirty="0" smtClean="0"/>
              <a:t> účinky, ve vysokých dávkách poškozuje tkáň jazyka, snižuje krevní tlak a rychlost dýchání), </a:t>
            </a:r>
            <a:r>
              <a:rPr lang="cs-CZ" sz="2000" b="1" i="1" dirty="0" smtClean="0"/>
              <a:t>alkaloidy papriky </a:t>
            </a:r>
            <a:r>
              <a:rPr lang="cs-CZ" sz="2000" i="1" dirty="0" smtClean="0"/>
              <a:t>(kapsaicin - pálivý účinek, nejvíce je ho v chilli papričkách, slabé antioxidační účinky, stimuluje trávení, ve vysokých koncentracích je toxický a mutagenní), </a:t>
            </a:r>
            <a:r>
              <a:rPr lang="cs-CZ" sz="2000" b="1" i="1" dirty="0" smtClean="0"/>
              <a:t>chinové alkaloidy </a:t>
            </a:r>
            <a:r>
              <a:rPr lang="cs-CZ" sz="2000" i="1" dirty="0" smtClean="0"/>
              <a:t>(chinin - antimalarikum, antipyretikum, nevhodný pro těhotné ženy) aj.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71472" y="428604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 Black" pitchFamily="34" charset="0"/>
              </a:rPr>
              <a:t>f) Který alkaloid je v pepři a jaké účinky na lidský organismus má</a:t>
            </a:r>
          </a:p>
          <a:p>
            <a:endParaRPr lang="cs-CZ" dirty="0" smtClean="0">
              <a:latin typeface="Arial Black" pitchFamily="34" charset="0"/>
            </a:endParaRPr>
          </a:p>
          <a:p>
            <a:r>
              <a:rPr lang="cs-CZ" dirty="0" smtClean="0">
                <a:latin typeface="Arial Black" pitchFamily="34" charset="0"/>
              </a:rPr>
              <a:t>g) Co znamená antipyretický a mutagenní účinek</a:t>
            </a:r>
          </a:p>
          <a:p>
            <a:r>
              <a:rPr lang="cs-CZ" dirty="0" smtClean="0">
                <a:latin typeface="Arial Black" pitchFamily="34" charset="0"/>
              </a:rPr>
              <a:t> 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214290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/>
              <a:t> Úkol č.4: Vytvoř spoj mezi obrázkem, názvem rostliny a alkaloidem a posuď jeho vliv na lidský život</a:t>
            </a:r>
            <a:endParaRPr lang="cs-CZ" b="1" dirty="0"/>
          </a:p>
        </p:txBody>
      </p:sp>
      <p:pic>
        <p:nvPicPr>
          <p:cNvPr id="1028" name="Picture 4" descr="Soubor:Nicotiana Tobacco Plants 1909px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357298"/>
            <a:ext cx="1565292" cy="2513700"/>
          </a:xfrm>
          <a:prstGeom prst="rect">
            <a:avLst/>
          </a:prstGeom>
          <a:noFill/>
        </p:spPr>
      </p:pic>
      <p:pic>
        <p:nvPicPr>
          <p:cNvPr id="1030" name="Picture 6" descr="Soubor:Atropa bella-donna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1670" y="1928802"/>
            <a:ext cx="2258446" cy="1693835"/>
          </a:xfrm>
          <a:prstGeom prst="rect">
            <a:avLst/>
          </a:prstGeom>
          <a:noFill/>
        </p:spPr>
      </p:pic>
      <p:pic>
        <p:nvPicPr>
          <p:cNvPr id="1032" name="Picture 8" descr="Soubor:Ergot0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9124" y="1500174"/>
            <a:ext cx="1853819" cy="2471758"/>
          </a:xfrm>
          <a:prstGeom prst="rect">
            <a:avLst/>
          </a:prstGeom>
          <a:noFill/>
        </p:spPr>
      </p:pic>
      <p:pic>
        <p:nvPicPr>
          <p:cNvPr id="1034" name="Picture 10" descr="Soubor:Flower of camellia sinens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40492" y="1714488"/>
            <a:ext cx="2703508" cy="1811350"/>
          </a:xfrm>
          <a:prstGeom prst="rect">
            <a:avLst/>
          </a:prstGeom>
          <a:noFill/>
        </p:spPr>
      </p:pic>
      <p:sp>
        <p:nvSpPr>
          <p:cNvPr id="8" name="TextovéPole 7"/>
          <p:cNvSpPr txBox="1"/>
          <p:nvPr/>
        </p:nvSpPr>
        <p:spPr>
          <a:xfrm>
            <a:off x="571472" y="407194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čajovník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2357422" y="4071942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námel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929454" y="4143380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rulík zlomocný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86248" y="4286256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tabák</a:t>
            </a:r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928662" y="9286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2928926" y="1428736"/>
            <a:ext cx="5715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5214942" y="1000108"/>
            <a:ext cx="7223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7318347" y="1142984"/>
            <a:ext cx="6112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4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42910" y="4786322"/>
            <a:ext cx="917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atropin </a:t>
            </a:r>
            <a:endParaRPr lang="cs-CZ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2071670" y="4786322"/>
            <a:ext cx="1870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kyselina lysergová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7000892" y="478632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nikotin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4786314" y="4714884"/>
            <a:ext cx="899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teofylin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00034" y="5444232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Přečti </a:t>
            </a:r>
            <a:r>
              <a:rPr lang="cs-CZ" dirty="0"/>
              <a:t>si:</a:t>
            </a:r>
          </a:p>
          <a:p>
            <a:r>
              <a:rPr lang="cs-CZ" dirty="0"/>
              <a:t> </a:t>
            </a:r>
          </a:p>
          <a:p>
            <a:r>
              <a:rPr lang="cs-CZ" u="sng" dirty="0">
                <a:hlinkClick r:id="rId2"/>
              </a:rPr>
              <a:t>http://www.rozhlas.cz/leonardo/zpravy/_zprava/408562</a:t>
            </a:r>
            <a:endParaRPr lang="cs-CZ" dirty="0"/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42910" y="1484784"/>
            <a:ext cx="66437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 smtClean="0"/>
              <a:t>                            </a:t>
            </a:r>
            <a:r>
              <a:rPr lang="cs-CZ" sz="2000" b="1" dirty="0" smtClean="0"/>
              <a:t>Zobecni </a:t>
            </a:r>
            <a:r>
              <a:rPr lang="cs-CZ" sz="2000" b="1" dirty="0"/>
              <a:t>využití a význam alkaloidů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10800000" flipV="1">
            <a:off x="1979712" y="2060848"/>
            <a:ext cx="1428760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427984" y="2132856"/>
            <a:ext cx="1857388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642910" y="332656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sz="2000" dirty="0" smtClean="0">
                <a:latin typeface="Arial Black" pitchFamily="34" charset="0"/>
              </a:rPr>
              <a:t>Úkol č.5: Které alkaloidy se užívají v lékařství ?</a:t>
            </a:r>
          </a:p>
          <a:p>
            <a:pPr>
              <a:buFont typeface="Wingdings" pitchFamily="2" charset="2"/>
              <a:buChar char="Ø"/>
            </a:pPr>
            <a:r>
              <a:rPr lang="cs-CZ" sz="2000" dirty="0" smtClean="0">
                <a:latin typeface="Arial Black" pitchFamily="34" charset="0"/>
              </a:rPr>
              <a:t>Úkol č.6: Které alkaloidy jsou součástí plodin využívaných v kuchyni 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85720" y="1714488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u="sng" dirty="0" smtClean="0">
                <a:hlinkClick r:id="rId3"/>
              </a:rPr>
              <a:t>http</a:t>
            </a:r>
            <a:r>
              <a:rPr lang="cs-CZ" u="sng" dirty="0">
                <a:hlinkClick r:id="rId3"/>
              </a:rPr>
              <a:t>://</a:t>
            </a:r>
            <a:r>
              <a:rPr lang="cs-CZ" u="sng" dirty="0" smtClean="0">
                <a:hlinkClick r:id="rId3"/>
              </a:rPr>
              <a:t>www.viscojis.cz/teens/index.php?option=com_content&amp;view=article&amp;id=162:141&amp;catid=93:toxicke-latky-v-potravinach&amp;Itemid=143</a:t>
            </a:r>
            <a:endParaRPr lang="cs-CZ" dirty="0"/>
          </a:p>
          <a:p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428596" y="2786058"/>
            <a:ext cx="7929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4"/>
              </a:rPr>
              <a:t>http://cs.wikipedia.org/wiki/Soubor:Nicotiana_Tobacco_Plants_1909px.jpg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28596" y="3500438"/>
            <a:ext cx="72866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4"/>
              </a:rPr>
              <a:t>http://cs.wikipedia.org/wiki/Soubor:Atropa_bella-donna0.jpg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71472" y="4071942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5"/>
              </a:rPr>
              <a:t>http://cs.wikipedia.org/wiki/Soubor:Ergot01.jpg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71472" y="4786322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hlinkClick r:id="rId6"/>
              </a:rPr>
              <a:t>http://cs.wikipedia.org/wiki/Soubor:Flower_of_camellia_sinensis.jpg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42844" y="285749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42844" y="350043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2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142844" y="4071942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/>
              <a:t>3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0" y="4786322"/>
            <a:ext cx="23654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   4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3786182" y="1000108"/>
            <a:ext cx="980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Zdroje</a:t>
            </a:r>
            <a:endParaRPr lang="cs-CZ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423</Words>
  <Application>Microsoft Office PowerPoint</Application>
  <PresentationFormat>Předvádění na obrazovce (4:3)</PresentationFormat>
  <Paragraphs>73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Tadek</dc:creator>
  <cp:lastModifiedBy>Bohuška</cp:lastModifiedBy>
  <cp:revision>12</cp:revision>
  <dcterms:created xsi:type="dcterms:W3CDTF">2012-07-19T21:52:33Z</dcterms:created>
  <dcterms:modified xsi:type="dcterms:W3CDTF">2013-02-28T21:48:33Z</dcterms:modified>
</cp:coreProperties>
</file>