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7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58310-D208-48D9-AF18-810B21500068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2F066-DC64-4772-A7A8-1E46384E31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3">
                <a:lumMod val="20000"/>
                <a:lumOff val="80000"/>
              </a:schemeClr>
            </a:gs>
            <a:gs pos="57000">
              <a:srgbClr val="CCFF66"/>
            </a:gs>
            <a:gs pos="1000">
              <a:schemeClr val="accent3">
                <a:lumMod val="20000"/>
                <a:lumOff val="80000"/>
              </a:schemeClr>
            </a:gs>
            <a:gs pos="1000">
              <a:schemeClr val="accent3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Flower_of_camellia_sinensis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cs.wikipedia.org/wiki/Soubor:Nicotiana_Tobacco_Plants_1909px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Soubor:Ergot01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cs.wikipedia.org/wiki/Soubor:Atropa_bella-donna0.jpg" TargetMode="Externa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42910" y="2060848"/>
            <a:ext cx="78581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0" lang="cs-CZ" b="1" dirty="0" smtClean="0">
              <a:solidFill>
                <a:schemeClr val="tx2"/>
              </a:solidFill>
            </a:endParaRPr>
          </a:p>
          <a:p>
            <a:endParaRPr lang="cs-CZ" b="1" dirty="0">
              <a:solidFill>
                <a:schemeClr val="tx2"/>
              </a:solidFill>
            </a:endParaRPr>
          </a:p>
          <a:p>
            <a:endParaRPr kumimoji="0" lang="cs-CZ" b="1" dirty="0" smtClean="0">
              <a:solidFill>
                <a:schemeClr val="tx2"/>
              </a:solidFill>
            </a:endParaRPr>
          </a:p>
          <a:p>
            <a:r>
              <a:rPr kumimoji="0" lang="cs-CZ" b="1" dirty="0" smtClean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kumimoji="0" lang="cs-CZ" b="1" dirty="0" smtClean="0">
                <a:solidFill>
                  <a:schemeClr val="tx2"/>
                </a:solidFill>
              </a:rPr>
              <a:t/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Číslo projektu:		</a:t>
            </a:r>
            <a:r>
              <a:rPr kumimoji="0" lang="cs-CZ" b="1" dirty="0" smtClean="0"/>
              <a:t>CZ.1.07/1.5.00/34.0883 </a:t>
            </a:r>
          </a:p>
          <a:p>
            <a:r>
              <a:rPr kumimoji="0" lang="cs-CZ" b="1" dirty="0" smtClean="0"/>
              <a:t>Název projektu:		Rozvoj vzdělanosti</a:t>
            </a:r>
            <a:endParaRPr kumimoji="0" lang="cs-CZ" b="1" dirty="0" smtClean="0">
              <a:solidFill>
                <a:schemeClr val="tx2"/>
              </a:solidFill>
            </a:endParaRPr>
          </a:p>
          <a:p>
            <a:r>
              <a:rPr kumimoji="0" lang="cs-CZ" b="1" dirty="0" smtClean="0">
                <a:solidFill>
                  <a:schemeClr val="tx2"/>
                </a:solidFill>
              </a:rPr>
              <a:t>Číslo šablony:   		III/2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Datum vytvoření:		únor 2013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Autor:			PaedDr. Bohumíra Šalonková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Určeno pro předmět:       	Chemie 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Tematická oblast:	 	Chemie kolem nás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Obor vzdělání:		Kosmetické služby (69-41-l/01) 4. ročník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                                            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Název výukového materiálu: </a:t>
            </a:r>
            <a:r>
              <a:rPr kumimoji="0" lang="cs-CZ" b="1" dirty="0" smtClean="0">
                <a:solidFill>
                  <a:srgbClr val="FF0000"/>
                </a:solidFill>
              </a:rPr>
              <a:t>Řešení </a:t>
            </a:r>
            <a:r>
              <a:rPr kumimoji="0" lang="cs-CZ" b="1" dirty="0" smtClean="0">
                <a:solidFill>
                  <a:schemeClr val="tx2"/>
                </a:solidFill>
              </a:rPr>
              <a:t> pracovního listu Alkaloidů</a:t>
            </a:r>
          </a:p>
          <a:p>
            <a:r>
              <a:rPr kumimoji="0" lang="cs-CZ" b="1" dirty="0" smtClean="0">
                <a:solidFill>
                  <a:schemeClr val="tx2"/>
                </a:solidFill>
              </a:rPr>
              <a:t/>
            </a:r>
            <a:br>
              <a:rPr kumimoji="0" lang="cs-CZ" b="1" dirty="0" smtClean="0">
                <a:solidFill>
                  <a:schemeClr val="tx2"/>
                </a:solidFill>
              </a:rPr>
            </a:br>
            <a:endParaRPr kumimoji="0" lang="cs-CZ" b="1" dirty="0" smtClean="0">
              <a:solidFill>
                <a:schemeClr val="tx2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72000" y="571480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                    VY_32_INOVACE_CHK4_4360ŠAL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endParaRPr lang="cs-CZ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381635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357166"/>
            <a:ext cx="277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Řešení úkolů č.1 a 2:</a:t>
            </a:r>
            <a:endParaRPr lang="cs-CZ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28596" y="1571612"/>
            <a:ext cx="8620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Mezi alkaloidy, které jsou psychotropními látkami patří: kyselina lysergová v námelu –parazit obilí, heroin z opia (makovic), kokain z listů koky pravé, psilocin z lysohlávek, atropin z durmanu nebo rulíku atd.</a:t>
            </a:r>
          </a:p>
          <a:p>
            <a:r>
              <a:rPr lang="cs-CZ" b="1" dirty="0" smtClean="0"/>
              <a:t>Psychotropní látka je omamná látka působící na CNS a vyvolávající změny ve vnímání, </a:t>
            </a:r>
          </a:p>
          <a:p>
            <a:r>
              <a:rPr lang="cs-CZ" b="1" dirty="0" smtClean="0"/>
              <a:t>náladě a chování.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2286000" y="3357562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 Black" pitchFamily="34" charset="0"/>
              </a:rPr>
              <a:t>Pepř                         kofein      </a:t>
            </a:r>
          </a:p>
          <a:p>
            <a:r>
              <a:rPr lang="cs-CZ" dirty="0" smtClean="0">
                <a:latin typeface="Arial Black" pitchFamily="34" charset="0"/>
              </a:rPr>
              <a:t>Brambory                kapsaicin</a:t>
            </a:r>
          </a:p>
          <a:p>
            <a:r>
              <a:rPr lang="cs-CZ" dirty="0" smtClean="0">
                <a:latin typeface="Arial Black" pitchFamily="34" charset="0"/>
              </a:rPr>
              <a:t>Paprika	        piperin</a:t>
            </a:r>
          </a:p>
          <a:p>
            <a:r>
              <a:rPr lang="cs-CZ" dirty="0" smtClean="0">
                <a:latin typeface="Arial Black" pitchFamily="34" charset="0"/>
              </a:rPr>
              <a:t>Káva		        teofylin</a:t>
            </a:r>
          </a:p>
          <a:p>
            <a:r>
              <a:rPr lang="cs-CZ" dirty="0" smtClean="0">
                <a:latin typeface="Arial Black" pitchFamily="34" charset="0"/>
              </a:rPr>
              <a:t>Čaj		        solanin</a:t>
            </a:r>
            <a:endParaRPr lang="cs-CZ" dirty="0">
              <a:latin typeface="Arial Black" pitchFamily="34" charset="0"/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3059832" y="3501008"/>
            <a:ext cx="165618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3563888" y="3861048"/>
            <a:ext cx="1152128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3275856" y="3789040"/>
            <a:ext cx="1440160" cy="3600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V="1">
            <a:off x="2987824" y="3501008"/>
            <a:ext cx="1800200" cy="86409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V="1">
            <a:off x="2843808" y="4365104"/>
            <a:ext cx="1872208" cy="28803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142852"/>
            <a:ext cx="2325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Řešení úkolu č.3: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85720" y="642918"/>
            <a:ext cx="899747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000" dirty="0" smtClean="0"/>
              <a:t>a) Antimalarikum je látka používaná k léčbě malárie – smrtelné infekční choroby, </a:t>
            </a:r>
          </a:p>
          <a:p>
            <a:pPr marL="342900" indent="-342900"/>
            <a:r>
              <a:rPr lang="cs-CZ" sz="2000" dirty="0" smtClean="0"/>
              <a:t>kterou přenáší komár rodu Anopheles. Projevuje se vysokou horečkou, dávením a křečí.</a:t>
            </a:r>
          </a:p>
          <a:p>
            <a:pPr marL="342900" indent="-342900"/>
            <a:r>
              <a:rPr lang="cs-CZ" sz="2000" dirty="0" smtClean="0"/>
              <a:t>K léčbě se užívá alkaloid chinin.</a:t>
            </a:r>
          </a:p>
          <a:p>
            <a:pPr marL="342900" indent="-342900"/>
            <a:r>
              <a:rPr lang="cs-CZ" sz="2000" dirty="0" smtClean="0"/>
              <a:t>b) Požití zelených slupek bframbor může vyvolat většinou slabou otravu projevující se </a:t>
            </a:r>
          </a:p>
          <a:p>
            <a:pPr marL="342900" indent="-342900"/>
            <a:r>
              <a:rPr lang="cs-CZ" sz="2000" dirty="0" smtClean="0"/>
              <a:t>zvracením a nevolností, protože v zelených slupkách je ve větší míře obsažen alkaloid solanin</a:t>
            </a:r>
          </a:p>
          <a:p>
            <a:pPr marL="342900" indent="-342900"/>
            <a:r>
              <a:rPr lang="cs-CZ" sz="2000" dirty="0" smtClean="0"/>
              <a:t>c) V nezralých plodech trajčat je alkaloid tomatin, který může negativně ovlivnit,</a:t>
            </a:r>
          </a:p>
          <a:p>
            <a:pPr marL="342900" indent="-342900"/>
            <a:r>
              <a:rPr lang="cs-CZ" sz="2000" dirty="0" smtClean="0"/>
              <a:t> či dokonce narušit vývoj plodu v těle matky – což je teratogenní vliv</a:t>
            </a:r>
          </a:p>
          <a:p>
            <a:pPr marL="342900" indent="-342900"/>
            <a:r>
              <a:rPr lang="cs-CZ" sz="2000" dirty="0" smtClean="0"/>
              <a:t>d) Ano, čaj obsahuje kofein, ale v menší míře než káva</a:t>
            </a:r>
          </a:p>
          <a:p>
            <a:pPr marL="342900" indent="-342900"/>
            <a:r>
              <a:rPr lang="cs-CZ" sz="2000" dirty="0" smtClean="0"/>
              <a:t>e) Tabákový kouř prokazatelně vyvolává vznik rakoviny dýchacího systému, </a:t>
            </a:r>
          </a:p>
          <a:p>
            <a:pPr marL="342900" indent="-342900"/>
            <a:r>
              <a:rPr lang="cs-CZ" sz="2000" dirty="0" smtClean="0"/>
              <a:t>proto jsou výrobci povinni ze zákona uvádět na tabákových výrobcích varovaní typu:</a:t>
            </a:r>
          </a:p>
          <a:p>
            <a:pPr marL="342900" indent="-342900"/>
            <a:r>
              <a:rPr lang="cs-CZ" sz="2000" dirty="0" smtClean="0"/>
              <a:t>Kouření vážně poškozuje zdraví</a:t>
            </a:r>
          </a:p>
          <a:p>
            <a:pPr marL="342900" indent="-342900"/>
            <a:r>
              <a:rPr lang="cs-CZ" sz="2000" dirty="0" smtClean="0"/>
              <a:t>Kouření vyvolává rakovinu</a:t>
            </a:r>
          </a:p>
          <a:p>
            <a:pPr marL="342900" indent="-342900"/>
            <a:r>
              <a:rPr lang="cs-CZ" sz="2000" dirty="0" smtClean="0"/>
              <a:t>Kouření může zabíjet apod.</a:t>
            </a:r>
          </a:p>
          <a:p>
            <a:pPr marL="342900" indent="-342900"/>
            <a:r>
              <a:rPr lang="cs-CZ" sz="2000" dirty="0" smtClean="0"/>
              <a:t>f) a g) V pepři je piperin v malých dávkách působí slabě antipyreticky-proti horečce a</a:t>
            </a:r>
          </a:p>
          <a:p>
            <a:pPr marL="342900" indent="-342900"/>
            <a:r>
              <a:rPr lang="cs-CZ" sz="2000" dirty="0" smtClean="0"/>
              <a:t>povzbuzuje CNS. Ve velkých dávkách by mohl mít mutagenní účinky-vyvolat genetické</a:t>
            </a:r>
          </a:p>
          <a:p>
            <a:pPr marL="342900" indent="-342900"/>
            <a:r>
              <a:rPr lang="cs-CZ" sz="2000" dirty="0" smtClean="0"/>
              <a:t> změny v organismu a některé genetické choroby</a:t>
            </a:r>
          </a:p>
          <a:p>
            <a:pPr marL="342900" indent="-342900"/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214290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 </a:t>
            </a:r>
            <a:r>
              <a:rPr lang="cs-CZ" sz="2400" b="1" dirty="0" smtClean="0"/>
              <a:t>Řešení úkolu č.4:</a:t>
            </a:r>
            <a:endParaRPr lang="cs-CZ" sz="2400" b="1" dirty="0"/>
          </a:p>
        </p:txBody>
      </p:sp>
      <p:pic>
        <p:nvPicPr>
          <p:cNvPr id="1028" name="Picture 4" descr="Soubor:Nicotiana Tobacco Plants 1909px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071546"/>
            <a:ext cx="1565292" cy="2513700"/>
          </a:xfrm>
          <a:prstGeom prst="rect">
            <a:avLst/>
          </a:prstGeom>
          <a:noFill/>
        </p:spPr>
      </p:pic>
      <p:pic>
        <p:nvPicPr>
          <p:cNvPr id="1030" name="Picture 6" descr="Soubor:Atropa bella-donna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1928802"/>
            <a:ext cx="2258446" cy="1693835"/>
          </a:xfrm>
          <a:prstGeom prst="rect">
            <a:avLst/>
          </a:prstGeom>
          <a:noFill/>
        </p:spPr>
      </p:pic>
      <p:pic>
        <p:nvPicPr>
          <p:cNvPr id="1032" name="Picture 8" descr="Soubor:Ergot0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1500174"/>
            <a:ext cx="1853819" cy="2471758"/>
          </a:xfrm>
          <a:prstGeom prst="rect">
            <a:avLst/>
          </a:prstGeom>
          <a:noFill/>
        </p:spPr>
      </p:pic>
      <p:pic>
        <p:nvPicPr>
          <p:cNvPr id="1034" name="Picture 10" descr="Soubor:Flower of camellia sinens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40492" y="1714488"/>
            <a:ext cx="2703508" cy="181135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7000892" y="371475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čajovník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14876" y="407194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námel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071670" y="378619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rulík zlomocný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57158" y="371475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tabák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28662" y="9286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928926" y="1428736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5214942" y="1000108"/>
            <a:ext cx="722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7318347" y="1142984"/>
            <a:ext cx="611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357422" y="4143380"/>
            <a:ext cx="917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atropin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500562" y="4357694"/>
            <a:ext cx="187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kyselina lysergová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42910" y="40005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nikotin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143768" y="4071942"/>
            <a:ext cx="89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teofylin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28596" y="4643446"/>
            <a:ext cx="8715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Nikotin je prudký jed ve styku s otevřeným poraněním, je obsažen v cigaret. kouři, kouření vyvolává rakovinu.</a:t>
            </a:r>
          </a:p>
          <a:p>
            <a:r>
              <a:rPr lang="cs-CZ" dirty="0" smtClean="0"/>
              <a:t>Atropin se využívá v očním lékařství.</a:t>
            </a:r>
          </a:p>
          <a:p>
            <a:r>
              <a:rPr lang="cs-CZ" dirty="0" smtClean="0"/>
              <a:t>Kyselina lysergová je halucinogenní droga.</a:t>
            </a:r>
          </a:p>
          <a:p>
            <a:r>
              <a:rPr lang="cs-CZ" dirty="0" smtClean="0"/>
              <a:t>Teofylin  působí povzbudivě na CNS.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642918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Řešení úkolů č.5 a6:</a:t>
            </a:r>
            <a:endParaRPr lang="cs-CZ" sz="2400" b="1" dirty="0"/>
          </a:p>
        </p:txBody>
      </p:sp>
      <p:sp>
        <p:nvSpPr>
          <p:cNvPr id="3" name="Obdélník 2"/>
          <p:cNvSpPr/>
          <p:nvPr/>
        </p:nvSpPr>
        <p:spPr>
          <a:xfrm>
            <a:off x="642910" y="3244334"/>
            <a:ext cx="66437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 smtClean="0"/>
              <a:t>                            </a:t>
            </a:r>
            <a:r>
              <a:rPr lang="cs-CZ" sz="2000" b="1" dirty="0" smtClean="0"/>
              <a:t>Zobecni </a:t>
            </a:r>
            <a:r>
              <a:rPr lang="cs-CZ" sz="2000" b="1" dirty="0"/>
              <a:t>využití a význam alkaloidů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10800000" flipV="1">
            <a:off x="1142976" y="3929066"/>
            <a:ext cx="1428760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714876" y="4071942"/>
            <a:ext cx="185738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42910" y="1071546"/>
            <a:ext cx="75009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 Black" pitchFamily="34" charset="0"/>
              </a:rPr>
              <a:t>V lékařství se užívají– např. atropin, kodein, morfin, chinin atd.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 Black" pitchFamily="34" charset="0"/>
              </a:rPr>
              <a:t>V kuchyni se využívají– např. piperin v pepři, kapsaicin v paprice, kofein v kávě, teofylin v čaji, teobromin v kakau a čokoládě atd.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1472" y="5429264"/>
            <a:ext cx="151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V lékařství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57818" y="5500702"/>
            <a:ext cx="2285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V potravinářství </a:t>
            </a:r>
            <a:endParaRPr lang="cs-CZ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386</Words>
  <Application>Microsoft Office PowerPoint</Application>
  <PresentationFormat>Předvádění na obrazovce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Tadek</dc:creator>
  <cp:lastModifiedBy>Bohuška</cp:lastModifiedBy>
  <cp:revision>14</cp:revision>
  <dcterms:created xsi:type="dcterms:W3CDTF">2012-07-19T21:52:33Z</dcterms:created>
  <dcterms:modified xsi:type="dcterms:W3CDTF">2013-02-28T21:49:27Z</dcterms:modified>
</cp:coreProperties>
</file>