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</p:sldMasterIdLst>
  <p:notesMasterIdLst>
    <p:notesMasterId r:id="rId24"/>
  </p:notesMasterIdLst>
  <p:handoutMasterIdLst>
    <p:handoutMasterId r:id="rId25"/>
  </p:handoutMasterIdLst>
  <p:sldIdLst>
    <p:sldId id="386" r:id="rId6"/>
    <p:sldId id="445" r:id="rId7"/>
    <p:sldId id="421" r:id="rId8"/>
    <p:sldId id="453" r:id="rId9"/>
    <p:sldId id="425" r:id="rId10"/>
    <p:sldId id="428" r:id="rId11"/>
    <p:sldId id="418" r:id="rId12"/>
    <p:sldId id="450" r:id="rId13"/>
    <p:sldId id="430" r:id="rId14"/>
    <p:sldId id="452" r:id="rId15"/>
    <p:sldId id="434" r:id="rId16"/>
    <p:sldId id="454" r:id="rId17"/>
    <p:sldId id="439" r:id="rId18"/>
    <p:sldId id="455" r:id="rId19"/>
    <p:sldId id="456" r:id="rId20"/>
    <p:sldId id="396" r:id="rId21"/>
    <p:sldId id="446" r:id="rId22"/>
    <p:sldId id="3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800000"/>
    <a:srgbClr val="990000"/>
    <a:srgbClr val="009900"/>
    <a:srgbClr val="007A00"/>
    <a:srgbClr val="E8D0D2"/>
    <a:srgbClr val="FEF9E2"/>
    <a:srgbClr val="E1FFE1"/>
    <a:srgbClr val="EFE1E2"/>
    <a:srgbClr val="E5C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6" autoAdjust="0"/>
    <p:restoredTop sz="85486" autoAdjust="0"/>
  </p:normalViewPr>
  <p:slideViewPr>
    <p:cSldViewPr>
      <p:cViewPr>
        <p:scale>
          <a:sx n="80" d="100"/>
          <a:sy n="80" d="100"/>
        </p:scale>
        <p:origin x="-274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Počáteční jistina</a:t>
          </a:r>
          <a:endParaRPr lang="cs-CZ" sz="3200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4800" b="1" baseline="0" dirty="0" smtClean="0">
              <a:solidFill>
                <a:schemeClr val="tx1"/>
              </a:solidFill>
            </a:rPr>
            <a:t>K</a:t>
          </a:r>
          <a:r>
            <a:rPr lang="cs-CZ" sz="4800" b="1" baseline="-25000" dirty="0" smtClean="0">
              <a:solidFill>
                <a:schemeClr val="tx1"/>
              </a:solidFill>
            </a:rPr>
            <a:t>0</a:t>
          </a:r>
          <a:endParaRPr lang="cs-CZ" sz="4800" b="1" baseline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/>
      <dgm:t>
        <a:bodyPr/>
        <a:lstStyle/>
        <a:p>
          <a:endParaRPr lang="cs-CZ"/>
        </a:p>
      </dgm:t>
    </dgm:pt>
    <dgm:pt modelId="{29F086D9-3F0F-4948-818B-9F320D7EBBD6}" type="pres">
      <dgm:prSet presAssocID="{2E63F774-33A2-4725-90F6-CE5C5B8C54DE}" presName="linearFlow" presStyleCnt="0">
        <dgm:presLayoutVars>
          <dgm:resizeHandles val="exact"/>
        </dgm:presLayoutVars>
      </dgm:prSet>
      <dgm:spPr/>
    </dgm:pt>
    <dgm:pt modelId="{1ECF2E83-F591-4B4F-ABF1-6501750EF1B4}" type="pres">
      <dgm:prSet presAssocID="{19031AFE-2E2F-4F8B-946E-03B86099D510}" presName="node" presStyleLbl="node1" presStyleIdx="0" presStyleCnt="2" custScaleX="66418" custScaleY="44390" custLinFactNeighborX="-11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666A-856F-4176-9C73-76B5168EE65F}" type="pres">
      <dgm:prSet presAssocID="{F06FF329-4EDF-498B-9785-8699D3BDA28B}" presName="sibTrans" presStyleLbl="sibTrans2D1" presStyleIdx="0" presStyleCnt="1" custScaleX="79074" custScaleY="78916"/>
      <dgm:spPr/>
      <dgm:t>
        <a:bodyPr/>
        <a:lstStyle/>
        <a:p>
          <a:endParaRPr lang="cs-CZ"/>
        </a:p>
      </dgm:t>
    </dgm:pt>
    <dgm:pt modelId="{64F25465-4AD3-4E67-B837-3D1F8C0270EB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59614EF1-816C-4112-92C2-3742583F2FF7}" type="pres">
      <dgm:prSet presAssocID="{F9BB4BDB-F04F-4B75-A1CA-8DA2514955FE}" presName="node" presStyleLbl="node1" presStyleIdx="1" presStyleCnt="2" custScaleX="38400" custScaleY="439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00C091-FB1E-4485-82F1-B168CDF497A1}" type="presOf" srcId="{F06FF329-4EDF-498B-9785-8699D3BDA28B}" destId="{234A666A-856F-4176-9C73-76B5168EE65F}" srcOrd="0" destOrd="0" presId="urn:microsoft.com/office/officeart/2005/8/layout/process2"/>
    <dgm:cxn modelId="{5B5E1510-5E6A-4E62-8F47-8729B8C0DD4C}" type="presOf" srcId="{2E63F774-33A2-4725-90F6-CE5C5B8C54DE}" destId="{29F086D9-3F0F-4948-818B-9F320D7EBBD6}" srcOrd="0" destOrd="0" presId="urn:microsoft.com/office/officeart/2005/8/layout/process2"/>
    <dgm:cxn modelId="{4EB7292C-774F-4536-A8B5-822D5A4E3A37}" type="presOf" srcId="{F06FF329-4EDF-498B-9785-8699D3BDA28B}" destId="{64F25465-4AD3-4E67-B837-3D1F8C0270EB}" srcOrd="1" destOrd="0" presId="urn:microsoft.com/office/officeart/2005/8/layout/process2"/>
    <dgm:cxn modelId="{EF11EFBC-EEA2-4732-B8DC-A81D17D0C927}" type="presOf" srcId="{19031AFE-2E2F-4F8B-946E-03B86099D510}" destId="{1ECF2E83-F591-4B4F-ABF1-6501750EF1B4}" srcOrd="0" destOrd="0" presId="urn:microsoft.com/office/officeart/2005/8/layout/process2"/>
    <dgm:cxn modelId="{1E16977C-2931-4DF3-87A7-CDE31E53B2AD}" type="presOf" srcId="{F9BB4BDB-F04F-4B75-A1CA-8DA2514955FE}" destId="{59614EF1-816C-4112-92C2-3742583F2FF7}" srcOrd="0" destOrd="0" presId="urn:microsoft.com/office/officeart/2005/8/layout/process2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606634F6-E0E3-457A-9A87-2B2F22ED96BF}" type="presParOf" srcId="{29F086D9-3F0F-4948-818B-9F320D7EBBD6}" destId="{1ECF2E83-F591-4B4F-ABF1-6501750EF1B4}" srcOrd="0" destOrd="0" presId="urn:microsoft.com/office/officeart/2005/8/layout/process2"/>
    <dgm:cxn modelId="{E28426B4-CB0B-4C47-B9C9-3CF13725B0FF}" type="presParOf" srcId="{29F086D9-3F0F-4948-818B-9F320D7EBBD6}" destId="{234A666A-856F-4176-9C73-76B5168EE65F}" srcOrd="1" destOrd="0" presId="urn:microsoft.com/office/officeart/2005/8/layout/process2"/>
    <dgm:cxn modelId="{066266D2-1532-4B4C-9B9A-DA888F1CCF72}" type="presParOf" srcId="{234A666A-856F-4176-9C73-76B5168EE65F}" destId="{64F25465-4AD3-4E67-B837-3D1F8C0270EB}" srcOrd="0" destOrd="0" presId="urn:microsoft.com/office/officeart/2005/8/layout/process2"/>
    <dgm:cxn modelId="{3C5422BF-3321-4516-B808-9A9C71777444}" type="presParOf" srcId="{29F086D9-3F0F-4948-818B-9F320D7EBBD6}" destId="{59614EF1-816C-4112-92C2-3742583F2FF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Jednoduché</a:t>
          </a:r>
          <a:endParaRPr lang="cs-CZ" sz="3200" b="1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800" b="0" dirty="0" smtClean="0">
              <a:solidFill>
                <a:schemeClr val="tx1"/>
              </a:solidFill>
            </a:rPr>
            <a:t>počítá se z původní jistiny</a:t>
          </a:r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34A301C2-7F7E-40BB-9BBD-D1F479303E3F}">
      <dgm:prSet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800" dirty="0" smtClean="0">
              <a:solidFill>
                <a:schemeClr val="tx1"/>
              </a:solidFill>
            </a:rPr>
            <a:t>úrok se nemění </a:t>
          </a:r>
        </a:p>
        <a:p>
          <a:r>
            <a:rPr lang="cs-CZ" sz="2800" dirty="0" smtClean="0">
              <a:solidFill>
                <a:schemeClr val="tx1"/>
              </a:solidFill>
            </a:rPr>
            <a:t>(neúročí se)</a:t>
          </a:r>
          <a:endParaRPr lang="cs-CZ" sz="2800" dirty="0">
            <a:solidFill>
              <a:schemeClr val="tx1"/>
            </a:solidFill>
          </a:endParaRPr>
        </a:p>
      </dgm:t>
    </dgm:pt>
    <dgm:pt modelId="{65A41671-A333-4FAF-9DAA-C4667BF72CA1}" type="parTrans" cxnId="{96EA0295-5B23-4462-B62D-5FEE49365953}">
      <dgm:prSet/>
      <dgm:spPr/>
      <dgm:t>
        <a:bodyPr/>
        <a:lstStyle/>
        <a:p>
          <a:endParaRPr lang="cs-CZ"/>
        </a:p>
      </dgm:t>
    </dgm:pt>
    <dgm:pt modelId="{704255B8-EA55-434B-97E9-5AD7FBE9173E}" type="sibTrans" cxnId="{96EA0295-5B23-4462-B62D-5FEE49365953}">
      <dgm:prSet/>
      <dgm:spPr/>
      <dgm:t>
        <a:bodyPr/>
        <a:lstStyle/>
        <a:p>
          <a:endParaRPr lang="cs-CZ"/>
        </a:p>
      </dgm:t>
    </dgm:pt>
    <dgm:pt modelId="{29F086D9-3F0F-4948-818B-9F320D7EBBD6}" type="pres">
      <dgm:prSet presAssocID="{2E63F774-33A2-4725-90F6-CE5C5B8C54DE}" presName="linearFlow" presStyleCnt="0">
        <dgm:presLayoutVars>
          <dgm:resizeHandles val="exact"/>
        </dgm:presLayoutVars>
      </dgm:prSet>
      <dgm:spPr/>
    </dgm:pt>
    <dgm:pt modelId="{1ECF2E83-F591-4B4F-ABF1-6501750EF1B4}" type="pres">
      <dgm:prSet presAssocID="{19031AFE-2E2F-4F8B-946E-03B86099D510}" presName="node" presStyleLbl="node1" presStyleIdx="0" presStyleCnt="3" custScaleX="58581" custScaleY="55471" custLinFactNeighborX="-747" custLinFactNeighborY="-10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666A-856F-4176-9C73-76B5168EE65F}" type="pres">
      <dgm:prSet presAssocID="{F06FF329-4EDF-498B-9785-8699D3BDA28B}" presName="sibTrans" presStyleLbl="sibTrans2D1" presStyleIdx="0" presStyleCnt="2" custAng="97657"/>
      <dgm:spPr/>
      <dgm:t>
        <a:bodyPr/>
        <a:lstStyle/>
        <a:p>
          <a:endParaRPr lang="cs-CZ"/>
        </a:p>
      </dgm:t>
    </dgm:pt>
    <dgm:pt modelId="{64F25465-4AD3-4E67-B837-3D1F8C0270EB}" type="pres">
      <dgm:prSet presAssocID="{F06FF329-4EDF-498B-9785-8699D3BDA28B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9614EF1-816C-4112-92C2-3742583F2FF7}" type="pres">
      <dgm:prSet presAssocID="{F9BB4BDB-F04F-4B75-A1CA-8DA2514955FE}" presName="node" presStyleLbl="node1" presStyleIdx="1" presStyleCnt="3" custScaleX="46417" custScaleY="545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BA682A-A7BF-4D77-B9CA-F7863F979AE2}" type="pres">
      <dgm:prSet presAssocID="{99269509-8D9E-42F9-8F85-4B021D08F510}" presName="sibTrans" presStyleLbl="sibTrans2D1" presStyleIdx="1" presStyleCnt="2"/>
      <dgm:spPr/>
      <dgm:t>
        <a:bodyPr/>
        <a:lstStyle/>
        <a:p>
          <a:endParaRPr lang="cs-CZ"/>
        </a:p>
      </dgm:t>
    </dgm:pt>
    <dgm:pt modelId="{12CE2746-60D2-4F5B-879B-FD64147490C5}" type="pres">
      <dgm:prSet presAssocID="{99269509-8D9E-42F9-8F85-4B021D08F510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540CBF07-9739-4F72-BD60-CCB30B245875}" type="pres">
      <dgm:prSet presAssocID="{34A301C2-7F7E-40BB-9BBD-D1F479303E3F}" presName="node" presStyleLbl="node1" presStyleIdx="2" presStyleCnt="3" custScaleX="58205" custScaleY="622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109687-A68A-49BF-AF7F-3B5321EA4BDF}" type="presOf" srcId="{19031AFE-2E2F-4F8B-946E-03B86099D510}" destId="{1ECF2E83-F591-4B4F-ABF1-6501750EF1B4}" srcOrd="0" destOrd="0" presId="urn:microsoft.com/office/officeart/2005/8/layout/process2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63AF68E5-5EA3-4F9F-B10B-1AEEDF4F02A3}" type="presOf" srcId="{F06FF329-4EDF-498B-9785-8699D3BDA28B}" destId="{234A666A-856F-4176-9C73-76B5168EE65F}" srcOrd="0" destOrd="0" presId="urn:microsoft.com/office/officeart/2005/8/layout/process2"/>
    <dgm:cxn modelId="{281A146D-96F2-467C-A77E-786FC1ADEF84}" type="presOf" srcId="{99269509-8D9E-42F9-8F85-4B021D08F510}" destId="{D2BA682A-A7BF-4D77-B9CA-F7863F979AE2}" srcOrd="0" destOrd="0" presId="urn:microsoft.com/office/officeart/2005/8/layout/process2"/>
    <dgm:cxn modelId="{88C14B07-42E0-42AD-BBA5-E094AB524FB0}" type="presOf" srcId="{2E63F774-33A2-4725-90F6-CE5C5B8C54DE}" destId="{29F086D9-3F0F-4948-818B-9F320D7EBBD6}" srcOrd="0" destOrd="0" presId="urn:microsoft.com/office/officeart/2005/8/layout/process2"/>
    <dgm:cxn modelId="{FB29A4F1-1286-408E-B64F-65D9FDB81DF0}" type="presOf" srcId="{F06FF329-4EDF-498B-9785-8699D3BDA28B}" destId="{64F25465-4AD3-4E67-B837-3D1F8C0270EB}" srcOrd="1" destOrd="0" presId="urn:microsoft.com/office/officeart/2005/8/layout/process2"/>
    <dgm:cxn modelId="{D27A01E6-F477-4488-978A-A5163E1C05B2}" type="presOf" srcId="{F9BB4BDB-F04F-4B75-A1CA-8DA2514955FE}" destId="{59614EF1-816C-4112-92C2-3742583F2FF7}" srcOrd="0" destOrd="0" presId="urn:microsoft.com/office/officeart/2005/8/layout/process2"/>
    <dgm:cxn modelId="{6E3AD08B-35B8-480D-A4AE-2A24FBA09627}" type="presOf" srcId="{34A301C2-7F7E-40BB-9BBD-D1F479303E3F}" destId="{540CBF07-9739-4F72-BD60-CCB30B245875}" srcOrd="0" destOrd="0" presId="urn:microsoft.com/office/officeart/2005/8/layout/process2"/>
    <dgm:cxn modelId="{BC9A6881-0DB4-4715-980C-BBF12D283517}" type="presOf" srcId="{99269509-8D9E-42F9-8F85-4B021D08F510}" destId="{12CE2746-60D2-4F5B-879B-FD64147490C5}" srcOrd="1" destOrd="0" presId="urn:microsoft.com/office/officeart/2005/8/layout/process2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96EA0295-5B23-4462-B62D-5FEE49365953}" srcId="{2E63F774-33A2-4725-90F6-CE5C5B8C54DE}" destId="{34A301C2-7F7E-40BB-9BBD-D1F479303E3F}" srcOrd="2" destOrd="0" parTransId="{65A41671-A333-4FAF-9DAA-C4667BF72CA1}" sibTransId="{704255B8-EA55-434B-97E9-5AD7FBE9173E}"/>
    <dgm:cxn modelId="{4F725BA4-EA8E-4D2F-B050-A49E9608C78E}" type="presParOf" srcId="{29F086D9-3F0F-4948-818B-9F320D7EBBD6}" destId="{1ECF2E83-F591-4B4F-ABF1-6501750EF1B4}" srcOrd="0" destOrd="0" presId="urn:microsoft.com/office/officeart/2005/8/layout/process2"/>
    <dgm:cxn modelId="{CF66B65C-3F37-499D-BF7C-1513787B4715}" type="presParOf" srcId="{29F086D9-3F0F-4948-818B-9F320D7EBBD6}" destId="{234A666A-856F-4176-9C73-76B5168EE65F}" srcOrd="1" destOrd="0" presId="urn:microsoft.com/office/officeart/2005/8/layout/process2"/>
    <dgm:cxn modelId="{C366D938-A51D-4225-AAE4-A0884646C1D1}" type="presParOf" srcId="{234A666A-856F-4176-9C73-76B5168EE65F}" destId="{64F25465-4AD3-4E67-B837-3D1F8C0270EB}" srcOrd="0" destOrd="0" presId="urn:microsoft.com/office/officeart/2005/8/layout/process2"/>
    <dgm:cxn modelId="{491FD834-8ED4-42FC-A3D8-163B15A66661}" type="presParOf" srcId="{29F086D9-3F0F-4948-818B-9F320D7EBBD6}" destId="{59614EF1-816C-4112-92C2-3742583F2FF7}" srcOrd="2" destOrd="0" presId="urn:microsoft.com/office/officeart/2005/8/layout/process2"/>
    <dgm:cxn modelId="{2B8BB06F-0795-4284-B287-9DD247010893}" type="presParOf" srcId="{29F086D9-3F0F-4948-818B-9F320D7EBBD6}" destId="{D2BA682A-A7BF-4D77-B9CA-F7863F979AE2}" srcOrd="3" destOrd="0" presId="urn:microsoft.com/office/officeart/2005/8/layout/process2"/>
    <dgm:cxn modelId="{3E931106-E948-464A-8EA0-CAE672822975}" type="presParOf" srcId="{D2BA682A-A7BF-4D77-B9CA-F7863F979AE2}" destId="{12CE2746-60D2-4F5B-879B-FD64147490C5}" srcOrd="0" destOrd="0" presId="urn:microsoft.com/office/officeart/2005/8/layout/process2"/>
    <dgm:cxn modelId="{6F3199AD-B387-4C8D-BD14-6F0ACBD46D3E}" type="presParOf" srcId="{29F086D9-3F0F-4948-818B-9F320D7EBBD6}" destId="{540CBF07-9739-4F72-BD60-CCB30B24587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800" b="1" dirty="0" smtClean="0">
              <a:solidFill>
                <a:schemeClr val="tx1"/>
              </a:solidFill>
            </a:rPr>
            <a:t>Jednoduchý </a:t>
          </a:r>
          <a:r>
            <a:rPr lang="cs-CZ" sz="2800" b="0" dirty="0" smtClean="0">
              <a:solidFill>
                <a:schemeClr val="tx1"/>
              </a:solidFill>
            </a:rPr>
            <a:t>úročitel </a:t>
          </a:r>
          <a:endParaRPr lang="cs-CZ" sz="2800" b="0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00"/>
        </a:solidFill>
        <a:ln>
          <a:solidFill>
            <a:srgbClr val="993300"/>
          </a:solidFill>
        </a:ln>
      </dgm:spPr>
      <dgm:t>
        <a:bodyPr/>
        <a:lstStyle/>
        <a:p>
          <a:endParaRPr lang="cs-CZ"/>
        </a:p>
      </dgm:t>
    </dgm:pt>
    <dgm:pt modelId="{1061D878-4512-4E50-903F-AEAC6CEE3A41}" type="pres">
      <dgm:prSet presAssocID="{2E63F774-33A2-4725-90F6-CE5C5B8C54DE}" presName="Name0" presStyleCnt="0">
        <dgm:presLayoutVars>
          <dgm:dir/>
          <dgm:resizeHandles val="exact"/>
        </dgm:presLayoutVars>
      </dgm:prSet>
      <dgm:spPr/>
    </dgm:pt>
    <dgm:pt modelId="{F6EF67EB-A82F-4202-B88A-40B475C6D94E}" type="pres">
      <dgm:prSet presAssocID="{19031AFE-2E2F-4F8B-946E-03B86099D510}" presName="node" presStyleLbl="node1" presStyleIdx="0" presStyleCnt="2" custScaleX="61805" custScaleY="393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A96D-6047-4779-A3CF-045A7019915A}" type="pres">
      <dgm:prSet presAssocID="{F06FF329-4EDF-498B-9785-8699D3BDA28B}" presName="sibTrans" presStyleLbl="sibTrans2D1" presStyleIdx="0" presStyleCnt="1" custScaleX="97620" custScaleY="54242"/>
      <dgm:spPr/>
      <dgm:t>
        <a:bodyPr/>
        <a:lstStyle/>
        <a:p>
          <a:endParaRPr lang="cs-CZ"/>
        </a:p>
      </dgm:t>
    </dgm:pt>
    <dgm:pt modelId="{674D004A-EB2C-4265-A94B-71A5A4597903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46A8360-6F80-4083-AB62-2007581868ED}" type="pres">
      <dgm:prSet presAssocID="{F9BB4BDB-F04F-4B75-A1CA-8DA2514955FE}" presName="node" presStyleLbl="node1" presStyleIdx="1" presStyleCnt="2" custScaleY="39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CF52307-8E11-4253-9532-5101DC59153D}" type="presOf" srcId="{19031AFE-2E2F-4F8B-946E-03B86099D510}" destId="{F6EF67EB-A82F-4202-B88A-40B475C6D94E}" srcOrd="0" destOrd="0" presId="urn:microsoft.com/office/officeart/2005/8/layout/process1"/>
    <dgm:cxn modelId="{9AC4516E-47E1-406A-822C-1A540F8CB9F9}" type="presOf" srcId="{F06FF329-4EDF-498B-9785-8699D3BDA28B}" destId="{F053A96D-6047-4779-A3CF-045A7019915A}" srcOrd="0" destOrd="0" presId="urn:microsoft.com/office/officeart/2005/8/layout/process1"/>
    <dgm:cxn modelId="{92E2C8F8-7EA0-43A7-9E0E-4F87D9A0F559}" type="presOf" srcId="{F9BB4BDB-F04F-4B75-A1CA-8DA2514955FE}" destId="{D46A8360-6F80-4083-AB62-2007581868ED}" srcOrd="0" destOrd="0" presId="urn:microsoft.com/office/officeart/2005/8/layout/process1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60CE2452-8138-4787-B690-61B9645C3264}" type="presOf" srcId="{F06FF329-4EDF-498B-9785-8699D3BDA28B}" destId="{674D004A-EB2C-4265-A94B-71A5A4597903}" srcOrd="1" destOrd="0" presId="urn:microsoft.com/office/officeart/2005/8/layout/process1"/>
    <dgm:cxn modelId="{1B1FAF71-D900-4249-8394-B797267BB67D}" type="presOf" srcId="{2E63F774-33A2-4725-90F6-CE5C5B8C54DE}" destId="{1061D878-4512-4E50-903F-AEAC6CEE3A41}" srcOrd="0" destOrd="0" presId="urn:microsoft.com/office/officeart/2005/8/layout/process1"/>
    <dgm:cxn modelId="{A577A626-48E2-4E1D-9658-729DA3F385C7}" type="presParOf" srcId="{1061D878-4512-4E50-903F-AEAC6CEE3A41}" destId="{F6EF67EB-A82F-4202-B88A-40B475C6D94E}" srcOrd="0" destOrd="0" presId="urn:microsoft.com/office/officeart/2005/8/layout/process1"/>
    <dgm:cxn modelId="{250AC726-244F-4D14-A25F-3E4C6F07FE64}" type="presParOf" srcId="{1061D878-4512-4E50-903F-AEAC6CEE3A41}" destId="{F053A96D-6047-4779-A3CF-045A7019915A}" srcOrd="1" destOrd="0" presId="urn:microsoft.com/office/officeart/2005/8/layout/process1"/>
    <dgm:cxn modelId="{41A95A88-922F-4F82-AA03-9F3201D150DF}" type="presParOf" srcId="{F053A96D-6047-4779-A3CF-045A7019915A}" destId="{674D004A-EB2C-4265-A94B-71A5A4597903}" srcOrd="0" destOrd="0" presId="urn:microsoft.com/office/officeart/2005/8/layout/process1"/>
    <dgm:cxn modelId="{F547F3F2-9721-4B70-9B6D-5DEBD6DA19F4}" type="presParOf" srcId="{1061D878-4512-4E50-903F-AEAC6CEE3A41}" destId="{D46A8360-6F80-4083-AB62-2007581868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800" b="1" dirty="0" smtClean="0">
              <a:solidFill>
                <a:schemeClr val="tx1"/>
              </a:solidFill>
            </a:rPr>
            <a:t>Složený </a:t>
          </a:r>
          <a:r>
            <a:rPr lang="cs-CZ" sz="2800" b="0" dirty="0" smtClean="0">
              <a:solidFill>
                <a:schemeClr val="tx1"/>
              </a:solidFill>
            </a:rPr>
            <a:t>úročitel</a:t>
          </a:r>
          <a:endParaRPr lang="cs-CZ" sz="2800" b="0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pPr algn="ctr"/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00"/>
        </a:solidFill>
        <a:ln>
          <a:solidFill>
            <a:srgbClr val="993300"/>
          </a:solidFill>
        </a:ln>
      </dgm:spPr>
      <dgm:t>
        <a:bodyPr/>
        <a:lstStyle/>
        <a:p>
          <a:endParaRPr lang="cs-CZ"/>
        </a:p>
      </dgm:t>
    </dgm:pt>
    <dgm:pt modelId="{1061D878-4512-4E50-903F-AEAC6CEE3A41}" type="pres">
      <dgm:prSet presAssocID="{2E63F774-33A2-4725-90F6-CE5C5B8C54DE}" presName="Name0" presStyleCnt="0">
        <dgm:presLayoutVars>
          <dgm:dir/>
          <dgm:resizeHandles val="exact"/>
        </dgm:presLayoutVars>
      </dgm:prSet>
      <dgm:spPr/>
    </dgm:pt>
    <dgm:pt modelId="{F6EF67EB-A82F-4202-B88A-40B475C6D94E}" type="pres">
      <dgm:prSet presAssocID="{19031AFE-2E2F-4F8B-946E-03B86099D510}" presName="node" presStyleLbl="node1" presStyleIdx="0" presStyleCnt="2" custScaleX="61716" custScaleY="393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A96D-6047-4779-A3CF-045A7019915A}" type="pres">
      <dgm:prSet presAssocID="{F06FF329-4EDF-498B-9785-8699D3BDA28B}" presName="sibTrans" presStyleLbl="sibTrans2D1" presStyleIdx="0" presStyleCnt="1" custScaleX="97620" custScaleY="54242"/>
      <dgm:spPr/>
      <dgm:t>
        <a:bodyPr/>
        <a:lstStyle/>
        <a:p>
          <a:endParaRPr lang="cs-CZ"/>
        </a:p>
      </dgm:t>
    </dgm:pt>
    <dgm:pt modelId="{674D004A-EB2C-4265-A94B-71A5A4597903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46A8360-6F80-4083-AB62-2007581868ED}" type="pres">
      <dgm:prSet presAssocID="{F9BB4BDB-F04F-4B75-A1CA-8DA2514955FE}" presName="node" presStyleLbl="node1" presStyleIdx="1" presStyleCnt="2" custScaleY="39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1C87C1A8-2BBD-43D1-B594-D6DD8D5DDDFF}" type="presOf" srcId="{F9BB4BDB-F04F-4B75-A1CA-8DA2514955FE}" destId="{D46A8360-6F80-4083-AB62-2007581868ED}" srcOrd="0" destOrd="0" presId="urn:microsoft.com/office/officeart/2005/8/layout/process1"/>
    <dgm:cxn modelId="{B6E19547-CE85-43E7-87C6-EDD79C19E27D}" type="presOf" srcId="{2E63F774-33A2-4725-90F6-CE5C5B8C54DE}" destId="{1061D878-4512-4E50-903F-AEAC6CEE3A41}" srcOrd="0" destOrd="0" presId="urn:microsoft.com/office/officeart/2005/8/layout/process1"/>
    <dgm:cxn modelId="{D421CE96-69F7-49C1-8998-EF32AEB6886B}" type="presOf" srcId="{F06FF329-4EDF-498B-9785-8699D3BDA28B}" destId="{F053A96D-6047-4779-A3CF-045A7019915A}" srcOrd="0" destOrd="0" presId="urn:microsoft.com/office/officeart/2005/8/layout/process1"/>
    <dgm:cxn modelId="{F61B4A9C-1509-4685-9CEF-82FE7613720C}" type="presOf" srcId="{F06FF329-4EDF-498B-9785-8699D3BDA28B}" destId="{674D004A-EB2C-4265-A94B-71A5A4597903}" srcOrd="1" destOrd="0" presId="urn:microsoft.com/office/officeart/2005/8/layout/process1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EB66D840-C624-4D6D-9D6F-F074D567F8CE}" type="presOf" srcId="{19031AFE-2E2F-4F8B-946E-03B86099D510}" destId="{F6EF67EB-A82F-4202-B88A-40B475C6D94E}" srcOrd="0" destOrd="0" presId="urn:microsoft.com/office/officeart/2005/8/layout/process1"/>
    <dgm:cxn modelId="{64579ABC-D3C1-47D6-867B-1497C23EAA2B}" type="presParOf" srcId="{1061D878-4512-4E50-903F-AEAC6CEE3A41}" destId="{F6EF67EB-A82F-4202-B88A-40B475C6D94E}" srcOrd="0" destOrd="0" presId="urn:microsoft.com/office/officeart/2005/8/layout/process1"/>
    <dgm:cxn modelId="{A91DBBA5-798C-4092-8A64-0961C1B0AD6F}" type="presParOf" srcId="{1061D878-4512-4E50-903F-AEAC6CEE3A41}" destId="{F053A96D-6047-4779-A3CF-045A7019915A}" srcOrd="1" destOrd="0" presId="urn:microsoft.com/office/officeart/2005/8/layout/process1"/>
    <dgm:cxn modelId="{993FD0FB-467D-4EA1-B073-992D87D4C435}" type="presParOf" srcId="{F053A96D-6047-4779-A3CF-045A7019915A}" destId="{674D004A-EB2C-4265-A94B-71A5A4597903}" srcOrd="0" destOrd="0" presId="urn:microsoft.com/office/officeart/2005/8/layout/process1"/>
    <dgm:cxn modelId="{B8521C68-DEE5-4D41-BED7-E4C2A9AA318E}" type="presParOf" srcId="{1061D878-4512-4E50-903F-AEAC6CEE3A41}" destId="{D46A8360-6F80-4083-AB62-2007581868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dirty="0" smtClean="0">
              <a:solidFill>
                <a:schemeClr val="tx1"/>
              </a:solidFill>
            </a:rPr>
            <a:t>Konečná jistina</a:t>
          </a:r>
          <a:endParaRPr lang="cs-CZ" sz="3200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4800" b="1" dirty="0" err="1" smtClean="0">
              <a:solidFill>
                <a:schemeClr val="tx1"/>
              </a:solidFill>
            </a:rPr>
            <a:t>K</a:t>
          </a:r>
          <a:r>
            <a:rPr lang="cs-CZ" sz="4800" b="1" baseline="-25000" dirty="0" err="1" smtClean="0">
              <a:solidFill>
                <a:schemeClr val="tx1"/>
              </a:solidFill>
            </a:rPr>
            <a:t>n</a:t>
          </a:r>
          <a:endParaRPr lang="cs-CZ" sz="4800" b="1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34A301C2-7F7E-40BB-9BBD-D1F479303E3F}">
      <dgm:prSet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K</a:t>
          </a:r>
          <a:r>
            <a:rPr lang="cs-CZ" sz="3200" b="1" baseline="-25000" dirty="0" smtClean="0">
              <a:solidFill>
                <a:schemeClr val="tx1"/>
              </a:solidFill>
            </a:rPr>
            <a:t>0 </a:t>
          </a:r>
          <a:r>
            <a:rPr lang="cs-CZ" sz="3200" baseline="-25000" dirty="0" smtClean="0">
              <a:solidFill>
                <a:schemeClr val="tx1"/>
              </a:solidFill>
            </a:rPr>
            <a:t>  </a:t>
          </a:r>
          <a:r>
            <a:rPr lang="cs-CZ" sz="3200" dirty="0" smtClean="0">
              <a:solidFill>
                <a:schemeClr val="tx1"/>
              </a:solidFill>
            </a:rPr>
            <a:t>+  </a:t>
          </a:r>
          <a:r>
            <a:rPr lang="cs-CZ" sz="3200" b="1" dirty="0" smtClean="0">
              <a:solidFill>
                <a:schemeClr val="tx1"/>
              </a:solidFill>
            </a:rPr>
            <a:t>úrok</a:t>
          </a:r>
          <a:r>
            <a:rPr lang="cs-CZ" sz="3200" dirty="0" smtClean="0">
              <a:solidFill>
                <a:schemeClr val="tx1"/>
              </a:solidFill>
            </a:rPr>
            <a:t> za </a:t>
          </a:r>
          <a:r>
            <a:rPr lang="cs-CZ" sz="3200" b="1" dirty="0" smtClean="0">
              <a:solidFill>
                <a:schemeClr val="tx1"/>
              </a:solidFill>
            </a:rPr>
            <a:t>n </a:t>
          </a:r>
          <a:r>
            <a:rPr lang="cs-CZ" sz="2000" dirty="0" smtClean="0">
              <a:solidFill>
                <a:schemeClr val="tx1"/>
              </a:solidFill>
            </a:rPr>
            <a:t>úrokových období</a:t>
          </a:r>
          <a:endParaRPr lang="cs-CZ" sz="2000" dirty="0">
            <a:solidFill>
              <a:schemeClr val="tx1"/>
            </a:solidFill>
          </a:endParaRPr>
        </a:p>
      </dgm:t>
    </dgm:pt>
    <dgm:pt modelId="{65A41671-A333-4FAF-9DAA-C4667BF72CA1}" type="parTrans" cxnId="{96EA0295-5B23-4462-B62D-5FEE49365953}">
      <dgm:prSet/>
      <dgm:spPr/>
      <dgm:t>
        <a:bodyPr/>
        <a:lstStyle/>
        <a:p>
          <a:endParaRPr lang="cs-CZ"/>
        </a:p>
      </dgm:t>
    </dgm:pt>
    <dgm:pt modelId="{704255B8-EA55-434B-97E9-5AD7FBE9173E}" type="sibTrans" cxnId="{96EA0295-5B23-4462-B62D-5FEE49365953}">
      <dgm:prSet/>
      <dgm:spPr/>
      <dgm:t>
        <a:bodyPr/>
        <a:lstStyle/>
        <a:p>
          <a:endParaRPr lang="cs-CZ"/>
        </a:p>
      </dgm:t>
    </dgm:pt>
    <dgm:pt modelId="{29F086D9-3F0F-4948-818B-9F320D7EBBD6}" type="pres">
      <dgm:prSet presAssocID="{2E63F774-33A2-4725-90F6-CE5C5B8C54DE}" presName="linearFlow" presStyleCnt="0">
        <dgm:presLayoutVars>
          <dgm:resizeHandles val="exact"/>
        </dgm:presLayoutVars>
      </dgm:prSet>
      <dgm:spPr/>
    </dgm:pt>
    <dgm:pt modelId="{1ECF2E83-F591-4B4F-ABF1-6501750EF1B4}" type="pres">
      <dgm:prSet presAssocID="{19031AFE-2E2F-4F8B-946E-03B86099D510}" presName="node" presStyleLbl="node1" presStyleIdx="0" presStyleCnt="3" custScaleX="58581" custScaleY="55471" custLinFactNeighborX="-747" custLinFactNeighborY="-10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666A-856F-4176-9C73-76B5168EE65F}" type="pres">
      <dgm:prSet presAssocID="{F06FF329-4EDF-498B-9785-8699D3BDA28B}" presName="sibTrans" presStyleLbl="sibTrans2D1" presStyleIdx="0" presStyleCnt="2" custAng="97657"/>
      <dgm:spPr/>
      <dgm:t>
        <a:bodyPr/>
        <a:lstStyle/>
        <a:p>
          <a:endParaRPr lang="cs-CZ"/>
        </a:p>
      </dgm:t>
    </dgm:pt>
    <dgm:pt modelId="{64F25465-4AD3-4E67-B837-3D1F8C0270EB}" type="pres">
      <dgm:prSet presAssocID="{F06FF329-4EDF-498B-9785-8699D3BDA28B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9614EF1-816C-4112-92C2-3742583F2FF7}" type="pres">
      <dgm:prSet presAssocID="{F9BB4BDB-F04F-4B75-A1CA-8DA2514955FE}" presName="node" presStyleLbl="node1" presStyleIdx="1" presStyleCnt="3" custScaleX="31764" custScaleY="545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BA682A-A7BF-4D77-B9CA-F7863F979AE2}" type="pres">
      <dgm:prSet presAssocID="{99269509-8D9E-42F9-8F85-4B021D08F510}" presName="sibTrans" presStyleLbl="sibTrans2D1" presStyleIdx="1" presStyleCnt="2"/>
      <dgm:spPr/>
      <dgm:t>
        <a:bodyPr/>
        <a:lstStyle/>
        <a:p>
          <a:endParaRPr lang="cs-CZ"/>
        </a:p>
      </dgm:t>
    </dgm:pt>
    <dgm:pt modelId="{12CE2746-60D2-4F5B-879B-FD64147490C5}" type="pres">
      <dgm:prSet presAssocID="{99269509-8D9E-42F9-8F85-4B021D08F510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540CBF07-9739-4F72-BD60-CCB30B245875}" type="pres">
      <dgm:prSet presAssocID="{34A301C2-7F7E-40BB-9BBD-D1F479303E3F}" presName="node" presStyleLbl="node1" presStyleIdx="2" presStyleCnt="3" custScaleX="53856" custScaleY="622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676F30C-D479-46F8-B47B-D07CE3AFFA06}" type="presOf" srcId="{34A301C2-7F7E-40BB-9BBD-D1F479303E3F}" destId="{540CBF07-9739-4F72-BD60-CCB30B245875}" srcOrd="0" destOrd="0" presId="urn:microsoft.com/office/officeart/2005/8/layout/process2"/>
    <dgm:cxn modelId="{0A6B92A2-8A81-4800-B869-6C2955E0C97E}" type="presOf" srcId="{19031AFE-2E2F-4F8B-946E-03B86099D510}" destId="{1ECF2E83-F591-4B4F-ABF1-6501750EF1B4}" srcOrd="0" destOrd="0" presId="urn:microsoft.com/office/officeart/2005/8/layout/process2"/>
    <dgm:cxn modelId="{EF23E024-F945-4B8F-AF08-721F89750E1F}" type="presOf" srcId="{99269509-8D9E-42F9-8F85-4B021D08F510}" destId="{12CE2746-60D2-4F5B-879B-FD64147490C5}" srcOrd="1" destOrd="0" presId="urn:microsoft.com/office/officeart/2005/8/layout/process2"/>
    <dgm:cxn modelId="{146AFE7D-2BE5-4C3A-842C-C54707BF69B5}" type="presOf" srcId="{99269509-8D9E-42F9-8F85-4B021D08F510}" destId="{D2BA682A-A7BF-4D77-B9CA-F7863F979AE2}" srcOrd="0" destOrd="0" presId="urn:microsoft.com/office/officeart/2005/8/layout/process2"/>
    <dgm:cxn modelId="{96EA0295-5B23-4462-B62D-5FEE49365953}" srcId="{2E63F774-33A2-4725-90F6-CE5C5B8C54DE}" destId="{34A301C2-7F7E-40BB-9BBD-D1F479303E3F}" srcOrd="2" destOrd="0" parTransId="{65A41671-A333-4FAF-9DAA-C4667BF72CA1}" sibTransId="{704255B8-EA55-434B-97E9-5AD7FBE9173E}"/>
    <dgm:cxn modelId="{BF9C076F-15E0-4C09-921C-936255A65516}" type="presOf" srcId="{2E63F774-33A2-4725-90F6-CE5C5B8C54DE}" destId="{29F086D9-3F0F-4948-818B-9F320D7EBBD6}" srcOrd="0" destOrd="0" presId="urn:microsoft.com/office/officeart/2005/8/layout/process2"/>
    <dgm:cxn modelId="{4CC3652C-D6A7-41C9-885D-84B22C997966}" type="presOf" srcId="{F9BB4BDB-F04F-4B75-A1CA-8DA2514955FE}" destId="{59614EF1-816C-4112-92C2-3742583F2FF7}" srcOrd="0" destOrd="0" presId="urn:microsoft.com/office/officeart/2005/8/layout/process2"/>
    <dgm:cxn modelId="{499BB427-9CA6-4F63-B27A-ECEBBFA230A3}" type="presOf" srcId="{F06FF329-4EDF-498B-9785-8699D3BDA28B}" destId="{234A666A-856F-4176-9C73-76B5168EE65F}" srcOrd="0" destOrd="0" presId="urn:microsoft.com/office/officeart/2005/8/layout/process2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0BB496AC-692F-4A45-A07E-D1ED1D6489F5}" type="presOf" srcId="{F06FF329-4EDF-498B-9785-8699D3BDA28B}" destId="{64F25465-4AD3-4E67-B837-3D1F8C0270EB}" srcOrd="1" destOrd="0" presId="urn:microsoft.com/office/officeart/2005/8/layout/process2"/>
    <dgm:cxn modelId="{8C475598-9795-4BF5-B600-DB92EC4C4127}" type="presParOf" srcId="{29F086D9-3F0F-4948-818B-9F320D7EBBD6}" destId="{1ECF2E83-F591-4B4F-ABF1-6501750EF1B4}" srcOrd="0" destOrd="0" presId="urn:microsoft.com/office/officeart/2005/8/layout/process2"/>
    <dgm:cxn modelId="{B4600F31-46D8-456A-BA06-48A6DF761759}" type="presParOf" srcId="{29F086D9-3F0F-4948-818B-9F320D7EBBD6}" destId="{234A666A-856F-4176-9C73-76B5168EE65F}" srcOrd="1" destOrd="0" presId="urn:microsoft.com/office/officeart/2005/8/layout/process2"/>
    <dgm:cxn modelId="{D4B7AD70-FE6A-4C4E-BBAB-7B2DFE85D65E}" type="presParOf" srcId="{234A666A-856F-4176-9C73-76B5168EE65F}" destId="{64F25465-4AD3-4E67-B837-3D1F8C0270EB}" srcOrd="0" destOrd="0" presId="urn:microsoft.com/office/officeart/2005/8/layout/process2"/>
    <dgm:cxn modelId="{40EE028F-B9AC-490A-9040-0CB25F6710F7}" type="presParOf" srcId="{29F086D9-3F0F-4948-818B-9F320D7EBBD6}" destId="{59614EF1-816C-4112-92C2-3742583F2FF7}" srcOrd="2" destOrd="0" presId="urn:microsoft.com/office/officeart/2005/8/layout/process2"/>
    <dgm:cxn modelId="{7F6D0312-D3BD-4B7A-B8AD-26CF0E1E2072}" type="presParOf" srcId="{29F086D9-3F0F-4948-818B-9F320D7EBBD6}" destId="{D2BA682A-A7BF-4D77-B9CA-F7863F979AE2}" srcOrd="3" destOrd="0" presId="urn:microsoft.com/office/officeart/2005/8/layout/process2"/>
    <dgm:cxn modelId="{90AFDB74-0753-43C8-85B0-54E72EB4354A}" type="presParOf" srcId="{D2BA682A-A7BF-4D77-B9CA-F7863F979AE2}" destId="{12CE2746-60D2-4F5B-879B-FD64147490C5}" srcOrd="0" destOrd="0" presId="urn:microsoft.com/office/officeart/2005/8/layout/process2"/>
    <dgm:cxn modelId="{884404D3-A618-4AC8-95CE-7D0710A8F60C}" type="presParOf" srcId="{29F086D9-3F0F-4948-818B-9F320D7EBBD6}" destId="{540CBF07-9739-4F72-BD60-CCB30B24587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vychází z přesného počtu dní</a:t>
          </a:r>
        </a:p>
        <a:p>
          <a:r>
            <a:rPr lang="cs-CZ" sz="2000" dirty="0" smtClean="0">
              <a:solidFill>
                <a:schemeClr val="tx1"/>
              </a:solidFill>
            </a:rPr>
            <a:t>včetně přestupného roku</a:t>
          </a:r>
        </a:p>
        <a:p>
          <a:r>
            <a:rPr lang="cs-CZ" sz="2000" dirty="0" smtClean="0">
              <a:solidFill>
                <a:schemeClr val="tx1"/>
              </a:solidFill>
            </a:rPr>
            <a:t>(rok 365 dnů)</a:t>
          </a:r>
          <a:endParaRPr lang="cs-CZ" sz="2000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000" b="0" baseline="0" dirty="0" smtClean="0">
              <a:solidFill>
                <a:schemeClr val="tx1"/>
              </a:solidFill>
            </a:rPr>
            <a:t>tzv. anglická obchodní metoda</a:t>
          </a:r>
          <a:endParaRPr lang="cs-CZ" sz="2000" b="0" baseline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/>
      <dgm:t>
        <a:bodyPr/>
        <a:lstStyle/>
        <a:p>
          <a:endParaRPr lang="cs-CZ"/>
        </a:p>
      </dgm:t>
    </dgm:pt>
    <dgm:pt modelId="{29F086D9-3F0F-4948-818B-9F320D7EBBD6}" type="pres">
      <dgm:prSet presAssocID="{2E63F774-33A2-4725-90F6-CE5C5B8C54DE}" presName="linearFlow" presStyleCnt="0">
        <dgm:presLayoutVars>
          <dgm:resizeHandles val="exact"/>
        </dgm:presLayoutVars>
      </dgm:prSet>
      <dgm:spPr/>
    </dgm:pt>
    <dgm:pt modelId="{1ECF2E83-F591-4B4F-ABF1-6501750EF1B4}" type="pres">
      <dgm:prSet presAssocID="{19031AFE-2E2F-4F8B-946E-03B86099D510}" presName="node" presStyleLbl="node1" presStyleIdx="0" presStyleCnt="2" custScaleX="66418" custScaleY="110922" custLinFactNeighborX="-38522" custLinFactNeighborY="-448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666A-856F-4176-9C73-76B5168EE65F}" type="pres">
      <dgm:prSet presAssocID="{F06FF329-4EDF-498B-9785-8699D3BDA28B}" presName="sibTrans" presStyleLbl="sibTrans2D1" presStyleIdx="0" presStyleCnt="1" custScaleX="68319" custScaleY="16424"/>
      <dgm:spPr/>
      <dgm:t>
        <a:bodyPr/>
        <a:lstStyle/>
        <a:p>
          <a:endParaRPr lang="cs-CZ"/>
        </a:p>
      </dgm:t>
    </dgm:pt>
    <dgm:pt modelId="{64F25465-4AD3-4E67-B837-3D1F8C0270EB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59614EF1-816C-4112-92C2-3742583F2FF7}" type="pres">
      <dgm:prSet presAssocID="{F9BB4BDB-F04F-4B75-A1CA-8DA2514955FE}" presName="node" presStyleLbl="node1" presStyleIdx="1" presStyleCnt="2" custScaleX="61105" custScaleY="1970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8BD09E-F4A4-4142-8C45-97B053CECF5B}" type="presOf" srcId="{F9BB4BDB-F04F-4B75-A1CA-8DA2514955FE}" destId="{59614EF1-816C-4112-92C2-3742583F2FF7}" srcOrd="0" destOrd="0" presId="urn:microsoft.com/office/officeart/2005/8/layout/process2"/>
    <dgm:cxn modelId="{F676AEF7-2CFA-4B9C-AFF2-F1232E6FA458}" type="presOf" srcId="{19031AFE-2E2F-4F8B-946E-03B86099D510}" destId="{1ECF2E83-F591-4B4F-ABF1-6501750EF1B4}" srcOrd="0" destOrd="0" presId="urn:microsoft.com/office/officeart/2005/8/layout/process2"/>
    <dgm:cxn modelId="{5F201083-1BFD-41B1-B664-D48F740583CE}" type="presOf" srcId="{F06FF329-4EDF-498B-9785-8699D3BDA28B}" destId="{234A666A-856F-4176-9C73-76B5168EE65F}" srcOrd="0" destOrd="0" presId="urn:microsoft.com/office/officeart/2005/8/layout/process2"/>
    <dgm:cxn modelId="{3EB94749-58AA-46F0-9C93-FBC939ABEC55}" type="presOf" srcId="{F06FF329-4EDF-498B-9785-8699D3BDA28B}" destId="{64F25465-4AD3-4E67-B837-3D1F8C0270EB}" srcOrd="1" destOrd="0" presId="urn:microsoft.com/office/officeart/2005/8/layout/process2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2174AE27-67FD-4544-A060-475AC56FD05A}" type="presOf" srcId="{2E63F774-33A2-4725-90F6-CE5C5B8C54DE}" destId="{29F086D9-3F0F-4948-818B-9F320D7EBBD6}" srcOrd="0" destOrd="0" presId="urn:microsoft.com/office/officeart/2005/8/layout/process2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9ECCC9BE-0D4E-47F7-9178-9A0EBA399FEC}" type="presParOf" srcId="{29F086D9-3F0F-4948-818B-9F320D7EBBD6}" destId="{1ECF2E83-F591-4B4F-ABF1-6501750EF1B4}" srcOrd="0" destOrd="0" presId="urn:microsoft.com/office/officeart/2005/8/layout/process2"/>
    <dgm:cxn modelId="{DFD61079-108E-4D8B-A302-725F61FE917D}" type="presParOf" srcId="{29F086D9-3F0F-4948-818B-9F320D7EBBD6}" destId="{234A666A-856F-4176-9C73-76B5168EE65F}" srcOrd="1" destOrd="0" presId="urn:microsoft.com/office/officeart/2005/8/layout/process2"/>
    <dgm:cxn modelId="{456E33ED-BE8E-4700-BB79-4030626963A4}" type="presParOf" srcId="{234A666A-856F-4176-9C73-76B5168EE65F}" destId="{64F25465-4AD3-4E67-B837-3D1F8C0270EB}" srcOrd="0" destOrd="0" presId="urn:microsoft.com/office/officeart/2005/8/layout/process2"/>
    <dgm:cxn modelId="{CD1BEAE1-578C-4A64-9F9F-1ACCCBB84C41}" type="presParOf" srcId="{29F086D9-3F0F-4948-818B-9F320D7EBBD6}" destId="{59614EF1-816C-4112-92C2-3742583F2FF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zjednodušuje počet dní</a:t>
          </a:r>
        </a:p>
        <a:p>
          <a:r>
            <a:rPr lang="cs-CZ" sz="2000" dirty="0" smtClean="0">
              <a:solidFill>
                <a:schemeClr val="tx1"/>
              </a:solidFill>
            </a:rPr>
            <a:t>každý měsíc má 30 dnů</a:t>
          </a:r>
        </a:p>
        <a:p>
          <a:r>
            <a:rPr lang="cs-CZ" sz="2000" dirty="0" smtClean="0">
              <a:solidFill>
                <a:schemeClr val="tx1"/>
              </a:solidFill>
            </a:rPr>
            <a:t>(rok 360 dnů)</a:t>
          </a:r>
          <a:endParaRPr lang="cs-CZ" sz="2000" dirty="0">
            <a:solidFill>
              <a:schemeClr val="tx1"/>
            </a:solidFill>
          </a:endParaRPr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34A301C2-7F7E-40BB-9BBD-D1F479303E3F}">
      <dgm:prSet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000" dirty="0" smtClean="0">
              <a:solidFill>
                <a:schemeClr val="tx1"/>
              </a:solidFill>
            </a:rPr>
            <a:t>tzv. německá obchodní metoda </a:t>
          </a:r>
          <a:endParaRPr lang="cs-CZ" sz="2000" dirty="0">
            <a:solidFill>
              <a:schemeClr val="tx1"/>
            </a:solidFill>
          </a:endParaRPr>
        </a:p>
      </dgm:t>
    </dgm:pt>
    <dgm:pt modelId="{704255B8-EA55-434B-97E9-5AD7FBE9173E}" type="sibTrans" cxnId="{96EA0295-5B23-4462-B62D-5FEE49365953}">
      <dgm:prSet/>
      <dgm:spPr/>
      <dgm:t>
        <a:bodyPr/>
        <a:lstStyle/>
        <a:p>
          <a:endParaRPr lang="cs-CZ"/>
        </a:p>
      </dgm:t>
    </dgm:pt>
    <dgm:pt modelId="{65A41671-A333-4FAF-9DAA-C4667BF72CA1}" type="parTrans" cxnId="{96EA0295-5B23-4462-B62D-5FEE49365953}">
      <dgm:prSet/>
      <dgm:spPr/>
      <dgm:t>
        <a:bodyPr/>
        <a:lstStyle/>
        <a:p>
          <a:endParaRPr lang="cs-CZ"/>
        </a:p>
      </dgm:t>
    </dgm:pt>
    <dgm:pt modelId="{29F086D9-3F0F-4948-818B-9F320D7EBBD6}" type="pres">
      <dgm:prSet presAssocID="{2E63F774-33A2-4725-90F6-CE5C5B8C54D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CF2E83-F591-4B4F-ABF1-6501750EF1B4}" type="pres">
      <dgm:prSet presAssocID="{19031AFE-2E2F-4F8B-946E-03B86099D510}" presName="node" presStyleLbl="node1" presStyleIdx="0" presStyleCnt="2" custScaleX="46969" custScaleY="109127" custLinFactNeighborX="-747" custLinFactNeighborY="-10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666A-856F-4176-9C73-76B5168EE65F}" type="pres">
      <dgm:prSet presAssocID="{F06FF329-4EDF-498B-9785-8699D3BDA28B}" presName="sibTrans" presStyleLbl="sibTrans2D1" presStyleIdx="0" presStyleCnt="1" custAng="0" custScaleX="67277" custScaleY="16223"/>
      <dgm:spPr/>
      <dgm:t>
        <a:bodyPr/>
        <a:lstStyle/>
        <a:p>
          <a:endParaRPr lang="cs-CZ"/>
        </a:p>
      </dgm:t>
    </dgm:pt>
    <dgm:pt modelId="{64F25465-4AD3-4E67-B837-3D1F8C0270EB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540CBF07-9739-4F72-BD60-CCB30B245875}" type="pres">
      <dgm:prSet presAssocID="{34A301C2-7F7E-40BB-9BBD-D1F479303E3F}" presName="node" presStyleLbl="node1" presStyleIdx="1" presStyleCnt="2" custScaleX="46969" custScaleY="195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98E000-D613-4BAC-BDD0-F6B5A2EAA88A}" type="presOf" srcId="{19031AFE-2E2F-4F8B-946E-03B86099D510}" destId="{1ECF2E83-F591-4B4F-ABF1-6501750EF1B4}" srcOrd="0" destOrd="0" presId="urn:microsoft.com/office/officeart/2005/8/layout/process2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92645048-CCCF-4F5D-A941-46A8C4439A3A}" type="presOf" srcId="{F06FF329-4EDF-498B-9785-8699D3BDA28B}" destId="{64F25465-4AD3-4E67-B837-3D1F8C0270EB}" srcOrd="1" destOrd="0" presId="urn:microsoft.com/office/officeart/2005/8/layout/process2"/>
    <dgm:cxn modelId="{F8A8A731-8026-4100-87D1-BF77F6B090C4}" type="presOf" srcId="{2E63F774-33A2-4725-90F6-CE5C5B8C54DE}" destId="{29F086D9-3F0F-4948-818B-9F320D7EBBD6}" srcOrd="0" destOrd="0" presId="urn:microsoft.com/office/officeart/2005/8/layout/process2"/>
    <dgm:cxn modelId="{6159B012-9364-4A9A-B333-A3E060DE95CD}" type="presOf" srcId="{F06FF329-4EDF-498B-9785-8699D3BDA28B}" destId="{234A666A-856F-4176-9C73-76B5168EE65F}" srcOrd="0" destOrd="0" presId="urn:microsoft.com/office/officeart/2005/8/layout/process2"/>
    <dgm:cxn modelId="{568AA2F8-A172-4A01-8491-40CE87B506BA}" type="presOf" srcId="{34A301C2-7F7E-40BB-9BBD-D1F479303E3F}" destId="{540CBF07-9739-4F72-BD60-CCB30B245875}" srcOrd="0" destOrd="0" presId="urn:microsoft.com/office/officeart/2005/8/layout/process2"/>
    <dgm:cxn modelId="{96EA0295-5B23-4462-B62D-5FEE49365953}" srcId="{2E63F774-33A2-4725-90F6-CE5C5B8C54DE}" destId="{34A301C2-7F7E-40BB-9BBD-D1F479303E3F}" srcOrd="1" destOrd="0" parTransId="{65A41671-A333-4FAF-9DAA-C4667BF72CA1}" sibTransId="{704255B8-EA55-434B-97E9-5AD7FBE9173E}"/>
    <dgm:cxn modelId="{649675ED-5DA4-4E3B-ADE0-880DB8BE6345}" type="presParOf" srcId="{29F086D9-3F0F-4948-818B-9F320D7EBBD6}" destId="{1ECF2E83-F591-4B4F-ABF1-6501750EF1B4}" srcOrd="0" destOrd="0" presId="urn:microsoft.com/office/officeart/2005/8/layout/process2"/>
    <dgm:cxn modelId="{72B2CD7E-E2E4-4518-B464-2A580F40F2B0}" type="presParOf" srcId="{29F086D9-3F0F-4948-818B-9F320D7EBBD6}" destId="{234A666A-856F-4176-9C73-76B5168EE65F}" srcOrd="1" destOrd="0" presId="urn:microsoft.com/office/officeart/2005/8/layout/process2"/>
    <dgm:cxn modelId="{4B232C96-43DF-40D4-97D4-C2CE17FAAB8C}" type="presParOf" srcId="{234A666A-856F-4176-9C73-76B5168EE65F}" destId="{64F25465-4AD3-4E67-B837-3D1F8C0270EB}" srcOrd="0" destOrd="0" presId="urn:microsoft.com/office/officeart/2005/8/layout/process2"/>
    <dgm:cxn modelId="{72FF07E2-9FD1-422C-9377-BDE827B0293C}" type="presParOf" srcId="{29F086D9-3F0F-4948-818B-9F320D7EBBD6}" destId="{540CBF07-9739-4F72-BD60-CCB30B24587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roční</a:t>
          </a:r>
          <a:endParaRPr lang="cs-CZ" sz="3200" b="1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pPr algn="l"/>
          <a:r>
            <a:rPr lang="cs-CZ" sz="3200" b="1" dirty="0" smtClean="0">
              <a:solidFill>
                <a:schemeClr val="tx1"/>
              </a:solidFill>
            </a:rPr>
            <a:t> p. a. </a:t>
          </a:r>
          <a:r>
            <a:rPr lang="cs-CZ" sz="2800" b="0" dirty="0" smtClean="0">
              <a:solidFill>
                <a:schemeClr val="tx1"/>
              </a:solidFill>
            </a:rPr>
            <a:t>per </a:t>
          </a:r>
          <a:r>
            <a:rPr lang="cs-CZ" sz="2800" b="0" dirty="0" err="1" smtClean="0">
              <a:solidFill>
                <a:schemeClr val="tx1"/>
              </a:solidFill>
            </a:rPr>
            <a:t>annum</a:t>
          </a:r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00"/>
        </a:solidFill>
        <a:ln>
          <a:solidFill>
            <a:srgbClr val="993300"/>
          </a:solidFill>
        </a:ln>
      </dgm:spPr>
      <dgm:t>
        <a:bodyPr/>
        <a:lstStyle/>
        <a:p>
          <a:endParaRPr lang="cs-CZ"/>
        </a:p>
      </dgm:t>
    </dgm:pt>
    <dgm:pt modelId="{1061D878-4512-4E50-903F-AEAC6CEE3A41}" type="pres">
      <dgm:prSet presAssocID="{2E63F774-33A2-4725-90F6-CE5C5B8C54DE}" presName="Name0" presStyleCnt="0">
        <dgm:presLayoutVars>
          <dgm:dir/>
          <dgm:resizeHandles val="exact"/>
        </dgm:presLayoutVars>
      </dgm:prSet>
      <dgm:spPr/>
    </dgm:pt>
    <dgm:pt modelId="{F6EF67EB-A82F-4202-B88A-40B475C6D94E}" type="pres">
      <dgm:prSet presAssocID="{19031AFE-2E2F-4F8B-946E-03B86099D510}" presName="node" presStyleLbl="node1" presStyleIdx="0" presStyleCnt="2" custScaleY="393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A96D-6047-4779-A3CF-045A7019915A}" type="pres">
      <dgm:prSet presAssocID="{F06FF329-4EDF-498B-9785-8699D3BDA28B}" presName="sibTrans" presStyleLbl="sibTrans2D1" presStyleIdx="0" presStyleCnt="1" custScaleX="97620" custScaleY="54242"/>
      <dgm:spPr/>
      <dgm:t>
        <a:bodyPr/>
        <a:lstStyle/>
        <a:p>
          <a:endParaRPr lang="cs-CZ"/>
        </a:p>
      </dgm:t>
    </dgm:pt>
    <dgm:pt modelId="{674D004A-EB2C-4265-A94B-71A5A4597903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46A8360-6F80-4083-AB62-2007581868ED}" type="pres">
      <dgm:prSet presAssocID="{F9BB4BDB-F04F-4B75-A1CA-8DA2514955FE}" presName="node" presStyleLbl="node1" presStyleIdx="1" presStyleCnt="2" custScaleY="39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DAF0720E-FC08-4A81-AC2E-A76CA8AC6BBF}" type="presOf" srcId="{F06FF329-4EDF-498B-9785-8699D3BDA28B}" destId="{F053A96D-6047-4779-A3CF-045A7019915A}" srcOrd="0" destOrd="0" presId="urn:microsoft.com/office/officeart/2005/8/layout/process1"/>
    <dgm:cxn modelId="{02D4D4A9-4D4F-49AE-B405-42015C34E54C}" type="presOf" srcId="{F06FF329-4EDF-498B-9785-8699D3BDA28B}" destId="{674D004A-EB2C-4265-A94B-71A5A4597903}" srcOrd="1" destOrd="0" presId="urn:microsoft.com/office/officeart/2005/8/layout/process1"/>
    <dgm:cxn modelId="{DA4042BE-6145-44F4-82DF-E1ED8D269262}" type="presOf" srcId="{F9BB4BDB-F04F-4B75-A1CA-8DA2514955FE}" destId="{D46A8360-6F80-4083-AB62-2007581868ED}" srcOrd="0" destOrd="0" presId="urn:microsoft.com/office/officeart/2005/8/layout/process1"/>
    <dgm:cxn modelId="{4685A33A-C69C-4929-8DEE-BCDCD57A43E4}" type="presOf" srcId="{19031AFE-2E2F-4F8B-946E-03B86099D510}" destId="{F6EF67EB-A82F-4202-B88A-40B475C6D94E}" srcOrd="0" destOrd="0" presId="urn:microsoft.com/office/officeart/2005/8/layout/process1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5395AA4B-B9E7-48C3-B8AD-8F18E18CED54}" type="presOf" srcId="{2E63F774-33A2-4725-90F6-CE5C5B8C54DE}" destId="{1061D878-4512-4E50-903F-AEAC6CEE3A41}" srcOrd="0" destOrd="0" presId="urn:microsoft.com/office/officeart/2005/8/layout/process1"/>
    <dgm:cxn modelId="{24869718-F343-48E4-BE92-1C3AB16261F4}" type="presParOf" srcId="{1061D878-4512-4E50-903F-AEAC6CEE3A41}" destId="{F6EF67EB-A82F-4202-B88A-40B475C6D94E}" srcOrd="0" destOrd="0" presId="urn:microsoft.com/office/officeart/2005/8/layout/process1"/>
    <dgm:cxn modelId="{72EDF205-F1C4-4C58-88FC-209CD688054A}" type="presParOf" srcId="{1061D878-4512-4E50-903F-AEAC6CEE3A41}" destId="{F053A96D-6047-4779-A3CF-045A7019915A}" srcOrd="1" destOrd="0" presId="urn:microsoft.com/office/officeart/2005/8/layout/process1"/>
    <dgm:cxn modelId="{0B773F2F-E029-41F0-8F7A-B74A0006A08E}" type="presParOf" srcId="{F053A96D-6047-4779-A3CF-045A7019915A}" destId="{674D004A-EB2C-4265-A94B-71A5A4597903}" srcOrd="0" destOrd="0" presId="urn:microsoft.com/office/officeart/2005/8/layout/process1"/>
    <dgm:cxn modelId="{CCF06221-9ECF-4520-BEEE-9099373249FA}" type="presParOf" srcId="{1061D878-4512-4E50-903F-AEAC6CEE3A41}" destId="{D46A8360-6F80-4083-AB62-2007581868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pololetní</a:t>
          </a:r>
          <a:endParaRPr lang="cs-CZ" sz="3200" b="1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pPr algn="l"/>
          <a:r>
            <a:rPr lang="cs-CZ" sz="3200" b="1" dirty="0" smtClean="0">
              <a:solidFill>
                <a:schemeClr val="tx1"/>
              </a:solidFill>
            </a:rPr>
            <a:t> p. s. </a:t>
          </a:r>
          <a:r>
            <a:rPr lang="cs-CZ" sz="2800" b="0" dirty="0" smtClean="0">
              <a:solidFill>
                <a:schemeClr val="tx1"/>
              </a:solidFill>
            </a:rPr>
            <a:t>per </a:t>
          </a:r>
          <a:r>
            <a:rPr lang="cs-CZ" sz="2800" b="0" dirty="0" err="1" smtClean="0">
              <a:solidFill>
                <a:schemeClr val="tx1"/>
              </a:solidFill>
            </a:rPr>
            <a:t>semestrum</a:t>
          </a:r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00"/>
        </a:solidFill>
        <a:ln>
          <a:solidFill>
            <a:srgbClr val="993300"/>
          </a:solidFill>
        </a:ln>
      </dgm:spPr>
      <dgm:t>
        <a:bodyPr/>
        <a:lstStyle/>
        <a:p>
          <a:endParaRPr lang="cs-CZ"/>
        </a:p>
      </dgm:t>
    </dgm:pt>
    <dgm:pt modelId="{1061D878-4512-4E50-903F-AEAC6CEE3A41}" type="pres">
      <dgm:prSet presAssocID="{2E63F774-33A2-4725-90F6-CE5C5B8C54DE}" presName="Name0" presStyleCnt="0">
        <dgm:presLayoutVars>
          <dgm:dir/>
          <dgm:resizeHandles val="exact"/>
        </dgm:presLayoutVars>
      </dgm:prSet>
      <dgm:spPr/>
    </dgm:pt>
    <dgm:pt modelId="{F6EF67EB-A82F-4202-B88A-40B475C6D94E}" type="pres">
      <dgm:prSet presAssocID="{19031AFE-2E2F-4F8B-946E-03B86099D510}" presName="node" presStyleLbl="node1" presStyleIdx="0" presStyleCnt="2" custScaleY="393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A96D-6047-4779-A3CF-045A7019915A}" type="pres">
      <dgm:prSet presAssocID="{F06FF329-4EDF-498B-9785-8699D3BDA28B}" presName="sibTrans" presStyleLbl="sibTrans2D1" presStyleIdx="0" presStyleCnt="1" custScaleX="97620" custScaleY="54242"/>
      <dgm:spPr/>
      <dgm:t>
        <a:bodyPr/>
        <a:lstStyle/>
        <a:p>
          <a:endParaRPr lang="cs-CZ"/>
        </a:p>
      </dgm:t>
    </dgm:pt>
    <dgm:pt modelId="{674D004A-EB2C-4265-A94B-71A5A4597903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46A8360-6F80-4083-AB62-2007581868ED}" type="pres">
      <dgm:prSet presAssocID="{F9BB4BDB-F04F-4B75-A1CA-8DA2514955FE}" presName="node" presStyleLbl="node1" presStyleIdx="1" presStyleCnt="2" custScaleY="39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5657C8D-0C9E-470B-9AE0-F0AC655444EB}" type="presOf" srcId="{F06FF329-4EDF-498B-9785-8699D3BDA28B}" destId="{674D004A-EB2C-4265-A94B-71A5A4597903}" srcOrd="1" destOrd="0" presId="urn:microsoft.com/office/officeart/2005/8/layout/process1"/>
    <dgm:cxn modelId="{971FFD33-0BF0-486E-8C3F-99F53167A673}" type="presOf" srcId="{19031AFE-2E2F-4F8B-946E-03B86099D510}" destId="{F6EF67EB-A82F-4202-B88A-40B475C6D94E}" srcOrd="0" destOrd="0" presId="urn:microsoft.com/office/officeart/2005/8/layout/process1"/>
    <dgm:cxn modelId="{A8EB79B6-F4CE-4435-8B49-6F01432BEAAA}" type="presOf" srcId="{F9BB4BDB-F04F-4B75-A1CA-8DA2514955FE}" destId="{D46A8360-6F80-4083-AB62-2007581868ED}" srcOrd="0" destOrd="0" presId="urn:microsoft.com/office/officeart/2005/8/layout/process1"/>
    <dgm:cxn modelId="{B9F33EB1-E140-4A90-B1D4-68177C1FDC0D}" type="presOf" srcId="{F06FF329-4EDF-498B-9785-8699D3BDA28B}" destId="{F053A96D-6047-4779-A3CF-045A7019915A}" srcOrd="0" destOrd="0" presId="urn:microsoft.com/office/officeart/2005/8/layout/process1"/>
    <dgm:cxn modelId="{6E1081EC-045D-41EB-9AE0-845460062894}" type="presOf" srcId="{2E63F774-33A2-4725-90F6-CE5C5B8C54DE}" destId="{1061D878-4512-4E50-903F-AEAC6CEE3A41}" srcOrd="0" destOrd="0" presId="urn:microsoft.com/office/officeart/2005/8/layout/process1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98EE2D35-4E20-4383-8861-652DE933C7D0}" type="presParOf" srcId="{1061D878-4512-4E50-903F-AEAC6CEE3A41}" destId="{F6EF67EB-A82F-4202-B88A-40B475C6D94E}" srcOrd="0" destOrd="0" presId="urn:microsoft.com/office/officeart/2005/8/layout/process1"/>
    <dgm:cxn modelId="{C498540B-8970-4D74-BF2F-0D595C036909}" type="presParOf" srcId="{1061D878-4512-4E50-903F-AEAC6CEE3A41}" destId="{F053A96D-6047-4779-A3CF-045A7019915A}" srcOrd="1" destOrd="0" presId="urn:microsoft.com/office/officeart/2005/8/layout/process1"/>
    <dgm:cxn modelId="{E2BDA670-C33B-48AE-A43A-06F21491140D}" type="presParOf" srcId="{F053A96D-6047-4779-A3CF-045A7019915A}" destId="{674D004A-EB2C-4265-A94B-71A5A4597903}" srcOrd="0" destOrd="0" presId="urn:microsoft.com/office/officeart/2005/8/layout/process1"/>
    <dgm:cxn modelId="{3ACCF8D4-8E4A-44FE-99C0-133C3EA8C70E}" type="presParOf" srcId="{1061D878-4512-4E50-903F-AEAC6CEE3A41}" destId="{D46A8360-6F80-4083-AB62-2007581868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čtvrtletní</a:t>
          </a:r>
          <a:endParaRPr lang="cs-CZ" sz="3200" b="1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pPr algn="l"/>
          <a:r>
            <a:rPr lang="cs-CZ" sz="3200" b="1" dirty="0" smtClean="0">
              <a:solidFill>
                <a:schemeClr val="tx1"/>
              </a:solidFill>
            </a:rPr>
            <a:t> p. q. </a:t>
          </a:r>
          <a:r>
            <a:rPr lang="cs-CZ" sz="2800" b="0" dirty="0" smtClean="0">
              <a:solidFill>
                <a:schemeClr val="tx1"/>
              </a:solidFill>
            </a:rPr>
            <a:t>per </a:t>
          </a:r>
          <a:r>
            <a:rPr lang="cs-CZ" sz="2800" b="0" dirty="0" err="1" smtClean="0">
              <a:solidFill>
                <a:schemeClr val="tx1"/>
              </a:solidFill>
            </a:rPr>
            <a:t>quartale</a:t>
          </a:r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00"/>
        </a:solidFill>
        <a:ln>
          <a:solidFill>
            <a:srgbClr val="993300"/>
          </a:solidFill>
        </a:ln>
      </dgm:spPr>
      <dgm:t>
        <a:bodyPr/>
        <a:lstStyle/>
        <a:p>
          <a:endParaRPr lang="cs-CZ"/>
        </a:p>
      </dgm:t>
    </dgm:pt>
    <dgm:pt modelId="{1061D878-4512-4E50-903F-AEAC6CEE3A41}" type="pres">
      <dgm:prSet presAssocID="{2E63F774-33A2-4725-90F6-CE5C5B8C54DE}" presName="Name0" presStyleCnt="0">
        <dgm:presLayoutVars>
          <dgm:dir/>
          <dgm:resizeHandles val="exact"/>
        </dgm:presLayoutVars>
      </dgm:prSet>
      <dgm:spPr/>
    </dgm:pt>
    <dgm:pt modelId="{F6EF67EB-A82F-4202-B88A-40B475C6D94E}" type="pres">
      <dgm:prSet presAssocID="{19031AFE-2E2F-4F8B-946E-03B86099D510}" presName="node" presStyleLbl="node1" presStyleIdx="0" presStyleCnt="2" custScaleY="393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A96D-6047-4779-A3CF-045A7019915A}" type="pres">
      <dgm:prSet presAssocID="{F06FF329-4EDF-498B-9785-8699D3BDA28B}" presName="sibTrans" presStyleLbl="sibTrans2D1" presStyleIdx="0" presStyleCnt="1" custScaleX="97620" custScaleY="54242"/>
      <dgm:spPr/>
      <dgm:t>
        <a:bodyPr/>
        <a:lstStyle/>
        <a:p>
          <a:endParaRPr lang="cs-CZ"/>
        </a:p>
      </dgm:t>
    </dgm:pt>
    <dgm:pt modelId="{674D004A-EB2C-4265-A94B-71A5A4597903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46A8360-6F80-4083-AB62-2007581868ED}" type="pres">
      <dgm:prSet presAssocID="{F9BB4BDB-F04F-4B75-A1CA-8DA2514955FE}" presName="node" presStyleLbl="node1" presStyleIdx="1" presStyleCnt="2" custScaleY="39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7B54F5A-E93C-4AAC-A918-A4CB520A8A2F}" type="presOf" srcId="{F06FF329-4EDF-498B-9785-8699D3BDA28B}" destId="{F053A96D-6047-4779-A3CF-045A7019915A}" srcOrd="0" destOrd="0" presId="urn:microsoft.com/office/officeart/2005/8/layout/process1"/>
    <dgm:cxn modelId="{B3A45033-3CB4-4490-ADEB-2180A2A4F9F9}" type="presOf" srcId="{F06FF329-4EDF-498B-9785-8699D3BDA28B}" destId="{674D004A-EB2C-4265-A94B-71A5A4597903}" srcOrd="1" destOrd="0" presId="urn:microsoft.com/office/officeart/2005/8/layout/process1"/>
    <dgm:cxn modelId="{40B7D0F6-B795-49EC-9067-6102FAF408B2}" type="presOf" srcId="{F9BB4BDB-F04F-4B75-A1CA-8DA2514955FE}" destId="{D46A8360-6F80-4083-AB62-2007581868ED}" srcOrd="0" destOrd="0" presId="urn:microsoft.com/office/officeart/2005/8/layout/process1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37DE8EC7-564C-42EE-A7A0-193C2A0F65F4}" type="presOf" srcId="{19031AFE-2E2F-4F8B-946E-03B86099D510}" destId="{F6EF67EB-A82F-4202-B88A-40B475C6D94E}" srcOrd="0" destOrd="0" presId="urn:microsoft.com/office/officeart/2005/8/layout/process1"/>
    <dgm:cxn modelId="{9D42E31B-0190-4C15-847F-3B29A95E50D6}" type="presOf" srcId="{2E63F774-33A2-4725-90F6-CE5C5B8C54DE}" destId="{1061D878-4512-4E50-903F-AEAC6CEE3A41}" srcOrd="0" destOrd="0" presId="urn:microsoft.com/office/officeart/2005/8/layout/process1"/>
    <dgm:cxn modelId="{6419C80E-7B56-4113-8FA8-1A88F6DF36DF}" type="presParOf" srcId="{1061D878-4512-4E50-903F-AEAC6CEE3A41}" destId="{F6EF67EB-A82F-4202-B88A-40B475C6D94E}" srcOrd="0" destOrd="0" presId="urn:microsoft.com/office/officeart/2005/8/layout/process1"/>
    <dgm:cxn modelId="{8ECEB68F-668F-4CD6-B31F-79ACFB668668}" type="presParOf" srcId="{1061D878-4512-4E50-903F-AEAC6CEE3A41}" destId="{F053A96D-6047-4779-A3CF-045A7019915A}" srcOrd="1" destOrd="0" presId="urn:microsoft.com/office/officeart/2005/8/layout/process1"/>
    <dgm:cxn modelId="{CA877484-CFDC-4E5A-9435-2FD604E09B04}" type="presParOf" srcId="{F053A96D-6047-4779-A3CF-045A7019915A}" destId="{674D004A-EB2C-4265-A94B-71A5A4597903}" srcOrd="0" destOrd="0" presId="urn:microsoft.com/office/officeart/2005/8/layout/process1"/>
    <dgm:cxn modelId="{5A6BA605-F47B-4346-8352-824802E03F72}" type="presParOf" srcId="{1061D878-4512-4E50-903F-AEAC6CEE3A41}" destId="{D46A8360-6F80-4083-AB62-2007581868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měsíční</a:t>
          </a:r>
          <a:endParaRPr lang="cs-CZ" sz="3200" b="1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pPr algn="l"/>
          <a:r>
            <a:rPr lang="cs-CZ" sz="3200" b="1" dirty="0" smtClean="0">
              <a:solidFill>
                <a:schemeClr val="tx1"/>
              </a:solidFill>
            </a:rPr>
            <a:t> p. m. </a:t>
          </a:r>
          <a:r>
            <a:rPr lang="cs-CZ" sz="2800" b="0" dirty="0" smtClean="0">
              <a:solidFill>
                <a:schemeClr val="tx1"/>
              </a:solidFill>
            </a:rPr>
            <a:t>per </a:t>
          </a:r>
          <a:r>
            <a:rPr lang="cs-CZ" sz="2800" b="0" dirty="0" err="1" smtClean="0">
              <a:solidFill>
                <a:schemeClr val="tx1"/>
              </a:solidFill>
            </a:rPr>
            <a:t>mensem</a:t>
          </a:r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00"/>
        </a:solidFill>
        <a:ln>
          <a:solidFill>
            <a:srgbClr val="993300"/>
          </a:solidFill>
        </a:ln>
      </dgm:spPr>
      <dgm:t>
        <a:bodyPr/>
        <a:lstStyle/>
        <a:p>
          <a:endParaRPr lang="cs-CZ"/>
        </a:p>
      </dgm:t>
    </dgm:pt>
    <dgm:pt modelId="{1061D878-4512-4E50-903F-AEAC6CEE3A41}" type="pres">
      <dgm:prSet presAssocID="{2E63F774-33A2-4725-90F6-CE5C5B8C54DE}" presName="Name0" presStyleCnt="0">
        <dgm:presLayoutVars>
          <dgm:dir/>
          <dgm:resizeHandles val="exact"/>
        </dgm:presLayoutVars>
      </dgm:prSet>
      <dgm:spPr/>
    </dgm:pt>
    <dgm:pt modelId="{F6EF67EB-A82F-4202-B88A-40B475C6D94E}" type="pres">
      <dgm:prSet presAssocID="{19031AFE-2E2F-4F8B-946E-03B86099D510}" presName="node" presStyleLbl="node1" presStyleIdx="0" presStyleCnt="2" custScaleY="3934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3A96D-6047-4779-A3CF-045A7019915A}" type="pres">
      <dgm:prSet presAssocID="{F06FF329-4EDF-498B-9785-8699D3BDA28B}" presName="sibTrans" presStyleLbl="sibTrans2D1" presStyleIdx="0" presStyleCnt="1" custScaleX="97620" custScaleY="54242"/>
      <dgm:spPr/>
      <dgm:t>
        <a:bodyPr/>
        <a:lstStyle/>
        <a:p>
          <a:endParaRPr lang="cs-CZ"/>
        </a:p>
      </dgm:t>
    </dgm:pt>
    <dgm:pt modelId="{674D004A-EB2C-4265-A94B-71A5A4597903}" type="pres">
      <dgm:prSet presAssocID="{F06FF329-4EDF-498B-9785-8699D3BDA28B}" presName="connectorText" presStyleLbl="sibTrans2D1" presStyleIdx="0" presStyleCnt="1"/>
      <dgm:spPr/>
      <dgm:t>
        <a:bodyPr/>
        <a:lstStyle/>
        <a:p>
          <a:endParaRPr lang="cs-CZ"/>
        </a:p>
      </dgm:t>
    </dgm:pt>
    <dgm:pt modelId="{D46A8360-6F80-4083-AB62-2007581868ED}" type="pres">
      <dgm:prSet presAssocID="{F9BB4BDB-F04F-4B75-A1CA-8DA2514955FE}" presName="node" presStyleLbl="node1" presStyleIdx="1" presStyleCnt="2" custScaleY="3926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48A166C-2A3D-4F1A-A55A-D7BAC12587FE}" type="presOf" srcId="{F06FF329-4EDF-498B-9785-8699D3BDA28B}" destId="{F053A96D-6047-4779-A3CF-045A7019915A}" srcOrd="0" destOrd="0" presId="urn:microsoft.com/office/officeart/2005/8/layout/process1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D6095C8F-FC07-4983-8DE5-8091A1E7717C}" type="presOf" srcId="{F9BB4BDB-F04F-4B75-A1CA-8DA2514955FE}" destId="{D46A8360-6F80-4083-AB62-2007581868ED}" srcOrd="0" destOrd="0" presId="urn:microsoft.com/office/officeart/2005/8/layout/process1"/>
    <dgm:cxn modelId="{0AB4F37C-7837-4767-A7EE-D6DA848D6D6E}" type="presOf" srcId="{F06FF329-4EDF-498B-9785-8699D3BDA28B}" destId="{674D004A-EB2C-4265-A94B-71A5A4597903}" srcOrd="1" destOrd="0" presId="urn:microsoft.com/office/officeart/2005/8/layout/process1"/>
    <dgm:cxn modelId="{DDE4FC06-46FF-4F73-B8D1-AF265954D960}" type="presOf" srcId="{19031AFE-2E2F-4F8B-946E-03B86099D510}" destId="{F6EF67EB-A82F-4202-B88A-40B475C6D94E}" srcOrd="0" destOrd="0" presId="urn:microsoft.com/office/officeart/2005/8/layout/process1"/>
    <dgm:cxn modelId="{9AB1E9D0-0978-4490-A2BD-1235EC01A241}" type="presOf" srcId="{2E63F774-33A2-4725-90F6-CE5C5B8C54DE}" destId="{1061D878-4512-4E50-903F-AEAC6CEE3A41}" srcOrd="0" destOrd="0" presId="urn:microsoft.com/office/officeart/2005/8/layout/process1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E39CEDEF-517E-41FA-BA47-E5E44F89927D}" type="presParOf" srcId="{1061D878-4512-4E50-903F-AEAC6CEE3A41}" destId="{F6EF67EB-A82F-4202-B88A-40B475C6D94E}" srcOrd="0" destOrd="0" presId="urn:microsoft.com/office/officeart/2005/8/layout/process1"/>
    <dgm:cxn modelId="{BECC8F53-77CE-4181-AF10-C94B2F6F093D}" type="presParOf" srcId="{1061D878-4512-4E50-903F-AEAC6CEE3A41}" destId="{F053A96D-6047-4779-A3CF-045A7019915A}" srcOrd="1" destOrd="0" presId="urn:microsoft.com/office/officeart/2005/8/layout/process1"/>
    <dgm:cxn modelId="{324BDD2C-46C7-4BD3-B766-EB66F2C27D73}" type="presParOf" srcId="{F053A96D-6047-4779-A3CF-045A7019915A}" destId="{674D004A-EB2C-4265-A94B-71A5A4597903}" srcOrd="0" destOrd="0" presId="urn:microsoft.com/office/officeart/2005/8/layout/process1"/>
    <dgm:cxn modelId="{468EF899-CDC0-4B56-96F2-350AADE16024}" type="presParOf" srcId="{1061D878-4512-4E50-903F-AEAC6CEE3A41}" destId="{D46A8360-6F80-4083-AB62-2007581868E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63F774-33A2-4725-90F6-CE5C5B8C54D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9031AFE-2E2F-4F8B-946E-03B86099D510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3200" b="1" dirty="0" smtClean="0">
              <a:solidFill>
                <a:schemeClr val="tx1"/>
              </a:solidFill>
            </a:rPr>
            <a:t>Složené</a:t>
          </a:r>
          <a:endParaRPr lang="cs-CZ" sz="3200" b="1" dirty="0">
            <a:solidFill>
              <a:schemeClr val="tx1"/>
            </a:solidFill>
          </a:endParaRPr>
        </a:p>
      </dgm:t>
    </dgm:pt>
    <dgm:pt modelId="{E9063501-A5D8-4444-AC84-DE796489B90C}" type="parTrans" cxnId="{F4A71AF1-A92D-4D90-8F1E-0ED2E31DBD5B}">
      <dgm:prSet/>
      <dgm:spPr/>
      <dgm:t>
        <a:bodyPr/>
        <a:lstStyle/>
        <a:p>
          <a:endParaRPr lang="cs-CZ"/>
        </a:p>
      </dgm:t>
    </dgm:pt>
    <dgm:pt modelId="{F06FF329-4EDF-498B-9785-8699D3BDA28B}" type="sibTrans" cxnId="{F4A71AF1-A92D-4D90-8F1E-0ED2E31DBD5B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F9BB4BDB-F04F-4B75-A1CA-8DA2514955FE}">
      <dgm:prSet phldrT="[Text]"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800" b="0" dirty="0" smtClean="0">
              <a:solidFill>
                <a:schemeClr val="tx1"/>
              </a:solidFill>
            </a:rPr>
            <a:t>jistina se zvyšuje</a:t>
          </a:r>
          <a:br>
            <a:rPr lang="cs-CZ" sz="2800" b="0" dirty="0" smtClean="0">
              <a:solidFill>
                <a:schemeClr val="tx1"/>
              </a:solidFill>
            </a:rPr>
          </a:br>
          <a:r>
            <a:rPr lang="cs-CZ" sz="2800" b="0" dirty="0" smtClean="0">
              <a:solidFill>
                <a:schemeClr val="tx1"/>
              </a:solidFill>
            </a:rPr>
            <a:t>o příslušný úrok</a:t>
          </a:r>
          <a:endParaRPr lang="cs-CZ" sz="2800" b="0" dirty="0">
            <a:solidFill>
              <a:schemeClr val="tx1"/>
            </a:solidFill>
          </a:endParaRPr>
        </a:p>
      </dgm:t>
    </dgm:pt>
    <dgm:pt modelId="{068E09AB-6084-4036-8875-402944B78263}" type="parTrans" cxnId="{BBEA3959-5B49-456B-8227-E308DD98F59C}">
      <dgm:prSet/>
      <dgm:spPr/>
      <dgm:t>
        <a:bodyPr/>
        <a:lstStyle/>
        <a:p>
          <a:endParaRPr lang="cs-CZ"/>
        </a:p>
      </dgm:t>
    </dgm:pt>
    <dgm:pt modelId="{99269509-8D9E-42F9-8F85-4B021D08F510}" type="sibTrans" cxnId="{BBEA3959-5B49-456B-8227-E308DD98F59C}">
      <dgm:prSet/>
      <dgm:spPr>
        <a:solidFill>
          <a:srgbClr val="993366"/>
        </a:solidFill>
        <a:ln>
          <a:solidFill>
            <a:srgbClr val="993366"/>
          </a:solidFill>
        </a:ln>
      </dgm:spPr>
      <dgm:t>
        <a:bodyPr/>
        <a:lstStyle/>
        <a:p>
          <a:endParaRPr lang="cs-CZ"/>
        </a:p>
      </dgm:t>
    </dgm:pt>
    <dgm:pt modelId="{34A301C2-7F7E-40BB-9BBD-D1F479303E3F}">
      <dgm:prSet custT="1"/>
      <dgm:spPr>
        <a:solidFill>
          <a:schemeClr val="bg1"/>
        </a:solidFill>
        <a:ln w="38100">
          <a:solidFill>
            <a:srgbClr val="993366"/>
          </a:solidFill>
        </a:ln>
      </dgm:spPr>
      <dgm:t>
        <a:bodyPr/>
        <a:lstStyle/>
        <a:p>
          <a:r>
            <a:rPr lang="cs-CZ" sz="2800" dirty="0" smtClean="0">
              <a:solidFill>
                <a:schemeClr val="tx1"/>
              </a:solidFill>
            </a:rPr>
            <a:t>úrok se stává součástí jistiny (úročí se)</a:t>
          </a:r>
          <a:endParaRPr lang="cs-CZ" sz="2800" dirty="0">
            <a:solidFill>
              <a:schemeClr val="tx1"/>
            </a:solidFill>
          </a:endParaRPr>
        </a:p>
      </dgm:t>
    </dgm:pt>
    <dgm:pt modelId="{65A41671-A333-4FAF-9DAA-C4667BF72CA1}" type="parTrans" cxnId="{96EA0295-5B23-4462-B62D-5FEE49365953}">
      <dgm:prSet/>
      <dgm:spPr/>
      <dgm:t>
        <a:bodyPr/>
        <a:lstStyle/>
        <a:p>
          <a:endParaRPr lang="cs-CZ"/>
        </a:p>
      </dgm:t>
    </dgm:pt>
    <dgm:pt modelId="{704255B8-EA55-434B-97E9-5AD7FBE9173E}" type="sibTrans" cxnId="{96EA0295-5B23-4462-B62D-5FEE49365953}">
      <dgm:prSet/>
      <dgm:spPr/>
      <dgm:t>
        <a:bodyPr/>
        <a:lstStyle/>
        <a:p>
          <a:endParaRPr lang="cs-CZ"/>
        </a:p>
      </dgm:t>
    </dgm:pt>
    <dgm:pt modelId="{29F086D9-3F0F-4948-818B-9F320D7EBBD6}" type="pres">
      <dgm:prSet presAssocID="{2E63F774-33A2-4725-90F6-CE5C5B8C54DE}" presName="linearFlow" presStyleCnt="0">
        <dgm:presLayoutVars>
          <dgm:resizeHandles val="exact"/>
        </dgm:presLayoutVars>
      </dgm:prSet>
      <dgm:spPr/>
    </dgm:pt>
    <dgm:pt modelId="{1ECF2E83-F591-4B4F-ABF1-6501750EF1B4}" type="pres">
      <dgm:prSet presAssocID="{19031AFE-2E2F-4F8B-946E-03B86099D510}" presName="node" presStyleLbl="node1" presStyleIdx="0" presStyleCnt="3" custScaleX="58581" custScaleY="55471" custLinFactNeighborX="-747" custLinFactNeighborY="-109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4A666A-856F-4176-9C73-76B5168EE65F}" type="pres">
      <dgm:prSet presAssocID="{F06FF329-4EDF-498B-9785-8699D3BDA28B}" presName="sibTrans" presStyleLbl="sibTrans2D1" presStyleIdx="0" presStyleCnt="2" custAng="97657"/>
      <dgm:spPr/>
      <dgm:t>
        <a:bodyPr/>
        <a:lstStyle/>
        <a:p>
          <a:endParaRPr lang="cs-CZ"/>
        </a:p>
      </dgm:t>
    </dgm:pt>
    <dgm:pt modelId="{64F25465-4AD3-4E67-B837-3D1F8C0270EB}" type="pres">
      <dgm:prSet presAssocID="{F06FF329-4EDF-498B-9785-8699D3BDA28B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9614EF1-816C-4112-92C2-3742583F2FF7}" type="pres">
      <dgm:prSet presAssocID="{F9BB4BDB-F04F-4B75-A1CA-8DA2514955FE}" presName="node" presStyleLbl="node1" presStyleIdx="1" presStyleCnt="3" custScaleX="46417" custScaleY="545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BA682A-A7BF-4D77-B9CA-F7863F979AE2}" type="pres">
      <dgm:prSet presAssocID="{99269509-8D9E-42F9-8F85-4B021D08F510}" presName="sibTrans" presStyleLbl="sibTrans2D1" presStyleIdx="1" presStyleCnt="2"/>
      <dgm:spPr/>
      <dgm:t>
        <a:bodyPr/>
        <a:lstStyle/>
        <a:p>
          <a:endParaRPr lang="cs-CZ"/>
        </a:p>
      </dgm:t>
    </dgm:pt>
    <dgm:pt modelId="{12CE2746-60D2-4F5B-879B-FD64147490C5}" type="pres">
      <dgm:prSet presAssocID="{99269509-8D9E-42F9-8F85-4B021D08F510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540CBF07-9739-4F72-BD60-CCB30B245875}" type="pres">
      <dgm:prSet presAssocID="{34A301C2-7F7E-40BB-9BBD-D1F479303E3F}" presName="node" presStyleLbl="node1" presStyleIdx="2" presStyleCnt="3" custScaleX="58205" custScaleY="6229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0BEFCD-607C-4A58-8AA1-9D39EFB9A040}" type="presOf" srcId="{19031AFE-2E2F-4F8B-946E-03B86099D510}" destId="{1ECF2E83-F591-4B4F-ABF1-6501750EF1B4}" srcOrd="0" destOrd="0" presId="urn:microsoft.com/office/officeart/2005/8/layout/process2"/>
    <dgm:cxn modelId="{96EA0295-5B23-4462-B62D-5FEE49365953}" srcId="{2E63F774-33A2-4725-90F6-CE5C5B8C54DE}" destId="{34A301C2-7F7E-40BB-9BBD-D1F479303E3F}" srcOrd="2" destOrd="0" parTransId="{65A41671-A333-4FAF-9DAA-C4667BF72CA1}" sibTransId="{704255B8-EA55-434B-97E9-5AD7FBE9173E}"/>
    <dgm:cxn modelId="{6BC780F2-4F3E-4BA3-B7A8-3AB6324E6BD6}" type="presOf" srcId="{99269509-8D9E-42F9-8F85-4B021D08F510}" destId="{12CE2746-60D2-4F5B-879B-FD64147490C5}" srcOrd="1" destOrd="0" presId="urn:microsoft.com/office/officeart/2005/8/layout/process2"/>
    <dgm:cxn modelId="{D466BBAC-3CB4-4BCD-84AA-F7F6B81FEF40}" type="presOf" srcId="{2E63F774-33A2-4725-90F6-CE5C5B8C54DE}" destId="{29F086D9-3F0F-4948-818B-9F320D7EBBD6}" srcOrd="0" destOrd="0" presId="urn:microsoft.com/office/officeart/2005/8/layout/process2"/>
    <dgm:cxn modelId="{BBEA3959-5B49-456B-8227-E308DD98F59C}" srcId="{2E63F774-33A2-4725-90F6-CE5C5B8C54DE}" destId="{F9BB4BDB-F04F-4B75-A1CA-8DA2514955FE}" srcOrd="1" destOrd="0" parTransId="{068E09AB-6084-4036-8875-402944B78263}" sibTransId="{99269509-8D9E-42F9-8F85-4B021D08F510}"/>
    <dgm:cxn modelId="{F4A71AF1-A92D-4D90-8F1E-0ED2E31DBD5B}" srcId="{2E63F774-33A2-4725-90F6-CE5C5B8C54DE}" destId="{19031AFE-2E2F-4F8B-946E-03B86099D510}" srcOrd="0" destOrd="0" parTransId="{E9063501-A5D8-4444-AC84-DE796489B90C}" sibTransId="{F06FF329-4EDF-498B-9785-8699D3BDA28B}"/>
    <dgm:cxn modelId="{E6963225-5965-4903-823E-80BB6FEEA6F0}" type="presOf" srcId="{F9BB4BDB-F04F-4B75-A1CA-8DA2514955FE}" destId="{59614EF1-816C-4112-92C2-3742583F2FF7}" srcOrd="0" destOrd="0" presId="urn:microsoft.com/office/officeart/2005/8/layout/process2"/>
    <dgm:cxn modelId="{22E6C070-2F4B-4343-8370-47F50A6B02E8}" type="presOf" srcId="{F06FF329-4EDF-498B-9785-8699D3BDA28B}" destId="{64F25465-4AD3-4E67-B837-3D1F8C0270EB}" srcOrd="1" destOrd="0" presId="urn:microsoft.com/office/officeart/2005/8/layout/process2"/>
    <dgm:cxn modelId="{3F23672F-8CE4-4243-B3BD-1D6DCAFA3B02}" type="presOf" srcId="{F06FF329-4EDF-498B-9785-8699D3BDA28B}" destId="{234A666A-856F-4176-9C73-76B5168EE65F}" srcOrd="0" destOrd="0" presId="urn:microsoft.com/office/officeart/2005/8/layout/process2"/>
    <dgm:cxn modelId="{142AA669-2D05-43FA-81FC-CB3E64572C5E}" type="presOf" srcId="{34A301C2-7F7E-40BB-9BBD-D1F479303E3F}" destId="{540CBF07-9739-4F72-BD60-CCB30B245875}" srcOrd="0" destOrd="0" presId="urn:microsoft.com/office/officeart/2005/8/layout/process2"/>
    <dgm:cxn modelId="{0B702C9A-A84A-4F81-B18A-9A85F2725885}" type="presOf" srcId="{99269509-8D9E-42F9-8F85-4B021D08F510}" destId="{D2BA682A-A7BF-4D77-B9CA-F7863F979AE2}" srcOrd="0" destOrd="0" presId="urn:microsoft.com/office/officeart/2005/8/layout/process2"/>
    <dgm:cxn modelId="{D38C6312-6675-45AC-AD31-7BE379048275}" type="presParOf" srcId="{29F086D9-3F0F-4948-818B-9F320D7EBBD6}" destId="{1ECF2E83-F591-4B4F-ABF1-6501750EF1B4}" srcOrd="0" destOrd="0" presId="urn:microsoft.com/office/officeart/2005/8/layout/process2"/>
    <dgm:cxn modelId="{B6F1CE0D-CA15-471F-B2E0-D97138E39D0A}" type="presParOf" srcId="{29F086D9-3F0F-4948-818B-9F320D7EBBD6}" destId="{234A666A-856F-4176-9C73-76B5168EE65F}" srcOrd="1" destOrd="0" presId="urn:microsoft.com/office/officeart/2005/8/layout/process2"/>
    <dgm:cxn modelId="{197F9600-F100-4DCC-8D24-38FBA637EA07}" type="presParOf" srcId="{234A666A-856F-4176-9C73-76B5168EE65F}" destId="{64F25465-4AD3-4E67-B837-3D1F8C0270EB}" srcOrd="0" destOrd="0" presId="urn:microsoft.com/office/officeart/2005/8/layout/process2"/>
    <dgm:cxn modelId="{119CE33A-A05B-4954-9681-D2924B114894}" type="presParOf" srcId="{29F086D9-3F0F-4948-818B-9F320D7EBBD6}" destId="{59614EF1-816C-4112-92C2-3742583F2FF7}" srcOrd="2" destOrd="0" presId="urn:microsoft.com/office/officeart/2005/8/layout/process2"/>
    <dgm:cxn modelId="{22DD5A2C-CBAE-4FFE-B101-5ADCF8FBD101}" type="presParOf" srcId="{29F086D9-3F0F-4948-818B-9F320D7EBBD6}" destId="{D2BA682A-A7BF-4D77-B9CA-F7863F979AE2}" srcOrd="3" destOrd="0" presId="urn:microsoft.com/office/officeart/2005/8/layout/process2"/>
    <dgm:cxn modelId="{EF3FA782-F89F-4988-85C0-EF1420CC44FF}" type="presParOf" srcId="{D2BA682A-A7BF-4D77-B9CA-F7863F979AE2}" destId="{12CE2746-60D2-4F5B-879B-FD64147490C5}" srcOrd="0" destOrd="0" presId="urn:microsoft.com/office/officeart/2005/8/layout/process2"/>
    <dgm:cxn modelId="{F726D412-5489-4768-9CBA-25FDF2EC2953}" type="presParOf" srcId="{29F086D9-3F0F-4948-818B-9F320D7EBBD6}" destId="{540CBF07-9739-4F72-BD60-CCB30B24587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F2E83-F591-4B4F-ABF1-6501750EF1B4}">
      <dsp:nvSpPr>
        <dsp:cNvPr id="0" name=""/>
        <dsp:cNvSpPr/>
      </dsp:nvSpPr>
      <dsp:spPr>
        <a:xfrm>
          <a:off x="0" y="1517"/>
          <a:ext cx="3600400" cy="899990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Počáteční jistina</a:t>
          </a:r>
          <a:endParaRPr lang="cs-CZ" sz="3200" kern="1200" dirty="0">
            <a:solidFill>
              <a:schemeClr val="tx1"/>
            </a:solidFill>
          </a:endParaRPr>
        </a:p>
      </dsp:txBody>
      <dsp:txXfrm>
        <a:off x="26360" y="27877"/>
        <a:ext cx="3547680" cy="847270"/>
      </dsp:txXfrm>
    </dsp:sp>
    <dsp:sp modelId="{234A666A-856F-4176-9C73-76B5168EE65F}">
      <dsp:nvSpPr>
        <dsp:cNvPr id="0" name=""/>
        <dsp:cNvSpPr/>
      </dsp:nvSpPr>
      <dsp:spPr>
        <a:xfrm rot="5400000">
          <a:off x="1499600" y="1048374"/>
          <a:ext cx="601198" cy="719996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kern="1200"/>
        </a:p>
      </dsp:txBody>
      <dsp:txXfrm rot="-5400000">
        <a:off x="1584201" y="1107773"/>
        <a:ext cx="431998" cy="420839"/>
      </dsp:txXfrm>
    </dsp:sp>
    <dsp:sp modelId="{59614EF1-816C-4112-92C2-3742583F2FF7}">
      <dsp:nvSpPr>
        <dsp:cNvPr id="0" name=""/>
        <dsp:cNvSpPr/>
      </dsp:nvSpPr>
      <dsp:spPr>
        <a:xfrm>
          <a:off x="759402" y="1915238"/>
          <a:ext cx="2081594" cy="89155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baseline="0" dirty="0" smtClean="0">
              <a:solidFill>
                <a:schemeClr val="tx1"/>
              </a:solidFill>
            </a:rPr>
            <a:t>K</a:t>
          </a:r>
          <a:r>
            <a:rPr lang="cs-CZ" sz="4800" b="1" kern="1200" baseline="-25000" dirty="0" smtClean="0">
              <a:solidFill>
                <a:schemeClr val="tx1"/>
              </a:solidFill>
            </a:rPr>
            <a:t>0</a:t>
          </a:r>
          <a:endParaRPr lang="cs-CZ" sz="4800" b="1" kern="1200" baseline="0" dirty="0">
            <a:solidFill>
              <a:schemeClr val="tx1"/>
            </a:solidFill>
          </a:endParaRPr>
        </a:p>
      </dsp:txBody>
      <dsp:txXfrm>
        <a:off x="785515" y="1941351"/>
        <a:ext cx="2029368" cy="8393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F67EB-A82F-4202-B88A-40B475C6D94E}">
      <dsp:nvSpPr>
        <dsp:cNvPr id="0" name=""/>
        <dsp:cNvSpPr/>
      </dsp:nvSpPr>
      <dsp:spPr>
        <a:xfrm>
          <a:off x="7536" y="742450"/>
          <a:ext cx="2553559" cy="963370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</a:rPr>
            <a:t>Jednoduchý </a:t>
          </a:r>
          <a:r>
            <a:rPr lang="cs-CZ" sz="2800" b="0" kern="1200" dirty="0" smtClean="0">
              <a:solidFill>
                <a:schemeClr val="tx1"/>
              </a:solidFill>
            </a:rPr>
            <a:t>úročitel </a:t>
          </a:r>
          <a:endParaRPr lang="cs-CZ" sz="2800" b="0" kern="1200" dirty="0">
            <a:solidFill>
              <a:schemeClr val="tx1"/>
            </a:solidFill>
          </a:endParaRPr>
        </a:p>
      </dsp:txBody>
      <dsp:txXfrm>
        <a:off x="35752" y="770666"/>
        <a:ext cx="2497127" cy="906938"/>
      </dsp:txXfrm>
    </dsp:sp>
    <dsp:sp modelId="{F053A96D-6047-4779-A3CF-045A7019915A}">
      <dsp:nvSpPr>
        <dsp:cNvPr id="0" name=""/>
        <dsp:cNvSpPr/>
      </dsp:nvSpPr>
      <dsp:spPr>
        <a:xfrm>
          <a:off x="2984683" y="946241"/>
          <a:ext cx="855060" cy="555788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2984683" y="1057399"/>
        <a:ext cx="688324" cy="333472"/>
      </dsp:txXfrm>
    </dsp:sp>
    <dsp:sp modelId="{D46A8360-6F80-4083-AB62-2007581868ED}">
      <dsp:nvSpPr>
        <dsp:cNvPr id="0" name=""/>
        <dsp:cNvSpPr/>
      </dsp:nvSpPr>
      <dsp:spPr>
        <a:xfrm>
          <a:off x="4213752" y="743491"/>
          <a:ext cx="4131639" cy="961289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0" kern="1200" dirty="0">
            <a:solidFill>
              <a:schemeClr val="tx1"/>
            </a:solidFill>
          </a:endParaRPr>
        </a:p>
      </dsp:txBody>
      <dsp:txXfrm>
        <a:off x="4241907" y="771646"/>
        <a:ext cx="4075329" cy="9049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F67EB-A82F-4202-B88A-40B475C6D94E}">
      <dsp:nvSpPr>
        <dsp:cNvPr id="0" name=""/>
        <dsp:cNvSpPr/>
      </dsp:nvSpPr>
      <dsp:spPr>
        <a:xfrm>
          <a:off x="5265" y="742450"/>
          <a:ext cx="2552397" cy="963370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dirty="0" smtClean="0">
              <a:solidFill>
                <a:schemeClr val="tx1"/>
              </a:solidFill>
            </a:rPr>
            <a:t>Složený </a:t>
          </a:r>
          <a:r>
            <a:rPr lang="cs-CZ" sz="2800" b="0" kern="1200" dirty="0" smtClean="0">
              <a:solidFill>
                <a:schemeClr val="tx1"/>
              </a:solidFill>
            </a:rPr>
            <a:t>úročitel</a:t>
          </a:r>
          <a:endParaRPr lang="cs-CZ" sz="2800" b="0" kern="1200" dirty="0">
            <a:solidFill>
              <a:schemeClr val="tx1"/>
            </a:solidFill>
          </a:endParaRPr>
        </a:p>
      </dsp:txBody>
      <dsp:txXfrm>
        <a:off x="33481" y="770666"/>
        <a:ext cx="2495965" cy="906938"/>
      </dsp:txXfrm>
    </dsp:sp>
    <dsp:sp modelId="{F053A96D-6047-4779-A3CF-045A7019915A}">
      <dsp:nvSpPr>
        <dsp:cNvPr id="0" name=""/>
        <dsp:cNvSpPr/>
      </dsp:nvSpPr>
      <dsp:spPr>
        <a:xfrm>
          <a:off x="2981667" y="945967"/>
          <a:ext cx="855904" cy="556336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300" kern="1200"/>
        </a:p>
      </dsp:txBody>
      <dsp:txXfrm>
        <a:off x="2981667" y="1057234"/>
        <a:ext cx="689003" cy="333802"/>
      </dsp:txXfrm>
    </dsp:sp>
    <dsp:sp modelId="{D46A8360-6F80-4083-AB62-2007581868ED}">
      <dsp:nvSpPr>
        <dsp:cNvPr id="0" name=""/>
        <dsp:cNvSpPr/>
      </dsp:nvSpPr>
      <dsp:spPr>
        <a:xfrm>
          <a:off x="4211948" y="743491"/>
          <a:ext cx="4135714" cy="961289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800" b="0" kern="1200" dirty="0">
            <a:solidFill>
              <a:schemeClr val="tx1"/>
            </a:solidFill>
          </a:endParaRPr>
        </a:p>
      </dsp:txBody>
      <dsp:txXfrm>
        <a:off x="4240103" y="771646"/>
        <a:ext cx="4079404" cy="9049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F2E83-F591-4B4F-ABF1-6501750EF1B4}">
      <dsp:nvSpPr>
        <dsp:cNvPr id="0" name=""/>
        <dsp:cNvSpPr/>
      </dsp:nvSpPr>
      <dsp:spPr>
        <a:xfrm>
          <a:off x="120527" y="0"/>
          <a:ext cx="3837538" cy="908452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tx1"/>
              </a:solidFill>
            </a:rPr>
            <a:t>Konečná jistina</a:t>
          </a:r>
          <a:endParaRPr lang="cs-CZ" sz="3200" kern="1200" dirty="0">
            <a:solidFill>
              <a:schemeClr val="tx1"/>
            </a:solidFill>
          </a:endParaRPr>
        </a:p>
      </dsp:txBody>
      <dsp:txXfrm>
        <a:off x="147135" y="26608"/>
        <a:ext cx="3784322" cy="855236"/>
      </dsp:txXfrm>
    </dsp:sp>
    <dsp:sp modelId="{234A666A-856F-4176-9C73-76B5168EE65F}">
      <dsp:nvSpPr>
        <dsp:cNvPr id="0" name=""/>
        <dsp:cNvSpPr/>
      </dsp:nvSpPr>
      <dsp:spPr>
        <a:xfrm rot="5400000">
          <a:off x="1755681" y="950727"/>
          <a:ext cx="616388" cy="736967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kern="1200"/>
        </a:p>
      </dsp:txBody>
      <dsp:txXfrm rot="-5400000">
        <a:off x="1842785" y="1011016"/>
        <a:ext cx="442181" cy="431472"/>
      </dsp:txXfrm>
    </dsp:sp>
    <dsp:sp modelId="{59614EF1-816C-4112-92C2-3742583F2FF7}">
      <dsp:nvSpPr>
        <dsp:cNvPr id="0" name=""/>
        <dsp:cNvSpPr/>
      </dsp:nvSpPr>
      <dsp:spPr>
        <a:xfrm>
          <a:off x="1047829" y="1729971"/>
          <a:ext cx="2080804" cy="892795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dirty="0" err="1" smtClean="0">
              <a:solidFill>
                <a:schemeClr val="tx1"/>
              </a:solidFill>
            </a:rPr>
            <a:t>K</a:t>
          </a:r>
          <a:r>
            <a:rPr lang="cs-CZ" sz="4800" b="1" kern="1200" baseline="-25000" dirty="0" err="1" smtClean="0">
              <a:solidFill>
                <a:schemeClr val="tx1"/>
              </a:solidFill>
            </a:rPr>
            <a:t>n</a:t>
          </a:r>
          <a:endParaRPr lang="cs-CZ" sz="4800" b="1" kern="1200" dirty="0">
            <a:solidFill>
              <a:schemeClr val="tx1"/>
            </a:solidFill>
          </a:endParaRPr>
        </a:p>
      </dsp:txBody>
      <dsp:txXfrm>
        <a:off x="1073978" y="1756120"/>
        <a:ext cx="2028506" cy="840497"/>
      </dsp:txXfrm>
    </dsp:sp>
    <dsp:sp modelId="{D2BA682A-A7BF-4D77-B9CA-F7863F979AE2}">
      <dsp:nvSpPr>
        <dsp:cNvPr id="0" name=""/>
        <dsp:cNvSpPr/>
      </dsp:nvSpPr>
      <dsp:spPr>
        <a:xfrm rot="5400000">
          <a:off x="1781162" y="2663709"/>
          <a:ext cx="614139" cy="736967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000" kern="1200"/>
        </a:p>
      </dsp:txBody>
      <dsp:txXfrm rot="-5400000">
        <a:off x="1867141" y="2725123"/>
        <a:ext cx="442181" cy="429897"/>
      </dsp:txXfrm>
    </dsp:sp>
    <dsp:sp modelId="{540CBF07-9739-4F72-BD60-CCB30B245875}">
      <dsp:nvSpPr>
        <dsp:cNvPr id="0" name=""/>
        <dsp:cNvSpPr/>
      </dsp:nvSpPr>
      <dsp:spPr>
        <a:xfrm>
          <a:off x="324225" y="3441620"/>
          <a:ext cx="3528012" cy="1020209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K</a:t>
          </a:r>
          <a:r>
            <a:rPr lang="cs-CZ" sz="3200" b="1" kern="1200" baseline="-25000" dirty="0" smtClean="0">
              <a:solidFill>
                <a:schemeClr val="tx1"/>
              </a:solidFill>
            </a:rPr>
            <a:t>0 </a:t>
          </a:r>
          <a:r>
            <a:rPr lang="cs-CZ" sz="3200" kern="1200" baseline="-25000" dirty="0" smtClean="0">
              <a:solidFill>
                <a:schemeClr val="tx1"/>
              </a:solidFill>
            </a:rPr>
            <a:t>  </a:t>
          </a:r>
          <a:r>
            <a:rPr lang="cs-CZ" sz="3200" kern="1200" dirty="0" smtClean="0">
              <a:solidFill>
                <a:schemeClr val="tx1"/>
              </a:solidFill>
            </a:rPr>
            <a:t>+  </a:t>
          </a:r>
          <a:r>
            <a:rPr lang="cs-CZ" sz="3200" b="1" kern="1200" dirty="0" smtClean="0">
              <a:solidFill>
                <a:schemeClr val="tx1"/>
              </a:solidFill>
            </a:rPr>
            <a:t>úrok</a:t>
          </a:r>
          <a:r>
            <a:rPr lang="cs-CZ" sz="3200" kern="1200" dirty="0" smtClean="0">
              <a:solidFill>
                <a:schemeClr val="tx1"/>
              </a:solidFill>
            </a:rPr>
            <a:t> za </a:t>
          </a:r>
          <a:r>
            <a:rPr lang="cs-CZ" sz="3200" b="1" kern="1200" dirty="0" smtClean="0">
              <a:solidFill>
                <a:schemeClr val="tx1"/>
              </a:solidFill>
            </a:rPr>
            <a:t>n </a:t>
          </a:r>
          <a:r>
            <a:rPr lang="cs-CZ" sz="2000" kern="1200" dirty="0" smtClean="0">
              <a:solidFill>
                <a:schemeClr val="tx1"/>
              </a:solidFill>
            </a:rPr>
            <a:t>úrokových období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54106" y="3471501"/>
        <a:ext cx="3468250" cy="960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F2E83-F591-4B4F-ABF1-6501750EF1B4}">
      <dsp:nvSpPr>
        <dsp:cNvPr id="0" name=""/>
        <dsp:cNvSpPr/>
      </dsp:nvSpPr>
      <dsp:spPr>
        <a:xfrm>
          <a:off x="0" y="0"/>
          <a:ext cx="3600400" cy="2161158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vychází z přesného počtu dní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včetně přestupného roku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(rok 365 dnů)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3298" y="63298"/>
        <a:ext cx="3473804" cy="2034562"/>
      </dsp:txXfrm>
    </dsp:sp>
    <dsp:sp modelId="{234A666A-856F-4176-9C73-76B5168EE65F}">
      <dsp:nvSpPr>
        <dsp:cNvPr id="0" name=""/>
        <dsp:cNvSpPr/>
      </dsp:nvSpPr>
      <dsp:spPr>
        <a:xfrm rot="5400000">
          <a:off x="1549444" y="2578540"/>
          <a:ext cx="501511" cy="143999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 rot="-5400000">
        <a:off x="1757000" y="2399784"/>
        <a:ext cx="86399" cy="458311"/>
      </dsp:txXfrm>
    </dsp:sp>
    <dsp:sp modelId="{59614EF1-816C-4112-92C2-3742583F2FF7}">
      <dsp:nvSpPr>
        <dsp:cNvPr id="0" name=""/>
        <dsp:cNvSpPr/>
      </dsp:nvSpPr>
      <dsp:spPr>
        <a:xfrm>
          <a:off x="144004" y="3139922"/>
          <a:ext cx="3312391" cy="383885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0" kern="1200" baseline="0" dirty="0" smtClean="0">
              <a:solidFill>
                <a:schemeClr val="tx1"/>
              </a:solidFill>
            </a:rPr>
            <a:t>tzv. anglická obchodní metoda</a:t>
          </a:r>
          <a:endParaRPr lang="cs-CZ" sz="2000" b="0" kern="1200" baseline="0" dirty="0">
            <a:solidFill>
              <a:schemeClr val="tx1"/>
            </a:solidFill>
          </a:endParaRPr>
        </a:p>
      </dsp:txBody>
      <dsp:txXfrm>
        <a:off x="155248" y="3151166"/>
        <a:ext cx="3289903" cy="3613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F2E83-F591-4B4F-ABF1-6501750EF1B4}">
      <dsp:nvSpPr>
        <dsp:cNvPr id="0" name=""/>
        <dsp:cNvSpPr/>
      </dsp:nvSpPr>
      <dsp:spPr>
        <a:xfrm>
          <a:off x="0" y="0"/>
          <a:ext cx="3600000" cy="2152481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 smtClean="0">
              <a:solidFill>
                <a:schemeClr val="tx1"/>
              </a:solidFill>
            </a:rPr>
            <a:t>zjednodušuje počet dní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každý měsíc má 30 dnů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(rok 360 dnů)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3044" y="63044"/>
        <a:ext cx="3473912" cy="2026393"/>
      </dsp:txXfrm>
    </dsp:sp>
    <dsp:sp modelId="{234A666A-856F-4176-9C73-76B5168EE65F}">
      <dsp:nvSpPr>
        <dsp:cNvPr id="0" name=""/>
        <dsp:cNvSpPr/>
      </dsp:nvSpPr>
      <dsp:spPr>
        <a:xfrm rot="5400000">
          <a:off x="1550620" y="2574717"/>
          <a:ext cx="498759" cy="143996"/>
        </a:xfrm>
        <a:prstGeom prst="rightArrow">
          <a:avLst>
            <a:gd name="adj1" fmla="val 60000"/>
            <a:gd name="adj2" fmla="val 50000"/>
          </a:avLst>
        </a:prstGeom>
        <a:solidFill>
          <a:srgbClr val="993366"/>
        </a:solidFill>
        <a:ln>
          <a:solidFill>
            <a:srgbClr val="9933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200" kern="1200"/>
        </a:p>
      </dsp:txBody>
      <dsp:txXfrm rot="-5400000">
        <a:off x="1756801" y="2397336"/>
        <a:ext cx="86398" cy="455560"/>
      </dsp:txXfrm>
    </dsp:sp>
    <dsp:sp modelId="{540CBF07-9739-4F72-BD60-CCB30B245875}">
      <dsp:nvSpPr>
        <dsp:cNvPr id="0" name=""/>
        <dsp:cNvSpPr/>
      </dsp:nvSpPr>
      <dsp:spPr>
        <a:xfrm>
          <a:off x="0" y="3140950"/>
          <a:ext cx="3600000" cy="385200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99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tzv. německá obchodní metoda 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11282" y="3152232"/>
        <a:ext cx="3577436" cy="3626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E5316-4162-47CD-9327-B6BA5F8DF7C7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B18E9-B22F-4D5D-8194-F79CCA6CCF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96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D30D6-2F7C-4A1A-A4AA-6FF0239DCBD1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8050A-27BD-4B43-B5B8-A99B13B6793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80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05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04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04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6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70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136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8050A-27BD-4B43-B5B8-A99B13B67936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13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4374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775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145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570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24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167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00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5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85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15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763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298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09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045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847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82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7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8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80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40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774549">
                <a:lumMod val="40000"/>
                <a:lumOff val="60000"/>
              </a:srgbClr>
            </a:gs>
            <a:gs pos="70000">
              <a:srgbClr val="774549">
                <a:lumMod val="40000"/>
                <a:lumOff val="60000"/>
                <a:alpha val="63000"/>
              </a:srgbClr>
            </a:gs>
            <a:gs pos="45000">
              <a:srgbClr val="774549">
                <a:lumMod val="20000"/>
                <a:lumOff val="80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9023-31F0-455E-9D9C-6BD018AEB4D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2.4.2013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94D0-ACB1-49F5-A275-1827CCF04C0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image" Target="../media/image9.png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8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51488" y="1489052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Výukový materiál v rámci projektu OPVK 1.5 Peníze středním školám</a:t>
            </a: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Číslo projektu:		CZ.1.07/1.5.00/34.0883 </a:t>
            </a:r>
          </a:p>
          <a:p>
            <a:r>
              <a:rPr lang="cs-CZ" dirty="0">
                <a:solidFill>
                  <a:prstClr val="black"/>
                </a:solidFill>
              </a:rPr>
              <a:t>Název projektu:		Rozvoj vzdělanosti</a:t>
            </a:r>
          </a:p>
          <a:p>
            <a:r>
              <a:rPr lang="cs-CZ" dirty="0">
                <a:solidFill>
                  <a:prstClr val="black"/>
                </a:solidFill>
              </a:rPr>
              <a:t>Číslo šablony:   		VI/2</a:t>
            </a:r>
          </a:p>
          <a:p>
            <a:r>
              <a:rPr lang="cs-CZ" dirty="0">
                <a:solidFill>
                  <a:prstClr val="black"/>
                </a:solidFill>
              </a:rPr>
              <a:t>Datum vytvoření:		</a:t>
            </a:r>
            <a:r>
              <a:rPr lang="cs-CZ" dirty="0" smtClean="0"/>
              <a:t>2. </a:t>
            </a:r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2013</a:t>
            </a:r>
          </a:p>
          <a:p>
            <a:r>
              <a:rPr lang="cs-CZ" dirty="0">
                <a:solidFill>
                  <a:prstClr val="black"/>
                </a:solidFill>
              </a:rPr>
              <a:t>Autor:			</a:t>
            </a:r>
            <a:r>
              <a:rPr lang="cs-CZ" dirty="0" smtClean="0">
                <a:solidFill>
                  <a:prstClr val="black"/>
                </a:solidFill>
              </a:rPr>
              <a:t>Mgr</a:t>
            </a:r>
            <a:r>
              <a:rPr lang="cs-CZ" dirty="0">
                <a:solidFill>
                  <a:prstClr val="black"/>
                </a:solidFill>
              </a:rPr>
              <a:t>. Kateřina Havlasová</a:t>
            </a:r>
          </a:p>
          <a:p>
            <a:r>
              <a:rPr lang="cs-CZ" dirty="0">
                <a:solidFill>
                  <a:prstClr val="black"/>
                </a:solidFill>
              </a:rPr>
              <a:t>Určeno pro předmět:	Ekonomika </a:t>
            </a:r>
            <a:r>
              <a:rPr lang="cs-CZ" dirty="0" smtClean="0">
                <a:solidFill>
                  <a:prstClr val="black"/>
                </a:solidFill>
              </a:rPr>
              <a:t>podnikání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Tematická oblast:		Finanční trh</a:t>
            </a:r>
          </a:p>
          <a:p>
            <a:r>
              <a:rPr lang="cs-CZ" dirty="0">
                <a:solidFill>
                  <a:prstClr val="black"/>
                </a:solidFill>
              </a:rPr>
              <a:t>Obor vzdělání:		Masér sportovní a rekondiční (69-41-M/001) 4. ročník</a:t>
            </a: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Název výukového materiálu: </a:t>
            </a:r>
            <a:r>
              <a:rPr lang="cs-CZ" dirty="0" smtClean="0"/>
              <a:t>Úroky a úročení</a:t>
            </a:r>
            <a:endParaRPr lang="cs-CZ" dirty="0"/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Popis využití: Výukový materiál pro žáky s úkoly pro žáky s </a:t>
            </a:r>
            <a:r>
              <a:rPr lang="cs-CZ" dirty="0" smtClean="0">
                <a:solidFill>
                  <a:prstClr val="black"/>
                </a:solidFill>
              </a:rPr>
              <a:t>využitím dataprojektoru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cs-CZ" dirty="0" smtClean="0">
                <a:solidFill>
                  <a:prstClr val="black"/>
                </a:solidFill>
              </a:rPr>
              <a:t>a notebooku.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</a:rPr>
              <a:t>Čas</a:t>
            </a:r>
            <a:r>
              <a:rPr lang="cs-CZ" dirty="0"/>
              <a:t>: 3</a:t>
            </a:r>
            <a:r>
              <a:rPr lang="cs-CZ" dirty="0" smtClean="0"/>
              <a:t>5 </a:t>
            </a:r>
            <a:r>
              <a:rPr lang="cs-CZ" dirty="0">
                <a:solidFill>
                  <a:prstClr val="black"/>
                </a:solidFill>
              </a:rPr>
              <a:t>minut</a:t>
            </a:r>
          </a:p>
        </p:txBody>
      </p:sp>
      <p:sp>
        <p:nvSpPr>
          <p:cNvPr id="5" name="Obdélník 4"/>
          <p:cNvSpPr/>
          <p:nvPr/>
        </p:nvSpPr>
        <p:spPr>
          <a:xfrm>
            <a:off x="4978896" y="872716"/>
            <a:ext cx="3381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VY_62_INOVACE_EKM4_</a:t>
            </a:r>
            <a:r>
              <a:rPr lang="cs-CZ" dirty="0" smtClean="0"/>
              <a:t>3440</a:t>
            </a:r>
            <a:r>
              <a:rPr lang="cs-CZ" dirty="0" smtClean="0">
                <a:solidFill>
                  <a:prstClr val="black"/>
                </a:solidFill>
              </a:rPr>
              <a:t>HAV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6" name="Picture 2" descr="C:\Users\Katka\Downloads\loga_sablony_pruhled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8" y="423759"/>
            <a:ext cx="4032447" cy="89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78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84776" cy="1728192"/>
          </a:xfr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Stanovení počtu dnů úrokovací doby </a:t>
            </a:r>
            <a:endParaRPr lang="cs-CZ" b="1" dirty="0"/>
          </a:p>
        </p:txBody>
      </p:sp>
      <p:sp>
        <p:nvSpPr>
          <p:cNvPr id="13" name="Zástupný symbol pro obsah 3"/>
          <p:cNvSpPr>
            <a:spLocks noGrp="1"/>
          </p:cNvSpPr>
          <p:nvPr>
            <p:ph idx="1"/>
          </p:nvPr>
        </p:nvSpPr>
        <p:spPr>
          <a:xfrm>
            <a:off x="395536" y="2924944"/>
            <a:ext cx="8352928" cy="3312368"/>
          </a:xfrm>
        </p:spPr>
        <p:txBody>
          <a:bodyPr>
            <a:normAutofit/>
          </a:bodyPr>
          <a:lstStyle/>
          <a:p>
            <a:pPr marL="1162050" indent="-61912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nejčastěji se používá </a:t>
            </a:r>
            <a:r>
              <a:rPr lang="cs-CZ" b="1" dirty="0" smtClean="0"/>
              <a:t>metoda odečítací</a:t>
            </a:r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1223814" y="3861048"/>
            <a:ext cx="6696744" cy="2520280"/>
            <a:chOff x="-823634" y="0"/>
            <a:chExt cx="5459855" cy="2520280"/>
          </a:xfrm>
        </p:grpSpPr>
        <p:sp>
          <p:nvSpPr>
            <p:cNvPr id="18" name="Zaoblený obdélník 17"/>
            <p:cNvSpPr/>
            <p:nvPr/>
          </p:nvSpPr>
          <p:spPr>
            <a:xfrm>
              <a:off x="-823634" y="0"/>
              <a:ext cx="5459855" cy="2520280"/>
            </a:xfrm>
            <a:prstGeom prst="roundRect">
              <a:avLst>
                <a:gd name="adj" fmla="val 10000"/>
              </a:avLst>
            </a:prstGeom>
            <a:solidFill>
              <a:schemeClr val="bg1"/>
            </a:solidFill>
            <a:ln w="38100">
              <a:solidFill>
                <a:srgbClr val="993366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cs-CZ" sz="2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cs-CZ" sz="3200" dirty="0" smtClean="0">
                  <a:solidFill>
                    <a:schemeClr val="tx1"/>
                  </a:solidFill>
                </a:rPr>
                <a:t>(měsíc konce - měsíc počátku) * 30</a:t>
              </a:r>
            </a:p>
            <a:p>
              <a:pPr algn="ctr"/>
              <a:r>
                <a:rPr lang="cs-CZ" sz="3200" dirty="0" smtClean="0">
                  <a:solidFill>
                    <a:schemeClr val="tx1"/>
                  </a:solidFill>
                </a:rPr>
                <a:t>+</a:t>
              </a:r>
            </a:p>
            <a:p>
              <a:pPr algn="ctr"/>
              <a:r>
                <a:rPr lang="cs-CZ" sz="3200" dirty="0" smtClean="0">
                  <a:solidFill>
                    <a:schemeClr val="tx1"/>
                  </a:solidFill>
                </a:rPr>
                <a:t>(den ukončení - den konce)</a:t>
              </a:r>
              <a:endParaRPr lang="cs-CZ" sz="3200" dirty="0">
                <a:solidFill>
                  <a:schemeClr val="tx1"/>
                </a:solidFill>
              </a:endParaRPr>
            </a:p>
          </p:txBody>
        </p:sp>
        <p:sp>
          <p:nvSpPr>
            <p:cNvPr id="19" name="Zaoblený obdélník 4"/>
            <p:cNvSpPr/>
            <p:nvPr/>
          </p:nvSpPr>
          <p:spPr>
            <a:xfrm>
              <a:off x="63044" y="63044"/>
              <a:ext cx="3473912" cy="2026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20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148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55776" y="620688"/>
            <a:ext cx="4248472" cy="864096"/>
          </a:xfr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Úroková míra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5013176"/>
          </a:xfrm>
        </p:spPr>
        <p:txBody>
          <a:bodyPr>
            <a:normAutofit/>
          </a:bodyPr>
          <a:lstStyle/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nazývá se také </a:t>
            </a:r>
            <a:r>
              <a:rPr lang="cs-CZ" b="1" dirty="0" smtClean="0"/>
              <a:t>úroková sazba</a:t>
            </a:r>
            <a:endParaRPr lang="cs-CZ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vyjadřuje </a:t>
            </a:r>
            <a:r>
              <a:rPr lang="cs-CZ" dirty="0"/>
              <a:t>se v procentech za </a:t>
            </a:r>
            <a:r>
              <a:rPr lang="cs-CZ" dirty="0" smtClean="0"/>
              <a:t>čas</a:t>
            </a:r>
            <a:endParaRPr lang="cs-CZ" dirty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označení </a:t>
            </a:r>
            <a:r>
              <a:rPr lang="cs-CZ" dirty="0"/>
              <a:t>úrokové míry – </a:t>
            </a:r>
            <a:r>
              <a:rPr lang="cs-CZ" sz="4000" b="1" dirty="0" smtClean="0"/>
              <a:t>i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800" b="1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úrokové sazby se stanovují jako: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1128713" lvl="1" indent="-457200">
              <a:buClr>
                <a:srgbClr val="993366"/>
              </a:buClr>
              <a:buSzPct val="100000"/>
              <a:buFont typeface="Arial" pitchFamily="34" charset="0"/>
              <a:buChar char="•"/>
            </a:pPr>
            <a:r>
              <a:rPr lang="cs-CZ" b="1" dirty="0" smtClean="0"/>
              <a:t>pevné</a:t>
            </a:r>
            <a:r>
              <a:rPr lang="cs-CZ" dirty="0" smtClean="0"/>
              <a:t> – sjednaná úroková sazba platí po celou dobu trvání vkladu nebo úvěru</a:t>
            </a:r>
          </a:p>
          <a:p>
            <a:pPr marL="1119188" lvl="1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1128713" lvl="1" indent="-457200">
              <a:buClr>
                <a:srgbClr val="800000"/>
              </a:buClr>
              <a:buSzPct val="100000"/>
              <a:buFont typeface="Arial" pitchFamily="34" charset="0"/>
              <a:buChar char="•"/>
            </a:pPr>
            <a:r>
              <a:rPr lang="cs-CZ" b="1" dirty="0" smtClean="0"/>
              <a:t>pohyblivé </a:t>
            </a:r>
            <a:r>
              <a:rPr lang="cs-CZ" dirty="0" smtClean="0"/>
              <a:t>– po určité době banky vyhlásí nové úrokové sazby</a:t>
            </a:r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 marL="457200" lvl="1" indent="0" algn="ctr">
              <a:buClr>
                <a:srgbClr val="FE8634"/>
              </a:buClr>
              <a:buSzPct val="100000"/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87982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056784" cy="864096"/>
          </a:xfr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Stanovení úrokových sazeb</a:t>
            </a:r>
            <a:endParaRPr lang="cs-CZ" b="1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395536" y="1340768"/>
            <a:ext cx="8352928" cy="5688632"/>
            <a:chOff x="395536" y="1340768"/>
            <a:chExt cx="8352928" cy="5688632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4239959297"/>
                </p:ext>
              </p:extLst>
            </p:nvPr>
          </p:nvGraphicFramePr>
          <p:xfrm>
            <a:off x="395536" y="1340768"/>
            <a:ext cx="8352928" cy="24482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1882040130"/>
                </p:ext>
              </p:extLst>
            </p:nvPr>
          </p:nvGraphicFramePr>
          <p:xfrm>
            <a:off x="395536" y="2420888"/>
            <a:ext cx="8352928" cy="24482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3897626573"/>
                </p:ext>
              </p:extLst>
            </p:nvPr>
          </p:nvGraphicFramePr>
          <p:xfrm>
            <a:off x="395536" y="3501008"/>
            <a:ext cx="8352928" cy="24482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778634009"/>
                </p:ext>
              </p:extLst>
            </p:nvPr>
          </p:nvGraphicFramePr>
          <p:xfrm>
            <a:off x="395536" y="4581128"/>
            <a:ext cx="8352928" cy="24482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</p:grpSp>
      <p:sp>
        <p:nvSpPr>
          <p:cNvPr id="13" name="TextovéPole 12"/>
          <p:cNvSpPr txBox="1"/>
          <p:nvPr/>
        </p:nvSpPr>
        <p:spPr>
          <a:xfrm>
            <a:off x="251520" y="2074962"/>
            <a:ext cx="3744000" cy="104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118962"/>
            <a:ext cx="3744000" cy="108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48494" y="4165823"/>
            <a:ext cx="3744000" cy="1152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48494" y="5246596"/>
            <a:ext cx="3744000" cy="108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2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37455" y="450675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Úkol:</a:t>
            </a:r>
            <a:endParaRPr lang="cs-CZ" sz="3600" i="1" dirty="0">
              <a:solidFill>
                <a:srgbClr val="0000CC"/>
              </a:solidFill>
            </a:endParaRPr>
          </a:p>
        </p:txBody>
      </p:sp>
      <p:sp>
        <p:nvSpPr>
          <p:cNvPr id="9" name="Nadpis 5"/>
          <p:cNvSpPr txBox="1">
            <a:spLocks/>
          </p:cNvSpPr>
          <p:nvPr/>
        </p:nvSpPr>
        <p:spPr>
          <a:xfrm>
            <a:off x="516360" y="1124744"/>
            <a:ext cx="6863952" cy="3168352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solidFill>
                  <a:srgbClr val="0000CC"/>
                </a:solidFill>
              </a:rPr>
              <a:t>Potřebujete úvěr a rozhodujete se mezi následující nabídkou úrokových sazeb:</a:t>
            </a:r>
          </a:p>
          <a:p>
            <a:pPr marL="514350" indent="-514350" algn="l">
              <a:buFontTx/>
              <a:buAutoNum type="alphaLcParenR"/>
            </a:pPr>
            <a:r>
              <a:rPr lang="cs-CZ" sz="3200" b="1" dirty="0">
                <a:solidFill>
                  <a:srgbClr val="0000CC"/>
                </a:solidFill>
              </a:rPr>
              <a:t> </a:t>
            </a:r>
            <a:r>
              <a:rPr lang="cs-CZ" sz="3200" b="1" dirty="0" smtClean="0">
                <a:solidFill>
                  <a:srgbClr val="0000CC"/>
                </a:solidFill>
              </a:rPr>
              <a:t> 4 </a:t>
            </a:r>
            <a:r>
              <a:rPr lang="cs-CZ" sz="3200" b="1" dirty="0">
                <a:solidFill>
                  <a:srgbClr val="0000CC"/>
                </a:solidFill>
              </a:rPr>
              <a:t>% p. q.</a:t>
            </a:r>
          </a:p>
          <a:p>
            <a:pPr marL="514350" indent="-514350" algn="l">
              <a:buFontTx/>
              <a:buAutoNum type="alphaLcParenR"/>
            </a:pPr>
            <a:r>
              <a:rPr lang="cs-CZ" sz="3200" b="1" dirty="0" smtClean="0">
                <a:solidFill>
                  <a:srgbClr val="0000CC"/>
                </a:solidFill>
              </a:rPr>
              <a:t>  5 </a:t>
            </a:r>
            <a:r>
              <a:rPr lang="cs-CZ" sz="3200" b="1" dirty="0">
                <a:solidFill>
                  <a:srgbClr val="0000CC"/>
                </a:solidFill>
              </a:rPr>
              <a:t>% p. s.</a:t>
            </a:r>
          </a:p>
          <a:p>
            <a:pPr marL="514350" indent="-514350" algn="l">
              <a:buFontTx/>
              <a:buAutoNum type="alphaLcParenR"/>
            </a:pPr>
            <a:r>
              <a:rPr lang="cs-CZ" sz="3200" b="1" dirty="0" smtClean="0">
                <a:solidFill>
                  <a:srgbClr val="0000CC"/>
                </a:solidFill>
              </a:rPr>
              <a:t>  2 % p. m. </a:t>
            </a:r>
          </a:p>
          <a:p>
            <a:pPr algn="l"/>
            <a:r>
              <a:rPr lang="cs-CZ" sz="3200" b="1" dirty="0" smtClean="0">
                <a:solidFill>
                  <a:srgbClr val="0000CC"/>
                </a:solidFill>
              </a:rPr>
              <a:t>Která z nabídek je nejvýhodnější?</a:t>
            </a:r>
            <a:endParaRPr lang="cs-CZ" sz="3200" b="1" dirty="0">
              <a:solidFill>
                <a:srgbClr val="0000CC"/>
              </a:solidFill>
            </a:endParaRPr>
          </a:p>
        </p:txBody>
      </p:sp>
      <p:pic>
        <p:nvPicPr>
          <p:cNvPr id="7" name="Picture 3" descr="C:\Users\Katka\AppData\Local\Microsoft\Windows\Temporary Internet Files\Content.IE5\82ZOAB0F\MC9004238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0786">
            <a:off x="7380568" y="2166738"/>
            <a:ext cx="1314063" cy="1832404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2" name="Nadpis 5"/>
          <p:cNvSpPr txBox="1">
            <a:spLocks/>
          </p:cNvSpPr>
          <p:nvPr/>
        </p:nvSpPr>
        <p:spPr>
          <a:xfrm>
            <a:off x="516360" y="4437112"/>
            <a:ext cx="8320204" cy="223224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Tx/>
              <a:buAutoNum type="alphaLcParenR"/>
            </a:pPr>
            <a:r>
              <a:rPr lang="cs-CZ" sz="3200" dirty="0" smtClean="0">
                <a:solidFill>
                  <a:prstClr val="black"/>
                </a:solidFill>
              </a:rPr>
              <a:t>  4 </a:t>
            </a:r>
            <a:r>
              <a:rPr lang="cs-CZ" sz="3200" dirty="0">
                <a:solidFill>
                  <a:prstClr val="black"/>
                </a:solidFill>
              </a:rPr>
              <a:t>% p. q. = 16 % p. a</a:t>
            </a:r>
            <a:r>
              <a:rPr lang="cs-CZ" sz="3200" dirty="0" smtClean="0">
                <a:solidFill>
                  <a:prstClr val="black"/>
                </a:solidFill>
              </a:rPr>
              <a:t>.</a:t>
            </a:r>
          </a:p>
          <a:p>
            <a:pPr marL="514350" indent="-514350" algn="l">
              <a:buFontTx/>
              <a:buAutoNum type="alphaLcParenR"/>
            </a:pPr>
            <a:endParaRPr lang="cs-CZ" sz="1000" dirty="0">
              <a:solidFill>
                <a:prstClr val="black"/>
              </a:solidFill>
            </a:endParaRPr>
          </a:p>
          <a:p>
            <a:pPr marL="514350" indent="-514350" algn="l">
              <a:buFontTx/>
              <a:buAutoNum type="alphaLcParenR"/>
            </a:pPr>
            <a:r>
              <a:rPr lang="cs-CZ" sz="3200" dirty="0" smtClean="0">
                <a:solidFill>
                  <a:prstClr val="black"/>
                </a:solidFill>
              </a:rPr>
              <a:t>  5 </a:t>
            </a:r>
            <a:r>
              <a:rPr lang="cs-CZ" sz="3200" dirty="0">
                <a:solidFill>
                  <a:prstClr val="black"/>
                </a:solidFill>
              </a:rPr>
              <a:t>% p. s. = 10 % p. a</a:t>
            </a:r>
            <a:r>
              <a:rPr lang="cs-CZ" sz="3200" dirty="0" smtClean="0">
                <a:solidFill>
                  <a:prstClr val="black"/>
                </a:solidFill>
              </a:rPr>
              <a:t>.    nejvýhodnější nabídka</a:t>
            </a:r>
          </a:p>
          <a:p>
            <a:pPr algn="l"/>
            <a:endParaRPr lang="cs-CZ" sz="1000" dirty="0" smtClean="0">
              <a:solidFill>
                <a:prstClr val="black"/>
              </a:solidFill>
            </a:endParaRPr>
          </a:p>
          <a:p>
            <a:pPr marL="514350" indent="-514350" algn="l">
              <a:buFontTx/>
              <a:buAutoNum type="alphaLcParenR"/>
            </a:pPr>
            <a:r>
              <a:rPr lang="cs-CZ" sz="3200" dirty="0" smtClean="0">
                <a:solidFill>
                  <a:prstClr val="black"/>
                </a:solidFill>
              </a:rPr>
              <a:t>  2 % p. m. = 24 % p. a. </a:t>
            </a: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3194" y="4581236"/>
            <a:ext cx="4284000" cy="64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1975" y="5229236"/>
            <a:ext cx="4284000" cy="64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3194" y="5805264"/>
            <a:ext cx="4284000" cy="792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26874" y="4583047"/>
            <a:ext cx="4176000" cy="198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1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 animBg="1"/>
      <p:bldP spid="14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se šipkou 5"/>
          <p:cNvCxnSpPr/>
          <p:nvPr/>
        </p:nvCxnSpPr>
        <p:spPr>
          <a:xfrm flipH="1">
            <a:off x="2699792" y="1426185"/>
            <a:ext cx="1872209" cy="504001"/>
          </a:xfrm>
          <a:prstGeom prst="straightConnector1">
            <a:avLst/>
          </a:prstGeom>
          <a:ln w="381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572000" y="1426186"/>
            <a:ext cx="1872000" cy="504000"/>
          </a:xfrm>
          <a:prstGeom prst="straightConnector1">
            <a:avLst/>
          </a:prstGeom>
          <a:ln w="381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5"/>
          <p:cNvSpPr txBox="1">
            <a:spLocks/>
          </p:cNvSpPr>
          <p:nvPr/>
        </p:nvSpPr>
        <p:spPr>
          <a:xfrm>
            <a:off x="2123728" y="531751"/>
            <a:ext cx="5040560" cy="864096"/>
          </a:xfrm>
          <a:prstGeom prst="rect">
            <a:avLst/>
          </a:prstGeo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Druhy úročení</a:t>
            </a:r>
            <a:endParaRPr lang="cs-CZ" b="1" dirty="0">
              <a:solidFill>
                <a:prstClr val="black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95537" y="2060848"/>
            <a:ext cx="8431607" cy="4464496"/>
            <a:chOff x="395537" y="2060848"/>
            <a:chExt cx="8431607" cy="4464496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3868766439"/>
                </p:ext>
              </p:extLst>
            </p:nvPr>
          </p:nvGraphicFramePr>
          <p:xfrm>
            <a:off x="4650680" y="2060848"/>
            <a:ext cx="4176464" cy="44644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2397638055"/>
                </p:ext>
              </p:extLst>
            </p:nvPr>
          </p:nvGraphicFramePr>
          <p:xfrm>
            <a:off x="395537" y="2060848"/>
            <a:ext cx="4176464" cy="44644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19" name="TextovéPole 18"/>
          <p:cNvSpPr txBox="1"/>
          <p:nvPr/>
        </p:nvSpPr>
        <p:spPr>
          <a:xfrm>
            <a:off x="323528" y="2015928"/>
            <a:ext cx="4068000" cy="104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918000" y="3735032"/>
            <a:ext cx="3240000" cy="100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53375" y="5442247"/>
            <a:ext cx="4068000" cy="118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644048" y="2013364"/>
            <a:ext cx="4068000" cy="104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076056" y="3699032"/>
            <a:ext cx="3348000" cy="104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16056" y="5442247"/>
            <a:ext cx="4068000" cy="118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8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75856" y="620688"/>
            <a:ext cx="2736304" cy="864096"/>
          </a:xfr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Vzorce</a:t>
            </a:r>
            <a:endParaRPr lang="cs-CZ" b="1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395534" y="1772816"/>
            <a:ext cx="8352928" cy="4608512"/>
            <a:chOff x="395536" y="1340768"/>
            <a:chExt cx="8352928" cy="4608512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2850766592"/>
                </p:ext>
              </p:extLst>
            </p:nvPr>
          </p:nvGraphicFramePr>
          <p:xfrm>
            <a:off x="395536" y="1340768"/>
            <a:ext cx="8352928" cy="24482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2990806902"/>
                </p:ext>
              </p:extLst>
            </p:nvPr>
          </p:nvGraphicFramePr>
          <p:xfrm>
            <a:off x="395536" y="3501008"/>
            <a:ext cx="8352928" cy="24482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764456" y="4894782"/>
                <a:ext cx="37692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cs-CZ" sz="3200" b="1">
                          <a:solidFill>
                            <a:prstClr val="black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3200" b="1">
                          <a:solidFill>
                            <a:prstClr val="black"/>
                          </a:solidFill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cs-CZ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endChr m:val=""/>
                                  <m:ctrlPr>
                                    <a:rPr lang="cs-CZ" sz="32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32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cs-CZ" sz="3200" b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 + </m:t>
                                  </m:r>
                                  <m:r>
                                    <a:rPr lang="cs-CZ" sz="3200" b="1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cs-CZ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456" y="4894782"/>
                <a:ext cx="3769237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571998" y="2708920"/>
                <a:ext cx="415415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cs-CZ" sz="3200" b="1">
                          <a:solidFill>
                            <a:prstClr val="black"/>
                          </a:solidFill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3200" b="1">
                          <a:solidFill>
                            <a:prstClr val="black"/>
                          </a:solidFill>
                          <a:latin typeface="Cambria Math"/>
                        </a:rPr>
                        <m:t>∙</m:t>
                      </m:r>
                      <m:d>
                        <m:dPr>
                          <m:begChr m:val=""/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endChr m:val=""/>
                              <m:ctrlPr>
                                <a:rPr lang="cs-CZ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cs-CZ" sz="32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+ </m:t>
                              </m:r>
                              <m:r>
                                <a:rPr lang="cs-CZ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𝐢</m:t>
                              </m:r>
                              <m:r>
                                <a:rPr lang="cs-CZ" sz="3200" b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∙</m:t>
                              </m:r>
                              <m:r>
                                <a:rPr lang="cs-CZ" sz="3200" b="1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sz="3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8" y="2708920"/>
                <a:ext cx="4154151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4435073" y="2364089"/>
            <a:ext cx="4428000" cy="126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27011" y="4557169"/>
            <a:ext cx="4428000" cy="126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4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72276" y="63889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683568" y="1772816"/>
            <a:ext cx="6447997" cy="103376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Popište jednotlivé složky vzorce jednoduchého úročení.</a:t>
            </a:r>
            <a:endParaRPr lang="cs-CZ" sz="3600" b="1" dirty="0">
              <a:solidFill>
                <a:srgbClr val="0000CC"/>
              </a:solidFill>
            </a:endParaRPr>
          </a:p>
        </p:txBody>
      </p:sp>
      <p:pic>
        <p:nvPicPr>
          <p:cNvPr id="9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096698" y="538902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2463687" y="3409730"/>
                <a:ext cx="465377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b="1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cs-CZ" sz="3600" b="1">
                          <a:solidFill>
                            <a:srgbClr val="009900"/>
                          </a:solidFill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3600" b="1">
                          <a:solidFill>
                            <a:srgbClr val="009900"/>
                          </a:solidFill>
                          <a:latin typeface="Cambria Math"/>
                        </a:rPr>
                        <m:t>∙</m:t>
                      </m:r>
                      <m:d>
                        <m:dPr>
                          <m:begChr m:val=""/>
                          <m:ctrlP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endChr m:val=""/>
                              <m:ctrlPr>
                                <a:rPr lang="cs-CZ" sz="3600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cs-CZ" sz="3600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cs-CZ" sz="3600" b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 + </m:t>
                              </m:r>
                              <m:r>
                                <a:rPr lang="cs-CZ" sz="3600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𝐢</m:t>
                              </m:r>
                              <m:r>
                                <a:rPr lang="cs-CZ" sz="3600" b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∙</m:t>
                              </m:r>
                              <m:r>
                                <a:rPr lang="cs-CZ" sz="3600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687" y="3409730"/>
                <a:ext cx="4653774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467544" y="4293096"/>
            <a:ext cx="158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konečná</a:t>
            </a:r>
          </a:p>
          <a:p>
            <a:pPr algn="ctr"/>
            <a:r>
              <a:rPr lang="cs-CZ" sz="2800" dirty="0" smtClean="0"/>
              <a:t>jistina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71799" y="5399602"/>
            <a:ext cx="17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počáteční</a:t>
            </a:r>
          </a:p>
          <a:p>
            <a:pPr algn="ctr"/>
            <a:r>
              <a:rPr lang="cs-CZ" sz="2800" dirty="0" smtClean="0"/>
              <a:t>jistina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148064" y="5157191"/>
            <a:ext cx="158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úroková míra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135487" y="4741615"/>
            <a:ext cx="158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úrokové období</a:t>
            </a:r>
            <a:endParaRPr lang="cs-CZ" sz="2800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547664" y="3933056"/>
            <a:ext cx="916023" cy="3600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1" idx="0"/>
          </p:cNvCxnSpPr>
          <p:nvPr/>
        </p:nvCxnSpPr>
        <p:spPr>
          <a:xfrm flipV="1">
            <a:off x="3635799" y="4113076"/>
            <a:ext cx="566087" cy="1286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5724128" y="4056061"/>
            <a:ext cx="432048" cy="11011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6804248" y="4036688"/>
            <a:ext cx="1036533" cy="7140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87973" y="3871733"/>
            <a:ext cx="2232000" cy="140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771799" y="4105733"/>
            <a:ext cx="1908000" cy="234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048830" y="4036688"/>
            <a:ext cx="1548000" cy="234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795052" y="3987191"/>
            <a:ext cx="1852442" cy="234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5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 animBg="1"/>
      <p:bldP spid="15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72276" y="63889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683568" y="1772816"/>
            <a:ext cx="6447997" cy="103376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Popište jednotlivé složky vzorce složeného úročení.</a:t>
            </a:r>
            <a:endParaRPr lang="cs-CZ" sz="3600" b="1" dirty="0">
              <a:solidFill>
                <a:srgbClr val="0000CC"/>
              </a:solidFill>
            </a:endParaRPr>
          </a:p>
        </p:txBody>
      </p:sp>
      <p:pic>
        <p:nvPicPr>
          <p:cNvPr id="9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096698" y="538902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467544" y="4293096"/>
            <a:ext cx="158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konečná</a:t>
            </a:r>
          </a:p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jistina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1799" y="5399602"/>
            <a:ext cx="17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počáteční</a:t>
            </a:r>
          </a:p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jistina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48064" y="5157191"/>
            <a:ext cx="158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úroková míra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131564" y="4275018"/>
            <a:ext cx="15841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prstClr val="black"/>
                </a:solidFill>
              </a:rPr>
              <a:t>úrokové období</a:t>
            </a:r>
            <a:endParaRPr lang="cs-CZ" sz="2800" dirty="0">
              <a:solidFill>
                <a:prstClr val="black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547664" y="3933056"/>
            <a:ext cx="916023" cy="3600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1" idx="0"/>
          </p:cNvCxnSpPr>
          <p:nvPr/>
        </p:nvCxnSpPr>
        <p:spPr>
          <a:xfrm flipV="1">
            <a:off x="3635799" y="3933056"/>
            <a:ext cx="432145" cy="14665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5724128" y="3933056"/>
            <a:ext cx="288032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4" idx="3"/>
          </p:cNvCxnSpPr>
          <p:nvPr/>
        </p:nvCxnSpPr>
        <p:spPr>
          <a:xfrm flipH="1" flipV="1">
            <a:off x="6682983" y="3598245"/>
            <a:ext cx="1038678" cy="6802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2463686" y="3275079"/>
                <a:ext cx="42192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b="1" i="1" smtClean="0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cs-CZ" sz="3600" b="1">
                          <a:solidFill>
                            <a:srgbClr val="009900"/>
                          </a:solidFill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3600" b="1">
                          <a:solidFill>
                            <a:srgbClr val="009900"/>
                          </a:solidFill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"/>
                              <m:ctrlPr>
                                <a:rPr lang="cs-CZ" sz="3600" b="1" i="1">
                                  <a:solidFill>
                                    <a:srgbClr val="0099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endChr m:val=""/>
                                  <m:ctrlPr>
                                    <a:rPr lang="cs-CZ" sz="3600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cs-CZ" sz="3600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cs-CZ" sz="3600" b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 + </m:t>
                                  </m:r>
                                  <m:r>
                                    <a:rPr lang="cs-CZ" sz="3600" b="1" i="1">
                                      <a:solidFill>
                                        <a:srgbClr val="0099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3600" b="1" i="1">
                              <a:solidFill>
                                <a:srgbClr val="009900"/>
                              </a:solidFill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cs-CZ" sz="3600" b="1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686" y="3275079"/>
                <a:ext cx="4219297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287973" y="3871733"/>
            <a:ext cx="2232000" cy="140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771799" y="3892419"/>
            <a:ext cx="1908000" cy="244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048830" y="3871733"/>
            <a:ext cx="1548000" cy="2412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682983" y="3536655"/>
            <a:ext cx="1852442" cy="234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0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5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Použitá literatura:</a:t>
            </a:r>
            <a:endParaRPr lang="cs-CZ" sz="3200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256584"/>
          </a:xfrm>
        </p:spPr>
        <p:txBody>
          <a:bodyPr>
            <a:noAutofit/>
          </a:bodyPr>
          <a:lstStyle/>
          <a:p>
            <a:r>
              <a:rPr lang="cs-CZ" sz="2400" dirty="0" err="1"/>
              <a:t>Klínský</a:t>
            </a:r>
            <a:r>
              <a:rPr lang="cs-CZ" sz="2400" dirty="0"/>
              <a:t>, P. – </a:t>
            </a:r>
            <a:r>
              <a:rPr lang="cs-CZ" sz="2400" dirty="0" err="1"/>
              <a:t>Münch</a:t>
            </a:r>
            <a:r>
              <a:rPr lang="cs-CZ" sz="2400" dirty="0"/>
              <a:t>. </a:t>
            </a:r>
            <a:r>
              <a:rPr lang="cs-CZ" sz="2400" i="1" dirty="0"/>
              <a:t>Ekonomika pro ekonomická lycea a ostatní střední školy.</a:t>
            </a:r>
            <a:r>
              <a:rPr lang="cs-CZ" sz="2400" dirty="0"/>
              <a:t> 1. vyd. Praha: FORTUNA, 2006.</a:t>
            </a:r>
          </a:p>
          <a:p>
            <a:pPr marL="0" indent="0">
              <a:buNone/>
            </a:pPr>
            <a:r>
              <a:rPr lang="cs-CZ" sz="2400" dirty="0"/>
              <a:t>     ISBN 80-7168-941-5.</a:t>
            </a:r>
          </a:p>
          <a:p>
            <a:r>
              <a:rPr lang="cs-CZ" sz="2400" dirty="0" smtClean="0"/>
              <a:t>Novotný, Z. </a:t>
            </a:r>
            <a:r>
              <a:rPr lang="cs-CZ" sz="2400" i="1" dirty="0" smtClean="0"/>
              <a:t>Základy podnikové ekonomiky. </a:t>
            </a:r>
            <a:r>
              <a:rPr lang="cs-CZ" sz="2400" dirty="0" smtClean="0"/>
              <a:t>Aktualizované vydání k 1. 9. 2006. Obchodní akademie Břeclav, 2006.</a:t>
            </a:r>
          </a:p>
          <a:p>
            <a:r>
              <a:rPr lang="cs-CZ" sz="2400" dirty="0" err="1" smtClean="0"/>
              <a:t>Klínský</a:t>
            </a:r>
            <a:r>
              <a:rPr lang="cs-CZ" sz="2400" dirty="0"/>
              <a:t>, P. – </a:t>
            </a:r>
            <a:r>
              <a:rPr lang="cs-CZ" sz="2400" dirty="0" err="1"/>
              <a:t>Münch</a:t>
            </a:r>
            <a:r>
              <a:rPr lang="cs-CZ" sz="2400" dirty="0"/>
              <a:t>. O. </a:t>
            </a:r>
            <a:r>
              <a:rPr lang="cs-CZ" sz="2400" i="1" dirty="0"/>
              <a:t>Ekonomika 3 – pro obchodní akademie a ostatní střední školy.</a:t>
            </a:r>
            <a:r>
              <a:rPr lang="cs-CZ" sz="2400" dirty="0"/>
              <a:t> 3. vyd., upravené. Praha: EDUKO, 2010.</a:t>
            </a:r>
          </a:p>
          <a:p>
            <a:pPr marL="0" indent="0">
              <a:buNone/>
            </a:pPr>
            <a:r>
              <a:rPr lang="cs-CZ" sz="2400" dirty="0" smtClean="0"/>
              <a:t>     ISBN </a:t>
            </a:r>
            <a:r>
              <a:rPr lang="cs-CZ" sz="2400" dirty="0"/>
              <a:t>978-80-87204-34-4.</a:t>
            </a:r>
          </a:p>
          <a:p>
            <a:r>
              <a:rPr lang="cs-CZ" sz="2400" dirty="0" err="1"/>
              <a:t>Kipielová</a:t>
            </a:r>
            <a:r>
              <a:rPr lang="cs-CZ" sz="2400" dirty="0"/>
              <a:t>, I. </a:t>
            </a:r>
            <a:r>
              <a:rPr lang="cs-CZ" sz="2400" i="1" dirty="0"/>
              <a:t>Slovník základních pojmů z bankovnictví. </a:t>
            </a:r>
            <a:r>
              <a:rPr lang="cs-CZ" sz="2400" dirty="0"/>
              <a:t>1. vyd</a:t>
            </a:r>
            <a:r>
              <a:rPr lang="cs-CZ" sz="2400" i="1" dirty="0"/>
              <a:t>. </a:t>
            </a:r>
            <a:r>
              <a:rPr lang="cs-CZ" sz="2400" dirty="0"/>
              <a:t>Praha: FORTUNA, 1997.</a:t>
            </a:r>
          </a:p>
          <a:p>
            <a:pPr marL="0" indent="0">
              <a:buNone/>
            </a:pPr>
            <a:r>
              <a:rPr lang="cs-CZ" sz="2400" dirty="0" smtClean="0"/>
              <a:t>     ISBN </a:t>
            </a:r>
            <a:r>
              <a:rPr lang="cs-CZ" sz="2400" dirty="0"/>
              <a:t>80-7168-495-3.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571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9672" y="620688"/>
            <a:ext cx="6120680" cy="1728191"/>
          </a:xfr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5400" b="1" dirty="0" smtClean="0"/>
              <a:t>Úroky  a  úročení</a:t>
            </a:r>
            <a:br>
              <a:rPr lang="cs-CZ" sz="5400" b="1" dirty="0" smtClean="0"/>
            </a:br>
            <a:endParaRPr lang="cs-CZ" sz="900" b="1" dirty="0"/>
          </a:p>
        </p:txBody>
      </p:sp>
      <p:pic>
        <p:nvPicPr>
          <p:cNvPr id="12" name="Picture 6" descr="C:\Users\Katka\AppData\Local\Microsoft\Windows\Temporary Internet Files\Content.IE5\HBH3B1XB\MC90002527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2213">
            <a:off x="6443667" y="3997451"/>
            <a:ext cx="1790001" cy="1378853"/>
          </a:xfrm>
          <a:prstGeom prst="rect">
            <a:avLst/>
          </a:prstGeom>
          <a:solidFill>
            <a:srgbClr val="FEF9E2"/>
          </a:solidFill>
          <a:ln w="38100">
            <a:solidFill>
              <a:srgbClr val="993366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3" name="Picture 7" descr="C:\Users\Katka\AppData\Local\Microsoft\Windows\Temporary Internet Files\Content.IE5\HBH3B1XB\MC900353251[1].wmf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47910">
            <a:off x="1007445" y="3037133"/>
            <a:ext cx="2111095" cy="1617046"/>
          </a:xfrm>
          <a:prstGeom prst="rect">
            <a:avLst/>
          </a:prstGeom>
          <a:solidFill>
            <a:srgbClr val="E1FFE1"/>
          </a:solidFill>
          <a:ln w="3810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7" name="Picture 4" descr="C:\Users\Katka\AppData\Local\Microsoft\Windows\Temporary Internet Files\Content.IE5\HBH3B1XB\MP90039879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572">
            <a:off x="3251300" y="2962294"/>
            <a:ext cx="3013885" cy="3271094"/>
          </a:xfrm>
          <a:prstGeom prst="rect">
            <a:avLst/>
          </a:prstGeom>
          <a:noFill/>
          <a:ln w="3810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3568" y="2060848"/>
            <a:ext cx="8064896" cy="4248472"/>
          </a:xfrm>
        </p:spPr>
        <p:txBody>
          <a:bodyPr>
            <a:normAutofit/>
          </a:bodyPr>
          <a:lstStyle/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12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jistina</a:t>
            </a:r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endParaRPr lang="cs-CZ" sz="2000" dirty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úrok</a:t>
            </a:r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/>
              <a:t>úrokové období</a:t>
            </a:r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  </a:t>
            </a:r>
            <a:r>
              <a:rPr lang="cs-CZ" dirty="0"/>
              <a:t>úroková míra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None/>
            </a:pPr>
            <a:endParaRPr lang="cs-CZ" sz="3200" dirty="0" smtClean="0"/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2195736" y="692696"/>
            <a:ext cx="4824536" cy="864096"/>
          </a:xfrm>
          <a:prstGeom prst="rect">
            <a:avLst/>
          </a:prstGeo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prstClr val="black"/>
                </a:solidFill>
              </a:rPr>
              <a:t>Základní pojmy</a:t>
            </a:r>
          </a:p>
        </p:txBody>
      </p:sp>
      <p:sp>
        <p:nvSpPr>
          <p:cNvPr id="6" name="Obláček 5"/>
          <p:cNvSpPr/>
          <p:nvPr/>
        </p:nvSpPr>
        <p:spPr>
          <a:xfrm rot="20758619">
            <a:off x="4927902" y="2341830"/>
            <a:ext cx="3285238" cy="3022293"/>
          </a:xfrm>
          <a:prstGeom prst="cloudCallout">
            <a:avLst>
              <a:gd name="adj1" fmla="val 25174"/>
              <a:gd name="adj2" fmla="val 81035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88017" y="3160478"/>
            <a:ext cx="2281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0000CC"/>
                </a:solidFill>
              </a:rPr>
              <a:t>Znáte některý z těchto pojmů?</a:t>
            </a:r>
            <a:endParaRPr lang="cs-CZ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7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5"/>
          <p:cNvSpPr txBox="1">
            <a:spLocks/>
          </p:cNvSpPr>
          <p:nvPr/>
        </p:nvSpPr>
        <p:spPr>
          <a:xfrm>
            <a:off x="3059832" y="548680"/>
            <a:ext cx="3024336" cy="864096"/>
          </a:xfrm>
          <a:prstGeom prst="rect">
            <a:avLst/>
          </a:prstGeo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Jistina</a:t>
            </a:r>
            <a:endParaRPr lang="cs-CZ" b="1" dirty="0">
              <a:solidFill>
                <a:prstClr val="black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2699792" y="1426185"/>
            <a:ext cx="1872209" cy="504001"/>
          </a:xfrm>
          <a:prstGeom prst="straightConnector1">
            <a:avLst/>
          </a:prstGeom>
          <a:ln w="381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572000" y="1426186"/>
            <a:ext cx="1872000" cy="504000"/>
          </a:xfrm>
          <a:prstGeom prst="straightConnector1">
            <a:avLst/>
          </a:prstGeom>
          <a:ln w="381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/>
          <p:cNvGrpSpPr/>
          <p:nvPr/>
        </p:nvGrpSpPr>
        <p:grpSpPr>
          <a:xfrm>
            <a:off x="539552" y="2060848"/>
            <a:ext cx="8217095" cy="4464496"/>
            <a:chOff x="539552" y="2060848"/>
            <a:chExt cx="8217095" cy="4464496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1821155590"/>
                </p:ext>
              </p:extLst>
            </p:nvPr>
          </p:nvGraphicFramePr>
          <p:xfrm>
            <a:off x="539552" y="2060848"/>
            <a:ext cx="3600400" cy="28083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2438476855"/>
                </p:ext>
              </p:extLst>
            </p:nvPr>
          </p:nvGraphicFramePr>
          <p:xfrm>
            <a:off x="4580183" y="2060848"/>
            <a:ext cx="4176464" cy="44644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  <p:sp>
        <p:nvSpPr>
          <p:cNvPr id="18" name="TextovéPole 17"/>
          <p:cNvSpPr txBox="1"/>
          <p:nvPr/>
        </p:nvSpPr>
        <p:spPr>
          <a:xfrm>
            <a:off x="430343" y="2023172"/>
            <a:ext cx="3860968" cy="108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026541" y="3861048"/>
            <a:ext cx="2677006" cy="108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591398" y="2023172"/>
            <a:ext cx="4068000" cy="100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364088" y="3717032"/>
            <a:ext cx="2677006" cy="104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76591" y="5445224"/>
            <a:ext cx="3852000" cy="1152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54899" y="430830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Úkoly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2276" y="3861048"/>
            <a:ext cx="8320204" cy="273630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>
                <a:solidFill>
                  <a:prstClr val="black"/>
                </a:solidFill>
              </a:rPr>
              <a:t>P</a:t>
            </a:r>
            <a:r>
              <a:rPr lang="cs-CZ" sz="3200" dirty="0" smtClean="0">
                <a:solidFill>
                  <a:prstClr val="black"/>
                </a:solidFill>
              </a:rPr>
              <a:t>ůvodní částku peněz, která se půjčuje nebo byla vložena.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cs-CZ" sz="2800" dirty="0">
              <a:solidFill>
                <a:prstClr val="black"/>
              </a:solidFill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Půjčenou nebo vloženou částku, ke které</a:t>
            </a:r>
            <a:br>
              <a:rPr lang="cs-CZ" sz="3200" dirty="0" smtClean="0">
                <a:solidFill>
                  <a:prstClr val="black"/>
                </a:solidFill>
              </a:rPr>
            </a:br>
            <a:r>
              <a:rPr lang="cs-CZ" sz="3200" dirty="0" smtClean="0">
                <a:solidFill>
                  <a:prstClr val="black"/>
                </a:solidFill>
              </a:rPr>
              <a:t>se připočítají úroky.</a:t>
            </a:r>
          </a:p>
        </p:txBody>
      </p:sp>
      <p:sp>
        <p:nvSpPr>
          <p:cNvPr id="10" name="Nadpis 5"/>
          <p:cNvSpPr txBox="1">
            <a:spLocks/>
          </p:cNvSpPr>
          <p:nvPr/>
        </p:nvSpPr>
        <p:spPr>
          <a:xfrm>
            <a:off x="572276" y="2827280"/>
            <a:ext cx="6732647" cy="103376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Jakou částku peněz představuje konečná jistina?</a:t>
            </a:r>
            <a:endParaRPr lang="cs-CZ" sz="3600" b="1" dirty="0">
              <a:solidFill>
                <a:srgbClr val="0000CC"/>
              </a:solidFill>
            </a:endParaRPr>
          </a:p>
        </p:txBody>
      </p:sp>
      <p:pic>
        <p:nvPicPr>
          <p:cNvPr id="11" name="Picture 3" descr="C:\Users\Katka\AppData\Local\Microsoft\Windows\Temporary Internet Files\Content.IE5\82ZOAB0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4175">
            <a:off x="7146665" y="532803"/>
            <a:ext cx="1344149" cy="1512168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7" name="Nadpis 5"/>
          <p:cNvSpPr txBox="1">
            <a:spLocks/>
          </p:cNvSpPr>
          <p:nvPr/>
        </p:nvSpPr>
        <p:spPr>
          <a:xfrm>
            <a:off x="572276" y="1288887"/>
            <a:ext cx="6654642" cy="1204008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>
                <a:solidFill>
                  <a:srgbClr val="0000CC"/>
                </a:solidFill>
              </a:rPr>
              <a:t>J</a:t>
            </a:r>
            <a:r>
              <a:rPr lang="cs-CZ" sz="3600" b="1" dirty="0" smtClean="0">
                <a:solidFill>
                  <a:srgbClr val="0000CC"/>
                </a:solidFill>
              </a:rPr>
              <a:t>akou částku peněz představuje počáteční jistina?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0769" y="3898505"/>
            <a:ext cx="8460000" cy="1368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20769" y="5229200"/>
            <a:ext cx="8460000" cy="1224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8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75856" y="620688"/>
            <a:ext cx="2664296" cy="864096"/>
          </a:xfr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Úrok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824536"/>
          </a:xfrm>
        </p:spPr>
        <p:txBody>
          <a:bodyPr>
            <a:normAutofit lnSpcReduction="10000"/>
          </a:bodyPr>
          <a:lstStyle/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peněžní částka, kterou klient dostane nebo zaplatí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částka převyšuje základ vkladu nebo půjčky</a:t>
            </a:r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označení úroku – </a:t>
            </a:r>
            <a:r>
              <a:rPr lang="cs-CZ" sz="4000" b="1" dirty="0" smtClean="0"/>
              <a:t>ú</a:t>
            </a:r>
          </a:p>
          <a:p>
            <a:pPr marL="719138" indent="-447675">
              <a:buClr>
                <a:srgbClr val="800000"/>
              </a:buClr>
              <a:buSzPct val="100000"/>
              <a:buFont typeface="Wingdings" pitchFamily="2" charset="2"/>
              <a:buChar char="Ø"/>
            </a:pPr>
            <a:endParaRPr lang="cs-CZ" sz="900" dirty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úrok je určen:</a:t>
            </a:r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3357563" lvl="6" indent="-457200">
              <a:buClr>
                <a:srgbClr val="993366"/>
              </a:buClr>
              <a:buSzPct val="100000"/>
            </a:pPr>
            <a:r>
              <a:rPr lang="cs-CZ" sz="2800" dirty="0" smtClean="0"/>
              <a:t>velikostí úrokové míry</a:t>
            </a:r>
          </a:p>
          <a:p>
            <a:pPr marL="3357563" lvl="6" indent="-457200">
              <a:buClr>
                <a:srgbClr val="993366"/>
              </a:buClr>
              <a:buSzPct val="100000"/>
            </a:pPr>
            <a:r>
              <a:rPr lang="cs-CZ" sz="2800" dirty="0" smtClean="0"/>
              <a:t>jistinou (základem)</a:t>
            </a:r>
          </a:p>
          <a:p>
            <a:pPr marL="3357563" lvl="6" indent="-457200">
              <a:buClr>
                <a:srgbClr val="993366"/>
              </a:buClr>
              <a:buSzPct val="100000"/>
            </a:pPr>
            <a:r>
              <a:rPr lang="cs-CZ" sz="2800" dirty="0" smtClean="0"/>
              <a:t>úrokovým rozpětím</a:t>
            </a:r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dirty="0" smtClean="0"/>
          </a:p>
          <a:p>
            <a:pPr marL="457200" lvl="1" indent="0" algn="ctr">
              <a:buClr>
                <a:srgbClr val="FE8634"/>
              </a:buClr>
              <a:buSzPct val="100000"/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07814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4104456"/>
          </a:xfrm>
        </p:spPr>
        <p:txBody>
          <a:bodyPr>
            <a:normAutofit/>
          </a:bodyPr>
          <a:lstStyle/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doba, za kterou se musí splatit dlužná částka spolu s úroky</a:t>
            </a:r>
          </a:p>
          <a:p>
            <a:pPr marL="271463" indent="0">
              <a:buClr>
                <a:srgbClr val="993300"/>
              </a:buClr>
              <a:buSzPct val="100000"/>
              <a:buNone/>
            </a:pPr>
            <a:endParaRPr lang="cs-CZ" sz="1000" dirty="0" smtClean="0"/>
          </a:p>
          <a:p>
            <a:pPr marL="271463" indent="0">
              <a:buClr>
                <a:srgbClr val="993300"/>
              </a:buClr>
              <a:buSzPct val="100000"/>
              <a:buNone/>
            </a:pPr>
            <a:endParaRPr lang="cs-CZ" sz="1000" dirty="0" smtClean="0"/>
          </a:p>
          <a:p>
            <a:pPr marL="271463" indent="0">
              <a:buClr>
                <a:srgbClr val="993300"/>
              </a:buClr>
              <a:buSzPct val="100000"/>
              <a:buNone/>
            </a:pPr>
            <a:endParaRPr lang="cs-CZ" sz="10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během této doby se půjčené peníze nebo vklad úročí</a:t>
            </a:r>
          </a:p>
          <a:p>
            <a:pPr marL="271463" indent="0">
              <a:buClr>
                <a:srgbClr val="993300"/>
              </a:buClr>
              <a:buSzPct val="100000"/>
              <a:buNone/>
            </a:pPr>
            <a:endParaRPr lang="cs-CZ" sz="1100" dirty="0" smtClean="0"/>
          </a:p>
          <a:p>
            <a:pPr marL="271463" indent="0">
              <a:buClr>
                <a:srgbClr val="993300"/>
              </a:buClr>
              <a:buSzPct val="100000"/>
              <a:buNone/>
            </a:pPr>
            <a:endParaRPr lang="cs-CZ" sz="1100" dirty="0" smtClean="0"/>
          </a:p>
          <a:p>
            <a:pPr marL="719138" indent="-447675">
              <a:buClr>
                <a:srgbClr val="993366"/>
              </a:buClr>
              <a:buSzPct val="100000"/>
              <a:buFont typeface="Wingdings" pitchFamily="2" charset="2"/>
              <a:buChar char="Ø"/>
            </a:pPr>
            <a:r>
              <a:rPr lang="cs-CZ" dirty="0" smtClean="0"/>
              <a:t>označení úrokového období </a:t>
            </a:r>
            <a:r>
              <a:rPr lang="cs-CZ" dirty="0"/>
              <a:t>– </a:t>
            </a:r>
            <a:r>
              <a:rPr lang="cs-CZ" sz="4000" b="1" dirty="0" smtClean="0"/>
              <a:t>t</a:t>
            </a:r>
            <a:endParaRPr lang="cs-CZ" dirty="0" smtClean="0"/>
          </a:p>
          <a:p>
            <a:pPr marL="719138" indent="-447675">
              <a:buClr>
                <a:srgbClr val="993300"/>
              </a:buClr>
              <a:buSzPct val="100000"/>
              <a:buFont typeface="Wingdings" pitchFamily="2" charset="2"/>
              <a:buChar char="Ø"/>
            </a:pPr>
            <a:endParaRPr lang="cs-CZ" dirty="0" smtClean="0">
              <a:solidFill>
                <a:srgbClr val="FF0000"/>
              </a:solidFill>
            </a:endParaRPr>
          </a:p>
          <a:p>
            <a:pPr marL="719138" indent="-447675"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35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2000" dirty="0" smtClean="0"/>
          </a:p>
          <a:p>
            <a:pPr>
              <a:buClr>
                <a:srgbClr val="FE8634"/>
              </a:buClr>
              <a:buSzPct val="100000"/>
              <a:buFont typeface="Wingdings" pitchFamily="2" charset="2"/>
              <a:buChar char="Ø"/>
            </a:pPr>
            <a:endParaRPr lang="cs-CZ" sz="800" dirty="0" smtClean="0"/>
          </a:p>
          <a:p>
            <a:pPr marL="457200" lvl="1" indent="0" algn="ctr">
              <a:buClr>
                <a:srgbClr val="FE8634"/>
              </a:buClr>
              <a:buSzPct val="100000"/>
              <a:buNone/>
            </a:pPr>
            <a:endParaRPr lang="cs-CZ" sz="3200" dirty="0" smtClean="0"/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2123728" y="692696"/>
            <a:ext cx="5040560" cy="864096"/>
          </a:xfrm>
          <a:prstGeom prst="rect">
            <a:avLst/>
          </a:prstGeo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Úrokové období</a:t>
            </a:r>
            <a:endParaRPr lang="cs-CZ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3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se šipkou 5"/>
          <p:cNvCxnSpPr/>
          <p:nvPr/>
        </p:nvCxnSpPr>
        <p:spPr>
          <a:xfrm flipH="1">
            <a:off x="2556000" y="1428823"/>
            <a:ext cx="2016000" cy="994703"/>
          </a:xfrm>
          <a:prstGeom prst="straightConnector1">
            <a:avLst/>
          </a:prstGeom>
          <a:ln w="381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572000" y="1426186"/>
            <a:ext cx="2016224" cy="997340"/>
          </a:xfrm>
          <a:prstGeom prst="straightConnector1">
            <a:avLst/>
          </a:prstGeom>
          <a:ln w="38100">
            <a:solidFill>
              <a:srgbClr val="9933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/>
          <p:cNvGrpSpPr/>
          <p:nvPr/>
        </p:nvGrpSpPr>
        <p:grpSpPr>
          <a:xfrm>
            <a:off x="751685" y="2564904"/>
            <a:ext cx="7640631" cy="3528392"/>
            <a:chOff x="539552" y="2060848"/>
            <a:chExt cx="7640631" cy="3528392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802270881"/>
                </p:ext>
              </p:extLst>
            </p:nvPr>
          </p:nvGraphicFramePr>
          <p:xfrm>
            <a:off x="539552" y="2060848"/>
            <a:ext cx="3600400" cy="35283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3176801018"/>
                </p:ext>
              </p:extLst>
            </p:nvPr>
          </p:nvGraphicFramePr>
          <p:xfrm>
            <a:off x="4580183" y="2060848"/>
            <a:ext cx="3600000" cy="35283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8" name="Nadpis 5"/>
          <p:cNvSpPr txBox="1">
            <a:spLocks/>
          </p:cNvSpPr>
          <p:nvPr/>
        </p:nvSpPr>
        <p:spPr>
          <a:xfrm>
            <a:off x="539552" y="531751"/>
            <a:ext cx="8064896" cy="864096"/>
          </a:xfrm>
          <a:prstGeom prst="rect">
            <a:avLst/>
          </a:prstGeom>
          <a:solidFill>
            <a:schemeClr val="bg1"/>
          </a:solidFill>
          <a:ln w="57150">
            <a:solidFill>
              <a:srgbClr val="993366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prstClr val="black"/>
                </a:solidFill>
              </a:rPr>
              <a:t>Metody výpočtu úrokového období</a:t>
            </a:r>
            <a:endParaRPr lang="cs-CZ" b="1" dirty="0">
              <a:solidFill>
                <a:prstClr val="black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15109" y="2492896"/>
            <a:ext cx="3996000" cy="2376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53250" y="2492896"/>
            <a:ext cx="3996000" cy="2376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9552" y="5517232"/>
            <a:ext cx="3996000" cy="72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691130" y="5514635"/>
            <a:ext cx="3996000" cy="720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2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6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66596" y="692696"/>
            <a:ext cx="1800200" cy="684076"/>
          </a:xfrm>
          <a:noFill/>
          <a:ln w="38100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cs-CZ" sz="3600" i="1" dirty="0" smtClean="0">
                <a:solidFill>
                  <a:srgbClr val="0000CC"/>
                </a:solidFill>
              </a:rPr>
              <a:t>Úkol</a:t>
            </a:r>
            <a:r>
              <a:rPr lang="cs-CZ" i="1" dirty="0" smtClean="0">
                <a:solidFill>
                  <a:srgbClr val="0000CC"/>
                </a:solidFill>
              </a:rPr>
              <a:t>:</a:t>
            </a:r>
            <a:endParaRPr lang="cs-CZ" i="1" dirty="0">
              <a:solidFill>
                <a:srgbClr val="0000CC"/>
              </a:solidFill>
            </a:endParaRPr>
          </a:p>
        </p:txBody>
      </p:sp>
      <p:sp>
        <p:nvSpPr>
          <p:cNvPr id="21" name="Nadpis 5"/>
          <p:cNvSpPr txBox="1">
            <a:spLocks/>
          </p:cNvSpPr>
          <p:nvPr/>
        </p:nvSpPr>
        <p:spPr>
          <a:xfrm>
            <a:off x="573335" y="3789040"/>
            <a:ext cx="8320204" cy="2376264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itchFamily="2" charset="2"/>
              <a:buChar char="ü"/>
            </a:pPr>
            <a:r>
              <a:rPr lang="cs-CZ" sz="3200" dirty="0" smtClean="0">
                <a:solidFill>
                  <a:prstClr val="black"/>
                </a:solidFill>
              </a:rPr>
              <a:t>Záleží na druhu úvěru či vkladu,</a:t>
            </a:r>
          </a:p>
          <a:p>
            <a:pPr algn="l"/>
            <a:r>
              <a:rPr lang="cs-CZ" sz="3200" dirty="0" smtClean="0">
                <a:solidFill>
                  <a:prstClr val="black"/>
                </a:solidFill>
              </a:rPr>
              <a:t>     např. 1 rok, 5 let, 1 měsíc, 20 dnů, 10 let atd.</a:t>
            </a:r>
            <a:r>
              <a:rPr lang="cs-CZ" sz="3200" dirty="0">
                <a:solidFill>
                  <a:prstClr val="black"/>
                </a:solidFill>
              </a:rPr>
              <a:t>	</a:t>
            </a:r>
            <a:r>
              <a:rPr lang="cs-CZ" sz="3200" dirty="0" smtClean="0">
                <a:solidFill>
                  <a:prstClr val="black"/>
                </a:solidFill>
              </a:rPr>
              <a:t> </a:t>
            </a:r>
            <a:endParaRPr lang="cs-CZ" sz="3200" dirty="0">
              <a:solidFill>
                <a:prstClr val="black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endParaRPr lang="cs-CZ" sz="3200" dirty="0">
              <a:solidFill>
                <a:prstClr val="black"/>
              </a:solidFill>
            </a:endParaRPr>
          </a:p>
        </p:txBody>
      </p:sp>
      <p:sp>
        <p:nvSpPr>
          <p:cNvPr id="7" name="Nadpis 5"/>
          <p:cNvSpPr txBox="1">
            <a:spLocks/>
          </p:cNvSpPr>
          <p:nvPr/>
        </p:nvSpPr>
        <p:spPr>
          <a:xfrm>
            <a:off x="576716" y="2276872"/>
            <a:ext cx="7811708" cy="915976"/>
          </a:xfrm>
          <a:prstGeom prst="rect">
            <a:avLst/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rgbClr val="0000CC"/>
                </a:solidFill>
              </a:rPr>
              <a:t>Jak dlouhé může být úrokové období?</a:t>
            </a:r>
          </a:p>
          <a:p>
            <a:pPr algn="l"/>
            <a:endParaRPr lang="cs-CZ" sz="400" b="1" dirty="0" smtClean="0">
              <a:solidFill>
                <a:srgbClr val="0000CC"/>
              </a:solidFill>
            </a:endParaRPr>
          </a:p>
        </p:txBody>
      </p:sp>
      <p:pic>
        <p:nvPicPr>
          <p:cNvPr id="13" name="Picture 3" descr="C:\Users\Katka\AppData\Local\Microsoft\Windows\Temporary Internet Files\Content.IE5\OD8E1VE4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9627">
            <a:off x="6434924" y="529254"/>
            <a:ext cx="1735419" cy="118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73335" y="3933056"/>
            <a:ext cx="7992000" cy="1332000"/>
          </a:xfrm>
          <a:prstGeom prst="rect">
            <a:avLst/>
          </a:prstGeom>
          <a:solidFill>
            <a:srgbClr val="E8D0D2"/>
          </a:solidFill>
        </p:spPr>
        <p:txBody>
          <a:bodyPr wrap="square" rtlCol="0">
            <a:spAutoFit/>
          </a:bodyPr>
          <a:lstStyle/>
          <a:p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1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Motiv11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Motiv3</Template>
  <TotalTime>5629</TotalTime>
  <Words>601</Words>
  <Application>Microsoft Office PowerPoint</Application>
  <PresentationFormat>Předvádění na obrazovce (4:3)</PresentationFormat>
  <Paragraphs>163</Paragraphs>
  <Slides>18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Motiv11</vt:lpstr>
      <vt:lpstr>Motiv3</vt:lpstr>
      <vt:lpstr>3_Motiv systému Office</vt:lpstr>
      <vt:lpstr>1_Motiv3</vt:lpstr>
      <vt:lpstr>4_Motiv systému Office</vt:lpstr>
      <vt:lpstr>Prezentace aplikace PowerPoint</vt:lpstr>
      <vt:lpstr>Úroky  a  úročení </vt:lpstr>
      <vt:lpstr>Prezentace aplikace PowerPoint</vt:lpstr>
      <vt:lpstr>Prezentace aplikace PowerPoint</vt:lpstr>
      <vt:lpstr>Úkoly:</vt:lpstr>
      <vt:lpstr>Úrok</vt:lpstr>
      <vt:lpstr>Prezentace aplikace PowerPoint</vt:lpstr>
      <vt:lpstr>Prezentace aplikace PowerPoint</vt:lpstr>
      <vt:lpstr>Úkol:</vt:lpstr>
      <vt:lpstr>Stanovení počtu dnů úrokovací doby </vt:lpstr>
      <vt:lpstr>Úroková míra</vt:lpstr>
      <vt:lpstr>Stanovení úrokových sazeb</vt:lpstr>
      <vt:lpstr>Úkol:</vt:lpstr>
      <vt:lpstr>Prezentace aplikace PowerPoint</vt:lpstr>
      <vt:lpstr>Vzorce</vt:lpstr>
      <vt:lpstr>Úkol:</vt:lpstr>
      <vt:lpstr>Úkol:</vt:lpstr>
      <vt:lpstr>Použitá 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Katka</cp:lastModifiedBy>
  <cp:revision>673</cp:revision>
  <cp:lastPrinted>2013-02-01T15:58:21Z</cp:lastPrinted>
  <dcterms:created xsi:type="dcterms:W3CDTF">2013-01-20T20:35:07Z</dcterms:created>
  <dcterms:modified xsi:type="dcterms:W3CDTF">2013-04-02T19:25:33Z</dcterms:modified>
</cp:coreProperties>
</file>