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78" r:id="rId3"/>
    <p:sldId id="256" r:id="rId4"/>
    <p:sldId id="272" r:id="rId5"/>
    <p:sldId id="266" r:id="rId6"/>
    <p:sldId id="267" r:id="rId7"/>
    <p:sldId id="281" r:id="rId8"/>
    <p:sldId id="260" r:id="rId9"/>
    <p:sldId id="270" r:id="rId10"/>
    <p:sldId id="262" r:id="rId11"/>
    <p:sldId id="259" r:id="rId12"/>
    <p:sldId id="279" r:id="rId13"/>
    <p:sldId id="263" r:id="rId14"/>
    <p:sldId id="277" r:id="rId15"/>
    <p:sldId id="269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89" autoAdjust="0"/>
  </p:normalViewPr>
  <p:slideViewPr>
    <p:cSldViewPr>
      <p:cViewPr>
        <p:scale>
          <a:sx n="80" d="100"/>
          <a:sy n="80" d="100"/>
        </p:scale>
        <p:origin x="-222" y="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73EB-C6A2-4ACA-B627-1D24A45F22E8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67A3-3D75-4ACF-AE22-97FD517380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73EB-C6A2-4ACA-B627-1D24A45F22E8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67A3-3D75-4ACF-AE22-97FD517380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73EB-C6A2-4ACA-B627-1D24A45F22E8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67A3-3D75-4ACF-AE22-97FD517380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73EB-C6A2-4ACA-B627-1D24A45F22E8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67A3-3D75-4ACF-AE22-97FD517380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73EB-C6A2-4ACA-B627-1D24A45F22E8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67A3-3D75-4ACF-AE22-97FD517380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73EB-C6A2-4ACA-B627-1D24A45F22E8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67A3-3D75-4ACF-AE22-97FD517380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73EB-C6A2-4ACA-B627-1D24A45F22E8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67A3-3D75-4ACF-AE22-97FD517380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73EB-C6A2-4ACA-B627-1D24A45F22E8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67A3-3D75-4ACF-AE22-97FD517380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73EB-C6A2-4ACA-B627-1D24A45F22E8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67A3-3D75-4ACF-AE22-97FD517380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73EB-C6A2-4ACA-B627-1D24A45F22E8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67A3-3D75-4ACF-AE22-97FD517380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73EB-C6A2-4ACA-B627-1D24A45F22E8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67A3-3D75-4ACF-AE22-97FD517380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573EB-C6A2-4ACA-B627-1D24A45F22E8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267A3-3D75-4ACF-AE22-97FD5173804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youtube.com/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2.bp.blogspot.com/-J6LYlSOdQYo/Tqm1fzDUbrI/AAAAAAAAAOc/U_WJX71N3g0/s1600/cleopatra2-thumb-260x320-19392.gif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yptia-d-m.estranky.cz/" TargetMode="External"/><Relationship Id="rId7" Type="http://schemas.openxmlformats.org/officeDocument/2006/relationships/hyperlink" Target="http://bisanation.blogspot.cz/2011/10/cleopatra-inspired-makeup.html" TargetMode="External"/><Relationship Id="rId2" Type="http://schemas.openxmlformats.org/officeDocument/2006/relationships/hyperlink" Target="http://www.historiadeltraje.com.ar/egipto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vintagefineartprints.com/print-89937-1868764/various-egyptian-costumes-kings-war-ceremonial-costume-giclee-print/" TargetMode="External"/><Relationship Id="rId5" Type="http://schemas.openxmlformats.org/officeDocument/2006/relationships/hyperlink" Target="http://www.pagvna.wz.cz/omode.html" TargetMode="External"/><Relationship Id="rId4" Type="http://schemas.openxmlformats.org/officeDocument/2006/relationships/hyperlink" Target="http://forusrakos.blog.cz/en/1101/sedm-divu-svet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5720" y="1142984"/>
            <a:ext cx="87154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>
                <a:solidFill>
                  <a:schemeClr val="tx2"/>
                </a:solidFill>
              </a:rPr>
              <a:t>Výukový materiál v rámci projektu OPVK 1.5 Peníze středním školám</a:t>
            </a:r>
          </a:p>
          <a:p>
            <a:r>
              <a:rPr lang="cs-CZ" sz="1400" dirty="0" smtClean="0">
                <a:solidFill>
                  <a:schemeClr val="tx2"/>
                </a:solidFill>
              </a:rPr>
              <a:t/>
            </a:r>
            <a:br>
              <a:rPr lang="cs-CZ" sz="1400" dirty="0" smtClean="0">
                <a:solidFill>
                  <a:schemeClr val="tx2"/>
                </a:solidFill>
              </a:rPr>
            </a:br>
            <a:r>
              <a:rPr lang="cs-CZ" sz="1400" dirty="0" smtClean="0">
                <a:solidFill>
                  <a:schemeClr val="tx2"/>
                </a:solidFill>
              </a:rPr>
              <a:t>Číslo projektu</a:t>
            </a:r>
            <a:r>
              <a:rPr lang="cs-CZ" sz="1400" dirty="0" smtClean="0">
                <a:solidFill>
                  <a:schemeClr val="tx2"/>
                </a:solidFill>
              </a:rPr>
              <a:t>:</a:t>
            </a:r>
            <a:r>
              <a:rPr lang="cs-CZ" sz="1400" dirty="0" smtClean="0">
                <a:solidFill>
                  <a:schemeClr val="tx2"/>
                </a:solidFill>
              </a:rPr>
              <a:t>	CZ.1.07/1.5.00/34.0883 </a:t>
            </a:r>
          </a:p>
          <a:p>
            <a:r>
              <a:rPr lang="cs-CZ" sz="1400" dirty="0" smtClean="0">
                <a:solidFill>
                  <a:schemeClr val="tx2"/>
                </a:solidFill>
              </a:rPr>
              <a:t>Název projektu</a:t>
            </a:r>
            <a:r>
              <a:rPr lang="cs-CZ" sz="1400" dirty="0" smtClean="0">
                <a:solidFill>
                  <a:schemeClr val="tx2"/>
                </a:solidFill>
              </a:rPr>
              <a:t>:</a:t>
            </a:r>
            <a:r>
              <a:rPr lang="cs-CZ" sz="1400" dirty="0" smtClean="0">
                <a:solidFill>
                  <a:schemeClr val="tx2"/>
                </a:solidFill>
              </a:rPr>
              <a:t>	Rozvoj vzdělanosti</a:t>
            </a:r>
          </a:p>
          <a:p>
            <a:r>
              <a:rPr lang="cs-CZ" sz="1400" dirty="0" smtClean="0">
                <a:solidFill>
                  <a:schemeClr val="tx2"/>
                </a:solidFill>
              </a:rPr>
              <a:t>Číslo šablony:   	</a:t>
            </a:r>
            <a:r>
              <a:rPr lang="cs-CZ" sz="1400" dirty="0" smtClean="0">
                <a:solidFill>
                  <a:schemeClr val="tx2"/>
                </a:solidFill>
              </a:rPr>
              <a:t>III/2</a:t>
            </a:r>
            <a:r>
              <a:rPr lang="cs-CZ" sz="1400" dirty="0" smtClean="0">
                <a:solidFill>
                  <a:schemeClr val="tx2"/>
                </a:solidFill>
              </a:rPr>
              <a:t/>
            </a:r>
            <a:br>
              <a:rPr lang="cs-CZ" sz="1400" dirty="0" smtClean="0">
                <a:solidFill>
                  <a:schemeClr val="tx2"/>
                </a:solidFill>
              </a:rPr>
            </a:br>
            <a:r>
              <a:rPr lang="cs-CZ" sz="1400" dirty="0" smtClean="0">
                <a:solidFill>
                  <a:schemeClr val="tx2"/>
                </a:solidFill>
              </a:rPr>
              <a:t>Datum vytvoření:	</a:t>
            </a:r>
            <a:r>
              <a:rPr lang="cs-CZ" sz="1400" dirty="0" smtClean="0">
                <a:solidFill>
                  <a:schemeClr val="tx2"/>
                </a:solidFill>
              </a:rPr>
              <a:t>10.9</a:t>
            </a:r>
            <a:r>
              <a:rPr lang="cs-CZ" sz="1400" dirty="0" smtClean="0">
                <a:solidFill>
                  <a:schemeClr val="tx2"/>
                </a:solidFill>
              </a:rPr>
              <a:t>. 2012</a:t>
            </a:r>
            <a:br>
              <a:rPr lang="cs-CZ" sz="1400" dirty="0" smtClean="0">
                <a:solidFill>
                  <a:schemeClr val="tx2"/>
                </a:solidFill>
              </a:rPr>
            </a:br>
            <a:r>
              <a:rPr lang="cs-CZ" sz="1400" dirty="0" smtClean="0">
                <a:solidFill>
                  <a:schemeClr val="tx2"/>
                </a:solidFill>
              </a:rPr>
              <a:t>Autor:		</a:t>
            </a:r>
            <a:r>
              <a:rPr lang="cs-CZ" sz="1400" dirty="0" smtClean="0">
                <a:solidFill>
                  <a:schemeClr val="tx2"/>
                </a:solidFill>
              </a:rPr>
              <a:t>Mgr</a:t>
            </a:r>
            <a:r>
              <a:rPr lang="cs-CZ" sz="1400" dirty="0" smtClean="0">
                <a:solidFill>
                  <a:schemeClr val="tx2"/>
                </a:solidFill>
              </a:rPr>
              <a:t>. Kateřina Nesrstová</a:t>
            </a:r>
          </a:p>
          <a:p>
            <a:r>
              <a:rPr lang="cs-CZ" sz="1400" dirty="0" smtClean="0">
                <a:solidFill>
                  <a:schemeClr val="tx2"/>
                </a:solidFill>
              </a:rPr>
              <a:t>Určeno pro předmět:        </a:t>
            </a:r>
            <a:r>
              <a:rPr lang="cs-CZ" sz="1400" dirty="0" smtClean="0">
                <a:solidFill>
                  <a:schemeClr val="tx2"/>
                </a:solidFill>
              </a:rPr>
              <a:t>Tvorba </a:t>
            </a:r>
            <a:r>
              <a:rPr lang="cs-CZ" sz="1400" dirty="0" smtClean="0">
                <a:solidFill>
                  <a:schemeClr val="tx2"/>
                </a:solidFill>
              </a:rPr>
              <a:t>účesu </a:t>
            </a:r>
            <a:br>
              <a:rPr lang="cs-CZ" sz="1400" dirty="0" smtClean="0">
                <a:solidFill>
                  <a:schemeClr val="tx2"/>
                </a:solidFill>
              </a:rPr>
            </a:br>
            <a:r>
              <a:rPr lang="cs-CZ" sz="1400" dirty="0" smtClean="0">
                <a:solidFill>
                  <a:schemeClr val="tx2"/>
                </a:solidFill>
              </a:rPr>
              <a:t>Tematická oblast:	 </a:t>
            </a:r>
            <a:r>
              <a:rPr lang="cs-CZ" sz="1400" dirty="0" smtClean="0">
                <a:solidFill>
                  <a:schemeClr val="tx2"/>
                </a:solidFill>
              </a:rPr>
              <a:t>Historie </a:t>
            </a:r>
            <a:r>
              <a:rPr lang="cs-CZ" sz="1400" dirty="0" smtClean="0">
                <a:solidFill>
                  <a:schemeClr val="tx2"/>
                </a:solidFill>
              </a:rPr>
              <a:t>účesu</a:t>
            </a:r>
            <a:br>
              <a:rPr lang="cs-CZ" sz="1400" dirty="0" smtClean="0">
                <a:solidFill>
                  <a:schemeClr val="tx2"/>
                </a:solidFill>
              </a:rPr>
            </a:br>
            <a:r>
              <a:rPr lang="cs-CZ" sz="1400" dirty="0" smtClean="0">
                <a:solidFill>
                  <a:schemeClr val="tx2"/>
                </a:solidFill>
              </a:rPr>
              <a:t>Obor vzdělání:</a:t>
            </a:r>
            <a:r>
              <a:rPr lang="cs-CZ" sz="1400" smtClean="0">
                <a:solidFill>
                  <a:schemeClr val="tx2"/>
                </a:solidFill>
              </a:rPr>
              <a:t>	</a:t>
            </a:r>
            <a:r>
              <a:rPr lang="cs-CZ" sz="1400" smtClean="0">
                <a:solidFill>
                  <a:schemeClr val="tx2"/>
                </a:solidFill>
              </a:rPr>
              <a:t>Kadeřník </a:t>
            </a:r>
            <a:r>
              <a:rPr lang="cs-CZ" sz="1400" dirty="0" smtClean="0">
                <a:solidFill>
                  <a:schemeClr val="tx2"/>
                </a:solidFill>
              </a:rPr>
              <a:t>(69-51-H/01), 3. ročník</a:t>
            </a:r>
            <a:br>
              <a:rPr lang="cs-CZ" sz="1400" dirty="0" smtClean="0">
                <a:solidFill>
                  <a:schemeClr val="tx2"/>
                </a:solidFill>
              </a:rPr>
            </a:br>
            <a:r>
              <a:rPr lang="cs-CZ" sz="1400" dirty="0" smtClean="0">
                <a:solidFill>
                  <a:schemeClr val="tx2"/>
                </a:solidFill>
              </a:rPr>
              <a:t>                                            </a:t>
            </a:r>
            <a:br>
              <a:rPr lang="cs-CZ" sz="1400" dirty="0" smtClean="0">
                <a:solidFill>
                  <a:schemeClr val="tx2"/>
                </a:solidFill>
              </a:rPr>
            </a:br>
            <a:r>
              <a:rPr lang="cs-CZ" sz="1400" dirty="0" smtClean="0">
                <a:solidFill>
                  <a:schemeClr val="tx2"/>
                </a:solidFill>
              </a:rPr>
              <a:t>Název výukového materiálu: Starověký Egypt  I. část </a:t>
            </a:r>
            <a:br>
              <a:rPr lang="cs-CZ" sz="1400" dirty="0" smtClean="0">
                <a:solidFill>
                  <a:schemeClr val="tx2"/>
                </a:solidFill>
              </a:rPr>
            </a:br>
            <a:endParaRPr lang="cs-CZ" sz="1400" dirty="0" smtClean="0">
              <a:solidFill>
                <a:schemeClr val="tx2"/>
              </a:solidFill>
            </a:endParaRPr>
          </a:p>
          <a:p>
            <a:r>
              <a:rPr lang="cs-CZ" sz="1400" dirty="0" smtClean="0">
                <a:solidFill>
                  <a:schemeClr val="tx2"/>
                </a:solidFill>
              </a:rPr>
              <a:t>Popis využití: prezentace s úkoly o starověkém Egyptě s využitím dataprojektoru a notebooku k prohlubování </a:t>
            </a:r>
            <a:br>
              <a:rPr lang="cs-CZ" sz="1400" dirty="0" smtClean="0">
                <a:solidFill>
                  <a:schemeClr val="tx2"/>
                </a:solidFill>
              </a:rPr>
            </a:br>
            <a:r>
              <a:rPr lang="cs-CZ" sz="1400" dirty="0" smtClean="0">
                <a:solidFill>
                  <a:schemeClr val="tx2"/>
                </a:solidFill>
              </a:rPr>
              <a:t>a upevňování učiva. </a:t>
            </a:r>
          </a:p>
          <a:p>
            <a:pPr lvl="0"/>
            <a:r>
              <a:rPr lang="cs-CZ" sz="1400" dirty="0" smtClean="0">
                <a:solidFill>
                  <a:schemeClr val="tx2"/>
                </a:solidFill>
              </a:rPr>
              <a:t>Učitel může využívat ukázky z filmu KLEOPATRA nebo ASTERIX, OBILIX A MISE KLEOPATRA dostupných </a:t>
            </a:r>
            <a:br>
              <a:rPr lang="cs-CZ" sz="1400" dirty="0" smtClean="0">
                <a:solidFill>
                  <a:schemeClr val="tx2"/>
                </a:solidFill>
              </a:rPr>
            </a:br>
            <a:r>
              <a:rPr lang="cs-CZ" sz="1400" dirty="0" smtClean="0">
                <a:solidFill>
                  <a:schemeClr val="tx2"/>
                </a:solidFill>
              </a:rPr>
              <a:t>na </a:t>
            </a:r>
            <a:r>
              <a:rPr lang="cs-CZ" sz="1400" u="sng" dirty="0" smtClean="0">
                <a:solidFill>
                  <a:schemeClr val="tx2"/>
                </a:solidFill>
                <a:hlinkClick r:id="rId2"/>
              </a:rPr>
              <a:t>www.</a:t>
            </a:r>
            <a:r>
              <a:rPr lang="cs-CZ" sz="1400" u="sng" dirty="0" err="1" smtClean="0">
                <a:solidFill>
                  <a:schemeClr val="tx2"/>
                </a:solidFill>
                <a:hlinkClick r:id="rId2"/>
              </a:rPr>
              <a:t>youtube.com</a:t>
            </a:r>
            <a:r>
              <a:rPr lang="cs-CZ" sz="1400" dirty="0" smtClean="0">
                <a:solidFill>
                  <a:schemeClr val="tx2"/>
                </a:solidFill>
              </a:rPr>
              <a:t>, kde žákům ukáže dobové kostýmy, účesy a líčení.</a:t>
            </a:r>
          </a:p>
          <a:p>
            <a:pPr lvl="0"/>
            <a:r>
              <a:rPr lang="cs-CZ" sz="1400" dirty="0" smtClean="0">
                <a:solidFill>
                  <a:schemeClr val="tx2"/>
                </a:solidFill>
              </a:rPr>
              <a:t>Žáci si zapisují pouze tučně zvýrazněný text z prezentace.</a:t>
            </a:r>
          </a:p>
          <a:p>
            <a:pPr lvl="0"/>
            <a:r>
              <a:rPr lang="cs-CZ" sz="1400" dirty="0" smtClean="0">
                <a:solidFill>
                  <a:schemeClr val="tx2"/>
                </a:solidFill>
              </a:rPr>
              <a:t>Na základě výkladu učitele a zápisu řeší žáci úkoly (označeny červeně).</a:t>
            </a:r>
          </a:p>
          <a:p>
            <a:pPr lvl="0"/>
            <a:r>
              <a:rPr lang="cs-CZ" sz="1400" dirty="0" smtClean="0">
                <a:solidFill>
                  <a:schemeClr val="tx2"/>
                </a:solidFill>
              </a:rPr>
              <a:t>Po probrání dvou tematických celků EGYPT, ŘECKO následuje test. </a:t>
            </a:r>
          </a:p>
          <a:p>
            <a:endParaRPr lang="cs-CZ" sz="1400" dirty="0" smtClean="0">
              <a:solidFill>
                <a:schemeClr val="tx2"/>
              </a:solidFill>
            </a:endParaRPr>
          </a:p>
          <a:p>
            <a:r>
              <a:rPr lang="cs-CZ" sz="1400" dirty="0" smtClean="0">
                <a:solidFill>
                  <a:schemeClr val="tx2"/>
                </a:solidFill>
              </a:rPr>
              <a:t>Čas:  30 minut</a:t>
            </a:r>
            <a:endParaRPr lang="cs-CZ" sz="1400" dirty="0">
              <a:solidFill>
                <a:schemeClr val="tx2"/>
              </a:solidFill>
            </a:endParaRPr>
          </a:p>
        </p:txBody>
      </p:sp>
      <p:pic>
        <p:nvPicPr>
          <p:cNvPr id="3" name="Obrázek 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32656"/>
            <a:ext cx="3326130" cy="7143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/>
          <p:nvPr/>
        </p:nvSpPr>
        <p:spPr>
          <a:xfrm>
            <a:off x="4929190" y="642918"/>
            <a:ext cx="3870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V</a:t>
            </a:r>
            <a:r>
              <a:rPr lang="en-US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Y_32_INOVACE_</a:t>
            </a:r>
            <a:r>
              <a:rPr lang="cs-CZ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TVÚČH3B</a:t>
            </a:r>
            <a:r>
              <a:rPr lang="en-US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_</a:t>
            </a:r>
            <a:r>
              <a:rPr lang="cs-CZ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4160_NES</a:t>
            </a:r>
            <a:endParaRPr lang="cs-CZ" dirty="0">
              <a:solidFill>
                <a:srgbClr val="4F271C">
                  <a:satMod val="130000"/>
                </a:srgb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59832" y="274638"/>
            <a:ext cx="6084168" cy="1143000"/>
          </a:xfrm>
        </p:spPr>
        <p:txBody>
          <a:bodyPr/>
          <a:lstStyle/>
          <a:p>
            <a:r>
              <a:rPr lang="cs-CZ" b="1" dirty="0" smtClean="0"/>
              <a:t>ODÍVÁNÍ</a:t>
            </a:r>
            <a:endParaRPr lang="cs-CZ" b="1" dirty="0"/>
          </a:p>
        </p:txBody>
      </p:sp>
      <p:pic>
        <p:nvPicPr>
          <p:cNvPr id="10" name="Zástupný symbol pro obsah 9" descr="muzsky-odev-komplet-02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100816" y="1340768"/>
            <a:ext cx="6043184" cy="4536504"/>
          </a:xfrm>
        </p:spPr>
      </p:pic>
      <p:pic>
        <p:nvPicPr>
          <p:cNvPr id="14" name="Zástupný symbol pro obsah 13" descr="mujer%20con%20peplo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404664"/>
            <a:ext cx="3130819" cy="6165304"/>
          </a:xfrm>
        </p:spPr>
      </p:pic>
      <p:sp>
        <p:nvSpPr>
          <p:cNvPr id="5" name="Obdélník 4"/>
          <p:cNvSpPr/>
          <p:nvPr/>
        </p:nvSpPr>
        <p:spPr>
          <a:xfrm>
            <a:off x="0" y="0"/>
            <a:ext cx="755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Obr. 5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028384" y="6021288"/>
            <a:ext cx="755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Obr. 6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Pyramidy v Gíze</a:t>
            </a:r>
            <a:endParaRPr lang="cs-CZ" b="1" dirty="0"/>
          </a:p>
        </p:txBody>
      </p:sp>
      <p:pic>
        <p:nvPicPr>
          <p:cNvPr id="6" name="Zástupný symbol pro obsah 5" descr="944583865b_72179057_o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949587"/>
            <a:ext cx="8064896" cy="5908413"/>
          </a:xfrm>
        </p:spPr>
      </p:pic>
      <p:sp>
        <p:nvSpPr>
          <p:cNvPr id="4" name="Obdélník 3"/>
          <p:cNvSpPr/>
          <p:nvPr/>
        </p:nvSpPr>
        <p:spPr>
          <a:xfrm>
            <a:off x="7812360" y="548680"/>
            <a:ext cx="755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Obr. 7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2.bp.blogspot.com/-S45QUf0gvjc/Tqm1yTUQbjI/AAAAAAAAAOs/aOhkvQpfztM/s1600/cleopatra-book-bk01-vl-vertic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2191" y="0"/>
            <a:ext cx="5471809" cy="6858000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0" y="260648"/>
            <a:ext cx="36546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800" b="1" dirty="0" smtClean="0"/>
              <a:t>KLEOPATRA</a:t>
            </a:r>
            <a:endParaRPr lang="cs-CZ" sz="4800" dirty="0"/>
          </a:p>
        </p:txBody>
      </p:sp>
      <p:pic>
        <p:nvPicPr>
          <p:cNvPr id="29700" name="Picture 4" descr="http://2.bp.blogspot.com/-J6LYlSOdQYo/Tqm1fzDUbrI/AAAAAAAAAOc/U_WJX71N3g0/s640/cleopatra2-thumb-260x320-19392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268760"/>
            <a:ext cx="4523791" cy="5589240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0" y="6488668"/>
            <a:ext cx="755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Obr. 8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271069" y="0"/>
            <a:ext cx="755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Obr. 9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TUTANCHAMON</a:t>
            </a:r>
            <a:endParaRPr lang="cs-CZ" b="1" dirty="0"/>
          </a:p>
        </p:txBody>
      </p:sp>
      <p:pic>
        <p:nvPicPr>
          <p:cNvPr id="8" name="Zástupný symbol pro obsah 7" descr="egypt_tutancham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196752"/>
            <a:ext cx="5832648" cy="5424362"/>
          </a:xfrm>
        </p:spPr>
      </p:pic>
      <p:sp>
        <p:nvSpPr>
          <p:cNvPr id="4" name="Obdélník 3"/>
          <p:cNvSpPr/>
          <p:nvPr/>
        </p:nvSpPr>
        <p:spPr>
          <a:xfrm>
            <a:off x="7452320" y="6237312"/>
            <a:ext cx="872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Obr. 10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339752" y="332656"/>
            <a:ext cx="41613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400" b="1" dirty="0" smtClean="0">
                <a:solidFill>
                  <a:srgbClr val="FF0000"/>
                </a:solidFill>
              </a:rPr>
              <a:t>ÚKOLY PRO ŽÁKY</a:t>
            </a:r>
            <a:endParaRPr lang="cs-CZ" sz="4400" b="1" dirty="0"/>
          </a:p>
        </p:txBody>
      </p:sp>
      <p:sp>
        <p:nvSpPr>
          <p:cNvPr id="3" name="Obdélník 2"/>
          <p:cNvSpPr/>
          <p:nvPr/>
        </p:nvSpPr>
        <p:spPr>
          <a:xfrm>
            <a:off x="827584" y="1164134"/>
            <a:ext cx="76328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2. PROČ SI NATÍRALI POKOŽKU OLEJEM?</a:t>
            </a:r>
          </a:p>
          <a:p>
            <a:pPr marL="457200" indent="-457200"/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3. JAKÝM ZPŮSOBEM SI EGYPŤANÉ LÍČILI OČI?</a:t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4. MUŽI NOSILI BEDERNÍ ROUŠKU. NĚKTERÝM SAHALA DO PŮLI STEHEN, JINÝM PO KOTNÍKY. PROČ SE ODLIŠOVALA DÉLKA ROUŠKY? </a:t>
            </a:r>
          </a:p>
          <a:p>
            <a:pPr marL="457200" indent="-457200">
              <a:buAutoNum type="arabicPeriod"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483768" y="2132856"/>
            <a:ext cx="56166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 </a:t>
            </a:r>
          </a:p>
        </p:txBody>
      </p:sp>
      <p:sp>
        <p:nvSpPr>
          <p:cNvPr id="5" name="Obdélník 4"/>
          <p:cNvSpPr/>
          <p:nvPr/>
        </p:nvSpPr>
        <p:spPr>
          <a:xfrm>
            <a:off x="357158" y="2143116"/>
            <a:ext cx="52565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</p:txBody>
      </p:sp>
      <p:sp>
        <p:nvSpPr>
          <p:cNvPr id="6" name="Obdélník 5"/>
          <p:cNvSpPr/>
          <p:nvPr/>
        </p:nvSpPr>
        <p:spPr>
          <a:xfrm>
            <a:off x="500034" y="278605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Obr. 5 -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historiadeltraje.com.ar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egipto.html</a:t>
            </a:r>
            <a:endParaRPr lang="cs-CZ" dirty="0" smtClean="0"/>
          </a:p>
        </p:txBody>
      </p:sp>
      <p:sp>
        <p:nvSpPr>
          <p:cNvPr id="9" name="Obdélník 8"/>
          <p:cNvSpPr/>
          <p:nvPr/>
        </p:nvSpPr>
        <p:spPr>
          <a:xfrm>
            <a:off x="357158" y="1571612"/>
            <a:ext cx="52565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Obr. 2, 10 - </a:t>
            </a: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egyptia</a:t>
            </a:r>
            <a:r>
              <a:rPr lang="cs-CZ" dirty="0" smtClean="0">
                <a:hlinkClick r:id="rId3"/>
              </a:rPr>
              <a:t>-d-m.</a:t>
            </a:r>
            <a:r>
              <a:rPr lang="cs-CZ" dirty="0" err="1" smtClean="0">
                <a:hlinkClick r:id="rId3"/>
              </a:rPr>
              <a:t>estranky.cz</a:t>
            </a:r>
            <a:r>
              <a:rPr lang="cs-CZ" dirty="0" smtClean="0">
                <a:hlinkClick r:id="rId3"/>
              </a:rPr>
              <a:t>/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395536" y="1268760"/>
            <a:ext cx="8748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 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428596" y="3714752"/>
            <a:ext cx="5904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Obr. 7 - </a:t>
            </a:r>
            <a:r>
              <a:rPr lang="cs-CZ" dirty="0" smtClean="0">
                <a:hlinkClick r:id="rId4"/>
              </a:rPr>
              <a:t>http://forusrakos.blog.cz/en/1101/sedm-divu-sveta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428596" y="3214686"/>
            <a:ext cx="47168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 Obr. 6 – </a:t>
            </a:r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pagvna.wz.cz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omode.html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467544" y="571480"/>
            <a:ext cx="86764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Obr. 1 - LÜHR, G. </a:t>
            </a:r>
            <a:r>
              <a:rPr lang="cs-CZ" i="1" dirty="0" smtClean="0"/>
              <a:t>Výtvarná výchova a základní techniky pro učební obor kadeřník. </a:t>
            </a:r>
            <a:r>
              <a:rPr lang="cs-CZ" dirty="0" smtClean="0"/>
              <a:t>Praha : Sobotáles cz, 2004.</a:t>
            </a:r>
          </a:p>
          <a:p>
            <a:r>
              <a:rPr lang="cs-CZ" dirty="0" smtClean="0"/>
              <a:t>ISBN 80-86706-03-6. s. 119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428596" y="2000240"/>
            <a:ext cx="8604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Obr. 4 - </a:t>
            </a:r>
            <a:r>
              <a:rPr lang="cs-CZ" dirty="0" smtClean="0">
                <a:hlinkClick r:id="rId6"/>
              </a:rPr>
              <a:t>http://www.</a:t>
            </a:r>
            <a:r>
              <a:rPr lang="cs-CZ" dirty="0" err="1" smtClean="0">
                <a:hlinkClick r:id="rId6"/>
              </a:rPr>
              <a:t>vintagefineartprints.com</a:t>
            </a:r>
            <a:r>
              <a:rPr lang="cs-CZ" dirty="0" smtClean="0">
                <a:hlinkClick r:id="rId6"/>
              </a:rPr>
              <a:t>/</a:t>
            </a:r>
            <a:r>
              <a:rPr lang="cs-CZ" dirty="0" err="1" smtClean="0">
                <a:hlinkClick r:id="rId6"/>
              </a:rPr>
              <a:t>print</a:t>
            </a:r>
            <a:r>
              <a:rPr lang="cs-CZ" dirty="0" smtClean="0">
                <a:hlinkClick r:id="rId6"/>
              </a:rPr>
              <a:t>-89937-1868764/</a:t>
            </a:r>
            <a:r>
              <a:rPr lang="cs-CZ" dirty="0" err="1" smtClean="0">
                <a:hlinkClick r:id="rId6"/>
              </a:rPr>
              <a:t>various</a:t>
            </a:r>
            <a:r>
              <a:rPr lang="cs-CZ" dirty="0" smtClean="0">
                <a:hlinkClick r:id="rId6"/>
              </a:rPr>
              <a:t>-</a:t>
            </a:r>
            <a:r>
              <a:rPr lang="cs-CZ" dirty="0" err="1" smtClean="0">
                <a:hlinkClick r:id="rId6"/>
              </a:rPr>
              <a:t>egyptian</a:t>
            </a:r>
            <a:r>
              <a:rPr lang="cs-CZ" dirty="0" smtClean="0">
                <a:hlinkClick r:id="rId6"/>
              </a:rPr>
              <a:t>-</a:t>
            </a:r>
            <a:r>
              <a:rPr lang="cs-CZ" dirty="0" err="1" smtClean="0">
                <a:hlinkClick r:id="rId6"/>
              </a:rPr>
              <a:t>costumes</a:t>
            </a:r>
            <a:r>
              <a:rPr lang="cs-CZ" dirty="0" smtClean="0">
                <a:hlinkClick r:id="rId6"/>
              </a:rPr>
              <a:t>-</a:t>
            </a:r>
            <a:r>
              <a:rPr lang="cs-CZ" dirty="0" err="1" smtClean="0">
                <a:hlinkClick r:id="rId6"/>
              </a:rPr>
              <a:t>kings</a:t>
            </a:r>
            <a:r>
              <a:rPr lang="cs-CZ" dirty="0" smtClean="0">
                <a:hlinkClick r:id="rId6"/>
              </a:rPr>
              <a:t>-</a:t>
            </a:r>
            <a:r>
              <a:rPr lang="cs-CZ" dirty="0" err="1" smtClean="0">
                <a:hlinkClick r:id="rId6"/>
              </a:rPr>
              <a:t>war</a:t>
            </a:r>
            <a:r>
              <a:rPr lang="cs-CZ" dirty="0" smtClean="0">
                <a:hlinkClick r:id="rId6"/>
              </a:rPr>
              <a:t>-</a:t>
            </a:r>
            <a:r>
              <a:rPr lang="cs-CZ" dirty="0" err="1" smtClean="0">
                <a:hlinkClick r:id="rId6"/>
              </a:rPr>
              <a:t>ceremonial</a:t>
            </a:r>
            <a:r>
              <a:rPr lang="cs-CZ" dirty="0" smtClean="0">
                <a:hlinkClick r:id="rId6"/>
              </a:rPr>
              <a:t>-</a:t>
            </a:r>
            <a:r>
              <a:rPr lang="cs-CZ" dirty="0" err="1" smtClean="0">
                <a:hlinkClick r:id="rId6"/>
              </a:rPr>
              <a:t>costume</a:t>
            </a:r>
            <a:r>
              <a:rPr lang="cs-CZ" dirty="0" smtClean="0">
                <a:hlinkClick r:id="rId6"/>
              </a:rPr>
              <a:t>-</a:t>
            </a:r>
            <a:r>
              <a:rPr lang="cs-CZ" dirty="0" err="1" smtClean="0">
                <a:hlinkClick r:id="rId6"/>
              </a:rPr>
              <a:t>giclee</a:t>
            </a:r>
            <a:r>
              <a:rPr lang="cs-CZ" dirty="0" smtClean="0">
                <a:hlinkClick r:id="rId6"/>
              </a:rPr>
              <a:t>-</a:t>
            </a:r>
            <a:r>
              <a:rPr lang="cs-CZ" dirty="0" err="1" smtClean="0">
                <a:hlinkClick r:id="rId6"/>
              </a:rPr>
              <a:t>print</a:t>
            </a:r>
            <a:r>
              <a:rPr lang="cs-CZ" dirty="0" smtClean="0">
                <a:hlinkClick r:id="rId6"/>
              </a:rPr>
              <a:t>/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428596" y="4214818"/>
            <a:ext cx="8532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Obr. 8, 9 - </a:t>
            </a:r>
            <a:r>
              <a:rPr lang="cs-CZ" dirty="0" smtClean="0">
                <a:hlinkClick r:id="rId7"/>
              </a:rPr>
              <a:t>http://bisanation.blogspot.cz/2011/10/cleopatra-inspired-makeup.html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571472" y="142852"/>
            <a:ext cx="10297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ODKAZY: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3048000" y="6"/>
          <a:ext cx="6096000" cy="6857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11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3000</a:t>
                      </a:r>
                      <a:r>
                        <a:rPr lang="cs-CZ" sz="1400" baseline="0" dirty="0" smtClean="0">
                          <a:latin typeface="+mn-lt"/>
                        </a:rPr>
                        <a:t> . Př. n. l – 300 n. l.K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Starověký Egypt (STAROVĚK)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r. 1500  př. n. l. – 150 n. 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Starověké Řecko </a:t>
                      </a: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(STAROVĚK)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r. 500 př. n. l. – 150 n. 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Starověký Řím </a:t>
                      </a: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(STAROVĚK)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r. 700</a:t>
                      </a:r>
                      <a:r>
                        <a:rPr lang="cs-CZ" sz="1400" baseline="0" dirty="0" smtClean="0">
                          <a:latin typeface="+mn-lt"/>
                        </a:rPr>
                        <a:t>  -  1250</a:t>
                      </a:r>
                      <a:endParaRPr lang="cs-CZ" sz="14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Doba románská (STŘEDOVĚK)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r. 1250 – 1500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Gotika (STŘEDOVĚK)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r. 1400 – 1600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Renesance(NOVOVĚK)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r. 1600 – 1700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Baroko (NOVOVĚK)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r. 1720 – 1789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Rokoko (NOVOVĚK)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r. 1789 – 1795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Francouzská revoluce (NOVOVĚK)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r. 1795 – 1799, 1799  -  1804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Direktorium,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</a:rPr>
                        <a:t> konzulát </a:t>
                      </a: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(NOVOVĚK)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r. 1804 – 1815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Empír (NOVOVĚK)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r. 1815 – 1848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Biedermeier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</a:rPr>
                        <a:t>(MODERNÍ DOBA)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r. 1848 – 1890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Druhá polovina 19. století </a:t>
                      </a:r>
                      <a:r>
                        <a:rPr lang="cs-CZ" sz="1000" dirty="0" smtClean="0">
                          <a:solidFill>
                            <a:schemeClr val="tx1"/>
                          </a:solidFill>
                        </a:rPr>
                        <a:t>(MODERNÍ DOBA)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r. 1890 – 1914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Secese (MODERNÍ DOBA)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r. 1914 – 1929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Období mezi dvěma sv. válkami (M.D)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r. 1930 – 1939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30. léta (M.D)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r. 1940</a:t>
                      </a:r>
                      <a:r>
                        <a:rPr lang="cs-CZ" sz="1400" baseline="0" dirty="0" smtClean="0">
                          <a:latin typeface="+mn-lt"/>
                        </a:rPr>
                        <a:t> – 1959</a:t>
                      </a:r>
                      <a:endParaRPr lang="cs-CZ" sz="14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40. a 50. léta (M.D)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r. 1960 – 1969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60. léta (M.D)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r. 1970 – 1979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70. léta (M.D)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r. 1980 – 1989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80.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</a:rPr>
                        <a:t> léta </a:t>
                      </a: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(M.D)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 r. 1990 – 1999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90. léta (M.D)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r. 2000 - …….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21. s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</a:rPr>
                        <a:t>toletí (SOUČASNOST)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-324544" y="2564904"/>
            <a:ext cx="395896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dirty="0" smtClean="0"/>
              <a:t>Přehled </a:t>
            </a:r>
          </a:p>
          <a:p>
            <a:pPr algn="ctr"/>
            <a:r>
              <a:rPr lang="cs-CZ" sz="3600" b="1" dirty="0" smtClean="0"/>
              <a:t>historických</a:t>
            </a:r>
          </a:p>
          <a:p>
            <a:pPr algn="ctr"/>
            <a:r>
              <a:rPr lang="cs-CZ" sz="3600" b="1" dirty="0" smtClean="0"/>
              <a:t>období</a:t>
            </a:r>
            <a:endParaRPr lang="cs-CZ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STAROVĚKÝ EGYPT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3000 let př. n. l. – 300 n. </a:t>
            </a:r>
            <a:r>
              <a:rPr lang="cs-CZ" dirty="0" smtClean="0">
                <a:solidFill>
                  <a:schemeClr val="tx1"/>
                </a:solidFill>
              </a:rPr>
              <a:t>l.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57158" y="928670"/>
            <a:ext cx="84249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cs-CZ" sz="3200" dirty="0" smtClean="0"/>
              <a:t>Na základě předchozího přehledu historických období a pokynů učitele narýsujte časovou osu</a:t>
            </a:r>
            <a:br>
              <a:rPr lang="cs-CZ" sz="3200" dirty="0" smtClean="0"/>
            </a:br>
            <a:r>
              <a:rPr lang="cs-CZ" sz="3200" dirty="0" smtClean="0"/>
              <a:t> a zaznamenejte do ní období starověku, středověku, novověku, moderní dobu </a:t>
            </a:r>
            <a:br>
              <a:rPr lang="cs-CZ" sz="3200" dirty="0" smtClean="0"/>
            </a:br>
            <a:r>
              <a:rPr lang="cs-CZ" sz="3200" dirty="0" smtClean="0"/>
              <a:t>a současnost. </a:t>
            </a:r>
            <a:br>
              <a:rPr lang="cs-CZ" sz="3200" dirty="0" smtClean="0"/>
            </a:br>
            <a:r>
              <a:rPr lang="cs-CZ" sz="3200" dirty="0" smtClean="0"/>
              <a:t>Jednotlivá období barevně oddělte </a:t>
            </a:r>
            <a:r>
              <a:rPr lang="cs-CZ" sz="3200" b="1" dirty="0" smtClean="0"/>
              <a:t>(</a:t>
            </a:r>
            <a:r>
              <a:rPr lang="cs-CZ" sz="3200" b="1" dirty="0" smtClean="0">
                <a:solidFill>
                  <a:srgbClr val="0070C0"/>
                </a:solidFill>
              </a:rPr>
              <a:t>STAROVĚK – MODŘE</a:t>
            </a:r>
            <a:r>
              <a:rPr lang="cs-CZ" sz="3200" b="1" dirty="0" smtClean="0"/>
              <a:t>, </a:t>
            </a:r>
            <a:r>
              <a:rPr lang="cs-CZ" sz="3200" b="1" dirty="0" smtClean="0">
                <a:solidFill>
                  <a:srgbClr val="FF0000"/>
                </a:solidFill>
              </a:rPr>
              <a:t>STŘEDOVĚK – ČERVENĚ</a:t>
            </a:r>
            <a:r>
              <a:rPr lang="cs-CZ" sz="3200" b="1" dirty="0" smtClean="0"/>
              <a:t>, </a:t>
            </a:r>
            <a:r>
              <a:rPr lang="cs-CZ" sz="3200" b="1" dirty="0" smtClean="0">
                <a:solidFill>
                  <a:srgbClr val="00B050"/>
                </a:solidFill>
              </a:rPr>
              <a:t>NOVOVĚK – ZELENĚ, </a:t>
            </a:r>
            <a:r>
              <a:rPr lang="cs-CZ" sz="3200" b="1" dirty="0" smtClean="0">
                <a:solidFill>
                  <a:schemeClr val="accent4">
                    <a:lumMod val="75000"/>
                  </a:schemeClr>
                </a:solidFill>
              </a:rPr>
              <a:t>MODERNÍ DOBU – FIALOVĚ, </a:t>
            </a:r>
            <a:r>
              <a:rPr lang="cs-CZ" sz="3200" b="1" dirty="0" smtClean="0"/>
              <a:t>SOUČASNOST – ČERNĚ).</a:t>
            </a:r>
          </a:p>
          <a:p>
            <a:pPr marL="342900" indent="-342900">
              <a:buAutoNum type="arabicPeriod"/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0" y="18864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 smtClean="0">
                <a:solidFill>
                  <a:srgbClr val="FF0000"/>
                </a:solidFill>
              </a:rPr>
              <a:t>ÚKOLY PRO ŽÁKY</a:t>
            </a:r>
            <a:endParaRPr lang="cs-CZ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3050"/>
            <a:ext cx="3851920" cy="707678"/>
          </a:xfrm>
        </p:spPr>
        <p:txBody>
          <a:bodyPr>
            <a:noAutofit/>
          </a:bodyPr>
          <a:lstStyle/>
          <a:p>
            <a:pPr algn="ctr"/>
            <a:r>
              <a:rPr lang="cs-CZ" sz="3600" dirty="0" smtClean="0"/>
              <a:t>ÚPRAVA HLAVY</a:t>
            </a:r>
            <a:endParaRPr lang="cs-CZ" sz="3600" dirty="0"/>
          </a:p>
        </p:txBody>
      </p:sp>
      <p:pic>
        <p:nvPicPr>
          <p:cNvPr id="5" name="Zástupný symbol pro obsah 4" descr="Kopie - egypt A2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47259" y="0"/>
            <a:ext cx="5096741" cy="6858000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512" y="1124744"/>
            <a:ext cx="4392488" cy="573325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MUŽI</a:t>
            </a:r>
          </a:p>
          <a:p>
            <a:pPr>
              <a:buFont typeface="Arial" pitchFamily="34" charset="0"/>
              <a:buChar char="•"/>
            </a:pPr>
            <a:r>
              <a:rPr lang="cs-CZ" sz="2800" i="1" dirty="0" smtClean="0"/>
              <a:t> </a:t>
            </a:r>
            <a:r>
              <a:rPr lang="cs-CZ" sz="3200" i="1" dirty="0" smtClean="0"/>
              <a:t> </a:t>
            </a:r>
            <a:r>
              <a:rPr lang="cs-CZ" sz="3200" dirty="0" smtClean="0"/>
              <a:t> krátké vlasy s pěšinkou</a:t>
            </a:r>
            <a:br>
              <a:rPr lang="cs-CZ" sz="3200" dirty="0" smtClean="0"/>
            </a:br>
            <a:r>
              <a:rPr lang="cs-CZ" sz="3200" dirty="0" smtClean="0"/>
              <a:t>    uprostřed nebo</a:t>
            </a:r>
            <a:br>
              <a:rPr lang="cs-CZ" sz="3200" dirty="0" smtClean="0"/>
            </a:br>
            <a:r>
              <a:rPr lang="cs-CZ" sz="3200" dirty="0" smtClean="0"/>
              <a:t>    </a:t>
            </a:r>
            <a:r>
              <a:rPr lang="cs-CZ" sz="3200" b="1" dirty="0" smtClean="0"/>
              <a:t>vyholené</a:t>
            </a:r>
            <a:r>
              <a:rPr lang="cs-CZ" sz="3200" dirty="0" smtClean="0"/>
              <a:t> hlavy,</a:t>
            </a:r>
          </a:p>
          <a:p>
            <a:pPr>
              <a:buFont typeface="Arial" pitchFamily="34" charset="0"/>
              <a:buChar char="•"/>
            </a:pPr>
            <a:r>
              <a:rPr lang="cs-CZ" sz="3200" dirty="0" smtClean="0"/>
              <a:t>   hlavu pokrývala</a:t>
            </a:r>
            <a:br>
              <a:rPr lang="cs-CZ" sz="3200" dirty="0" smtClean="0"/>
            </a:br>
            <a:r>
              <a:rPr lang="cs-CZ" sz="3200" dirty="0" smtClean="0"/>
              <a:t>    </a:t>
            </a:r>
            <a:r>
              <a:rPr lang="cs-CZ" sz="3200" b="1" dirty="0" smtClean="0"/>
              <a:t>vlásenka s krátkými</a:t>
            </a:r>
            <a:br>
              <a:rPr lang="cs-CZ" sz="3200" b="1" dirty="0" smtClean="0"/>
            </a:br>
            <a:r>
              <a:rPr lang="cs-CZ" sz="3200" b="1" dirty="0" smtClean="0"/>
              <a:t>    vlasy,</a:t>
            </a:r>
          </a:p>
          <a:p>
            <a:pPr lvl="0">
              <a:buFont typeface="Arial" pitchFamily="34" charset="0"/>
              <a:buChar char="•"/>
            </a:pPr>
            <a:r>
              <a:rPr lang="cs-CZ" sz="3200" dirty="0" smtClean="0"/>
              <a:t>  obličej měli </a:t>
            </a:r>
            <a:r>
              <a:rPr lang="cs-CZ" sz="3200" b="1" dirty="0" smtClean="0"/>
              <a:t>hladce </a:t>
            </a:r>
            <a:br>
              <a:rPr lang="cs-CZ" sz="3200" b="1" dirty="0" smtClean="0"/>
            </a:br>
            <a:r>
              <a:rPr lang="cs-CZ" sz="3200" b="1" dirty="0" smtClean="0"/>
              <a:t>    oholen</a:t>
            </a:r>
            <a:r>
              <a:rPr lang="cs-CZ" sz="3200" dirty="0" smtClean="0"/>
              <a:t>.</a:t>
            </a:r>
          </a:p>
          <a:p>
            <a:endParaRPr lang="cs-CZ" sz="2800" dirty="0"/>
          </a:p>
        </p:txBody>
      </p:sp>
      <p:sp>
        <p:nvSpPr>
          <p:cNvPr id="6" name="Obdélník 5"/>
          <p:cNvSpPr/>
          <p:nvPr/>
        </p:nvSpPr>
        <p:spPr>
          <a:xfrm>
            <a:off x="3275856" y="6488668"/>
            <a:ext cx="755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Obr. 1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879103"/>
            <a:ext cx="914400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sz="3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sz="30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cs-CZ" sz="3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Obyčejní </a:t>
            </a:r>
            <a:r>
              <a:rPr kumimoji="0" lang="cs-CZ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Egypťané měli většinou hladkou bradu. </a:t>
            </a:r>
            <a:br>
              <a:rPr kumimoji="0" lang="cs-CZ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cs-CZ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Vousatá tvář pro ně byla znakem barbarství – </a:t>
            </a:r>
            <a:br>
              <a:rPr kumimoji="0" lang="cs-CZ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cs-CZ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vous byl považován za věc nečistou. </a:t>
            </a:r>
            <a:br>
              <a:rPr kumimoji="0" lang="cs-CZ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cs-CZ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Proto si případné chloupky na tvářích trhali.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sz="3000" dirty="0" smtClean="0">
              <a:solidFill>
                <a:srgbClr val="000000"/>
              </a:solidFill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3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Vous na bradě byl výsadou vládců, králů </a:t>
            </a:r>
            <a:br>
              <a:rPr lang="cs-CZ" sz="3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</a:br>
            <a:r>
              <a:rPr lang="cs-CZ" sz="3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a faraonů</a:t>
            </a:r>
            <a:r>
              <a:rPr lang="cs-CZ" sz="3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 Nosili </a:t>
            </a:r>
            <a:r>
              <a:rPr lang="cs-CZ" sz="3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umělý, různě tvarovaný vous</a:t>
            </a:r>
            <a:r>
              <a:rPr lang="cs-CZ" sz="3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,</a:t>
            </a:r>
            <a:br>
              <a:rPr lang="cs-CZ" sz="3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</a:br>
            <a:r>
              <a:rPr lang="cs-CZ" sz="3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připevněný </a:t>
            </a:r>
            <a:r>
              <a:rPr lang="cs-CZ" sz="3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na pásce od ucha k uchu</a:t>
            </a:r>
            <a:r>
              <a:rPr lang="cs-CZ" sz="3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42852"/>
            <a:ext cx="91440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u="sng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Hygiena byla na vysoké úrovni</a:t>
            </a:r>
          </a:p>
          <a:p>
            <a:pPr algn="ctr"/>
            <a:endParaRPr lang="cs-CZ" sz="32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sz="3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neměli vši ani zubní kazy, </a:t>
            </a:r>
            <a:br>
              <a:rPr lang="cs-CZ" sz="3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cs-CZ" sz="32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3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čistící prostředek – soda (ze solných jezer </a:t>
            </a:r>
            <a:br>
              <a:rPr lang="cs-CZ" sz="3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cs-CZ" sz="3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v Libyjské poušti),</a:t>
            </a:r>
            <a:br>
              <a:rPr lang="cs-CZ" sz="3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cs-CZ" sz="32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3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zuby si čistili žvýkáním dřevěné hůlky, svěží</a:t>
            </a:r>
            <a:br>
              <a:rPr lang="cs-CZ" sz="3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cs-CZ" sz="3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dech – cumlání kuličky z myrthy,</a:t>
            </a:r>
            <a:br>
              <a:rPr lang="cs-CZ" sz="3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cs-CZ" sz="32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natírání olejem – ochrana před sluncem,</a:t>
            </a:r>
          </a:p>
          <a:p>
            <a:pPr>
              <a:buFont typeface="Arial" pitchFamily="34" charset="0"/>
              <a:buChar char="•"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 vonné koupele, vtírání parfémových olejů. 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cs-CZ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</a:endParaRP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3898776" cy="92211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latin typeface="Arial" pitchFamily="34" charset="0"/>
                <a:cs typeface="Arial" pitchFamily="34" charset="0"/>
              </a:rPr>
              <a:t>LÍČENÍ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64704"/>
            <a:ext cx="4714876" cy="6093296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líčili </a:t>
            </a:r>
            <a:r>
              <a:rPr lang="cs-CZ" dirty="0">
                <a:latin typeface="Arial" pitchFamily="34" charset="0"/>
                <a:cs typeface="Arial" pitchFamily="34" charset="0"/>
              </a:rPr>
              <a:t>se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muži i ženy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líčení bylo nejen ozdoba, ale i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dezinfekční prostředek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proti tehdy rozšířeným očním chorobám,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nejcharakterističtějším rysem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– prodloužené </a:t>
            </a:r>
            <a:br>
              <a:rPr lang="cs-CZ" b="1" dirty="0" smtClean="0">
                <a:latin typeface="Arial" pitchFamily="34" charset="0"/>
                <a:cs typeface="Arial" pitchFamily="34" charset="0"/>
              </a:rPr>
            </a:br>
            <a:r>
              <a:rPr lang="cs-CZ" b="1" dirty="0" smtClean="0">
                <a:latin typeface="Arial" pitchFamily="34" charset="0"/>
                <a:cs typeface="Arial" pitchFamily="34" charset="0"/>
              </a:rPr>
              <a:t>a zvýrazněné černé oční linky, zelené a modré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oční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stíny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tmavé obočí,</a:t>
            </a:r>
          </a:p>
          <a:p>
            <a:pPr lvl="0"/>
            <a:r>
              <a:rPr lang="cs-CZ" b="1" dirty="0" smtClean="0">
                <a:latin typeface="Arial" pitchFamily="34" charset="0"/>
                <a:cs typeface="Arial" pitchFamily="34" charset="0"/>
              </a:rPr>
              <a:t>rty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„rtěnka“ z tuku a barviva,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b="1" dirty="0" smtClean="0">
                <a:latin typeface="Arial" pitchFamily="34" charset="0"/>
                <a:cs typeface="Arial" pitchFamily="34" charset="0"/>
              </a:rPr>
              <a:t>nehty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>
                <a:latin typeface="Arial" pitchFamily="34" charset="0"/>
                <a:cs typeface="Arial" pitchFamily="34" charset="0"/>
              </a:rPr>
              <a:t>na nohou i rukou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si </a:t>
            </a:r>
            <a:r>
              <a:rPr lang="cs-CZ" dirty="0">
                <a:latin typeface="Arial" pitchFamily="34" charset="0"/>
                <a:cs typeface="Arial" pitchFamily="34" charset="0"/>
              </a:rPr>
              <a:t>barvili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hennou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portrait_1_13018890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2536" y="620688"/>
            <a:ext cx="4471464" cy="5544616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8388087" y="6165304"/>
            <a:ext cx="755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Obr. 2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 descr="Kings%20in%20war%20and%20ceremonial%20costum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15729" y="0"/>
            <a:ext cx="6528271" cy="4882715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149080"/>
            <a:ext cx="3131840" cy="779686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/>
              <a:t>ODĚV - MUŽI</a:t>
            </a:r>
            <a:endParaRPr lang="cs-CZ" sz="40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0" y="4869160"/>
            <a:ext cx="9144000" cy="1988840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600" b="1" dirty="0" smtClean="0"/>
              <a:t>bederní rouška </a:t>
            </a:r>
            <a:r>
              <a:rPr lang="cs-CZ" sz="2600" dirty="0" smtClean="0"/>
              <a:t>(ovinutá kolem boků a upevněná v pase) sahající </a:t>
            </a:r>
            <a:br>
              <a:rPr lang="cs-CZ" sz="2600" dirty="0" smtClean="0"/>
            </a:br>
            <a:r>
              <a:rPr lang="cs-CZ" sz="2600" dirty="0" smtClean="0"/>
              <a:t>  do půli stehen, vyšší vrstva po kotníky,</a:t>
            </a:r>
          </a:p>
          <a:p>
            <a:pPr lvl="0">
              <a:buFont typeface="Arial" pitchFamily="34" charset="0"/>
              <a:buChar char="•"/>
            </a:pPr>
            <a:r>
              <a:rPr lang="cs-CZ" sz="2600" dirty="0" smtClean="0"/>
              <a:t> průhledné jemně řasené a opásané košilové roucho z bílého lnu,</a:t>
            </a:r>
            <a:br>
              <a:rPr lang="cs-CZ" sz="2600" dirty="0" smtClean="0"/>
            </a:br>
            <a:r>
              <a:rPr lang="cs-CZ" sz="2600" dirty="0" smtClean="0"/>
              <a:t>   </a:t>
            </a:r>
            <a:r>
              <a:rPr lang="cs-CZ" sz="2600" b="1" dirty="0" smtClean="0"/>
              <a:t>kruhový plochý náhrdelník</a:t>
            </a:r>
            <a:r>
              <a:rPr lang="cs-CZ" sz="2600" dirty="0" smtClean="0"/>
              <a:t>.</a:t>
            </a:r>
          </a:p>
          <a:p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1907704" y="0"/>
            <a:ext cx="755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Obr. 4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511</Words>
  <Application>Microsoft Office PowerPoint</Application>
  <PresentationFormat>Předvádění na obrazovce (4:3)</PresentationFormat>
  <Paragraphs>121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Snímek 1</vt:lpstr>
      <vt:lpstr>Snímek 2</vt:lpstr>
      <vt:lpstr>STAROVĚKÝ EGYPT</vt:lpstr>
      <vt:lpstr>Snímek 4</vt:lpstr>
      <vt:lpstr>ÚPRAVA HLAVY</vt:lpstr>
      <vt:lpstr>Snímek 6</vt:lpstr>
      <vt:lpstr>Snímek 7</vt:lpstr>
      <vt:lpstr> LÍČENÍ </vt:lpstr>
      <vt:lpstr>ODĚV - MUŽI</vt:lpstr>
      <vt:lpstr>ODÍVÁNÍ</vt:lpstr>
      <vt:lpstr>Pyramidy v Gíze</vt:lpstr>
      <vt:lpstr>Snímek 12</vt:lpstr>
      <vt:lpstr>TUTANCHAMON</vt:lpstr>
      <vt:lpstr>Snímek 14</vt:lpstr>
      <vt:lpstr>Snímek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STAROVĚKÝ EGYPT</dc:title>
  <dc:creator>katka</dc:creator>
  <cp:lastModifiedBy>ucitel</cp:lastModifiedBy>
  <cp:revision>107</cp:revision>
  <dcterms:created xsi:type="dcterms:W3CDTF">2011-09-14T16:52:20Z</dcterms:created>
  <dcterms:modified xsi:type="dcterms:W3CDTF">2012-12-03T10:01:52Z</dcterms:modified>
</cp:coreProperties>
</file>